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47"/>
  </p:notesMasterIdLst>
  <p:handoutMasterIdLst>
    <p:handoutMasterId r:id="rId248"/>
  </p:handoutMasterIdLst>
  <p:sldIdLst>
    <p:sldId id="256" r:id="rId5"/>
    <p:sldId id="464" r:id="rId6"/>
    <p:sldId id="465" r:id="rId7"/>
    <p:sldId id="467" r:id="rId8"/>
    <p:sldId id="468" r:id="rId9"/>
    <p:sldId id="469" r:id="rId10"/>
    <p:sldId id="470" r:id="rId11"/>
    <p:sldId id="471" r:id="rId12"/>
    <p:sldId id="472" r:id="rId13"/>
    <p:sldId id="473" r:id="rId14"/>
    <p:sldId id="474" r:id="rId15"/>
    <p:sldId id="475" r:id="rId16"/>
    <p:sldId id="476" r:id="rId17"/>
    <p:sldId id="477" r:id="rId18"/>
    <p:sldId id="478" r:id="rId19"/>
    <p:sldId id="479" r:id="rId20"/>
    <p:sldId id="480" r:id="rId21"/>
    <p:sldId id="482" r:id="rId22"/>
    <p:sldId id="483" r:id="rId23"/>
    <p:sldId id="484" r:id="rId24"/>
    <p:sldId id="485" r:id="rId25"/>
    <p:sldId id="486" r:id="rId26"/>
    <p:sldId id="487" r:id="rId27"/>
    <p:sldId id="489" r:id="rId28"/>
    <p:sldId id="488" r:id="rId29"/>
    <p:sldId id="490" r:id="rId30"/>
    <p:sldId id="491" r:id="rId31"/>
    <p:sldId id="492" r:id="rId32"/>
    <p:sldId id="493" r:id="rId33"/>
    <p:sldId id="494" r:id="rId34"/>
    <p:sldId id="495" r:id="rId35"/>
    <p:sldId id="496" r:id="rId36"/>
    <p:sldId id="497" r:id="rId37"/>
    <p:sldId id="498" r:id="rId38"/>
    <p:sldId id="499" r:id="rId39"/>
    <p:sldId id="500" r:id="rId40"/>
    <p:sldId id="501" r:id="rId41"/>
    <p:sldId id="502" r:id="rId42"/>
    <p:sldId id="503" r:id="rId43"/>
    <p:sldId id="504" r:id="rId44"/>
    <p:sldId id="505" r:id="rId45"/>
    <p:sldId id="506" r:id="rId46"/>
    <p:sldId id="507" r:id="rId47"/>
    <p:sldId id="508" r:id="rId48"/>
    <p:sldId id="510" r:id="rId49"/>
    <p:sldId id="511" r:id="rId50"/>
    <p:sldId id="512" r:id="rId51"/>
    <p:sldId id="513" r:id="rId52"/>
    <p:sldId id="514" r:id="rId53"/>
    <p:sldId id="515" r:id="rId54"/>
    <p:sldId id="516" r:id="rId55"/>
    <p:sldId id="517" r:id="rId56"/>
    <p:sldId id="518" r:id="rId57"/>
    <p:sldId id="519" r:id="rId58"/>
    <p:sldId id="520" r:id="rId59"/>
    <p:sldId id="521" r:id="rId60"/>
    <p:sldId id="522" r:id="rId61"/>
    <p:sldId id="523" r:id="rId62"/>
    <p:sldId id="524" r:id="rId63"/>
    <p:sldId id="526" r:id="rId64"/>
    <p:sldId id="525" r:id="rId65"/>
    <p:sldId id="527" r:id="rId66"/>
    <p:sldId id="528" r:id="rId67"/>
    <p:sldId id="529" r:id="rId68"/>
    <p:sldId id="530" r:id="rId69"/>
    <p:sldId id="531" r:id="rId70"/>
    <p:sldId id="532" r:id="rId71"/>
    <p:sldId id="533" r:id="rId72"/>
    <p:sldId id="534" r:id="rId73"/>
    <p:sldId id="535" r:id="rId74"/>
    <p:sldId id="536" r:id="rId75"/>
    <p:sldId id="537" r:id="rId76"/>
    <p:sldId id="538" r:id="rId77"/>
    <p:sldId id="539" r:id="rId78"/>
    <p:sldId id="540" r:id="rId79"/>
    <p:sldId id="541" r:id="rId80"/>
    <p:sldId id="542" r:id="rId81"/>
    <p:sldId id="543" r:id="rId82"/>
    <p:sldId id="544" r:id="rId83"/>
    <p:sldId id="545" r:id="rId84"/>
    <p:sldId id="546" r:id="rId85"/>
    <p:sldId id="547" r:id="rId86"/>
    <p:sldId id="548" r:id="rId87"/>
    <p:sldId id="549" r:id="rId88"/>
    <p:sldId id="550" r:id="rId89"/>
    <p:sldId id="551" r:id="rId90"/>
    <p:sldId id="552" r:id="rId91"/>
    <p:sldId id="553" r:id="rId92"/>
    <p:sldId id="554" r:id="rId93"/>
    <p:sldId id="555" r:id="rId94"/>
    <p:sldId id="556" r:id="rId95"/>
    <p:sldId id="557" r:id="rId96"/>
    <p:sldId id="558" r:id="rId97"/>
    <p:sldId id="559" r:id="rId98"/>
    <p:sldId id="560" r:id="rId99"/>
    <p:sldId id="561" r:id="rId100"/>
    <p:sldId id="562" r:id="rId101"/>
    <p:sldId id="563" r:id="rId102"/>
    <p:sldId id="564" r:id="rId103"/>
    <p:sldId id="565" r:id="rId104"/>
    <p:sldId id="566" r:id="rId105"/>
    <p:sldId id="567" r:id="rId106"/>
    <p:sldId id="568" r:id="rId107"/>
    <p:sldId id="569" r:id="rId108"/>
    <p:sldId id="570" r:id="rId109"/>
    <p:sldId id="571" r:id="rId110"/>
    <p:sldId id="572" r:id="rId111"/>
    <p:sldId id="573" r:id="rId112"/>
    <p:sldId id="574" r:id="rId113"/>
    <p:sldId id="575" r:id="rId114"/>
    <p:sldId id="576" r:id="rId115"/>
    <p:sldId id="577" r:id="rId116"/>
    <p:sldId id="578" r:id="rId117"/>
    <p:sldId id="579" r:id="rId118"/>
    <p:sldId id="580" r:id="rId119"/>
    <p:sldId id="581" r:id="rId120"/>
    <p:sldId id="582" r:id="rId121"/>
    <p:sldId id="583" r:id="rId122"/>
    <p:sldId id="584" r:id="rId123"/>
    <p:sldId id="585" r:id="rId124"/>
    <p:sldId id="586" r:id="rId125"/>
    <p:sldId id="587" r:id="rId126"/>
    <p:sldId id="588" r:id="rId127"/>
    <p:sldId id="589" r:id="rId128"/>
    <p:sldId id="590" r:id="rId129"/>
    <p:sldId id="591" r:id="rId130"/>
    <p:sldId id="592" r:id="rId131"/>
    <p:sldId id="593" r:id="rId132"/>
    <p:sldId id="594" r:id="rId133"/>
    <p:sldId id="595" r:id="rId134"/>
    <p:sldId id="596" r:id="rId135"/>
    <p:sldId id="597" r:id="rId136"/>
    <p:sldId id="598" r:id="rId137"/>
    <p:sldId id="599" r:id="rId138"/>
    <p:sldId id="600" r:id="rId139"/>
    <p:sldId id="601" r:id="rId140"/>
    <p:sldId id="602" r:id="rId141"/>
    <p:sldId id="603" r:id="rId142"/>
    <p:sldId id="604" r:id="rId143"/>
    <p:sldId id="605" r:id="rId144"/>
    <p:sldId id="606" r:id="rId145"/>
    <p:sldId id="607" r:id="rId146"/>
    <p:sldId id="608" r:id="rId147"/>
    <p:sldId id="609" r:id="rId148"/>
    <p:sldId id="610" r:id="rId149"/>
    <p:sldId id="611" r:id="rId150"/>
    <p:sldId id="612" r:id="rId151"/>
    <p:sldId id="613" r:id="rId152"/>
    <p:sldId id="614" r:id="rId153"/>
    <p:sldId id="615" r:id="rId154"/>
    <p:sldId id="616" r:id="rId155"/>
    <p:sldId id="617" r:id="rId156"/>
    <p:sldId id="618" r:id="rId157"/>
    <p:sldId id="619" r:id="rId158"/>
    <p:sldId id="620" r:id="rId159"/>
    <p:sldId id="621" r:id="rId160"/>
    <p:sldId id="622" r:id="rId161"/>
    <p:sldId id="623" r:id="rId162"/>
    <p:sldId id="624" r:id="rId163"/>
    <p:sldId id="625" r:id="rId164"/>
    <p:sldId id="626" r:id="rId165"/>
    <p:sldId id="627" r:id="rId166"/>
    <p:sldId id="628" r:id="rId167"/>
    <p:sldId id="629" r:id="rId168"/>
    <p:sldId id="630" r:id="rId169"/>
    <p:sldId id="631" r:id="rId170"/>
    <p:sldId id="632" r:id="rId171"/>
    <p:sldId id="633" r:id="rId172"/>
    <p:sldId id="634" r:id="rId173"/>
    <p:sldId id="635" r:id="rId174"/>
    <p:sldId id="636" r:id="rId175"/>
    <p:sldId id="637" r:id="rId176"/>
    <p:sldId id="638" r:id="rId177"/>
    <p:sldId id="639" r:id="rId178"/>
    <p:sldId id="640" r:id="rId179"/>
    <p:sldId id="641" r:id="rId180"/>
    <p:sldId id="642" r:id="rId181"/>
    <p:sldId id="643" r:id="rId182"/>
    <p:sldId id="644" r:id="rId183"/>
    <p:sldId id="645" r:id="rId184"/>
    <p:sldId id="646" r:id="rId185"/>
    <p:sldId id="647" r:id="rId186"/>
    <p:sldId id="648" r:id="rId187"/>
    <p:sldId id="649" r:id="rId188"/>
    <p:sldId id="650" r:id="rId189"/>
    <p:sldId id="651" r:id="rId190"/>
    <p:sldId id="652" r:id="rId191"/>
    <p:sldId id="653" r:id="rId192"/>
    <p:sldId id="654" r:id="rId193"/>
    <p:sldId id="655" r:id="rId194"/>
    <p:sldId id="656" r:id="rId195"/>
    <p:sldId id="657" r:id="rId196"/>
    <p:sldId id="658" r:id="rId197"/>
    <p:sldId id="659" r:id="rId198"/>
    <p:sldId id="660" r:id="rId199"/>
    <p:sldId id="661" r:id="rId200"/>
    <p:sldId id="662" r:id="rId201"/>
    <p:sldId id="663" r:id="rId202"/>
    <p:sldId id="664" r:id="rId203"/>
    <p:sldId id="665" r:id="rId204"/>
    <p:sldId id="666" r:id="rId205"/>
    <p:sldId id="667" r:id="rId206"/>
    <p:sldId id="668" r:id="rId207"/>
    <p:sldId id="670" r:id="rId208"/>
    <p:sldId id="671" r:id="rId209"/>
    <p:sldId id="672" r:id="rId210"/>
    <p:sldId id="673" r:id="rId211"/>
    <p:sldId id="674" r:id="rId212"/>
    <p:sldId id="675" r:id="rId213"/>
    <p:sldId id="676" r:id="rId214"/>
    <p:sldId id="677" r:id="rId215"/>
    <p:sldId id="678" r:id="rId216"/>
    <p:sldId id="679" r:id="rId217"/>
    <p:sldId id="680" r:id="rId218"/>
    <p:sldId id="681" r:id="rId219"/>
    <p:sldId id="682" r:id="rId220"/>
    <p:sldId id="683" r:id="rId221"/>
    <p:sldId id="684" r:id="rId222"/>
    <p:sldId id="685" r:id="rId223"/>
    <p:sldId id="686" r:id="rId224"/>
    <p:sldId id="687" r:id="rId225"/>
    <p:sldId id="688" r:id="rId226"/>
    <p:sldId id="689" r:id="rId227"/>
    <p:sldId id="690" r:id="rId228"/>
    <p:sldId id="691" r:id="rId229"/>
    <p:sldId id="692" r:id="rId230"/>
    <p:sldId id="693" r:id="rId231"/>
    <p:sldId id="694" r:id="rId232"/>
    <p:sldId id="695" r:id="rId233"/>
    <p:sldId id="696" r:id="rId234"/>
    <p:sldId id="697" r:id="rId235"/>
    <p:sldId id="698" r:id="rId236"/>
    <p:sldId id="699" r:id="rId237"/>
    <p:sldId id="700" r:id="rId238"/>
    <p:sldId id="701" r:id="rId239"/>
    <p:sldId id="702" r:id="rId240"/>
    <p:sldId id="703" r:id="rId241"/>
    <p:sldId id="704" r:id="rId242"/>
    <p:sldId id="705" r:id="rId243"/>
    <p:sldId id="706" r:id="rId244"/>
    <p:sldId id="707" r:id="rId245"/>
    <p:sldId id="708" r:id="rId246"/>
  </p:sldIdLst>
  <p:sldSz cx="9144000" cy="6858000" type="screen4x3"/>
  <p:notesSz cx="9928225" cy="6797675"/>
  <p:custDataLst>
    <p:tags r:id="rId24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FFF"/>
    <a:srgbClr val="DFF9E8"/>
    <a:srgbClr val="FFF6F1"/>
    <a:srgbClr val="FFF7F1"/>
    <a:srgbClr val="FFF5ED"/>
    <a:srgbClr val="FFFFFF"/>
    <a:srgbClr val="F8F9FE"/>
    <a:srgbClr val="FFF4EE"/>
    <a:srgbClr val="E8DED7"/>
    <a:srgbClr val="E2E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15" autoAdjust="0"/>
    <p:restoredTop sz="95141" autoAdjust="0"/>
  </p:normalViewPr>
  <p:slideViewPr>
    <p:cSldViewPr>
      <p:cViewPr varScale="1">
        <p:scale>
          <a:sx n="82" d="100"/>
          <a:sy n="82" d="100"/>
        </p:scale>
        <p:origin x="1098" y="9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handoutMaster" Target="handoutMasters/handout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tags" Target="tags/tag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commentAuthors" Target="commentAuthor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presProps" Target="presProp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viewProps" Target="viewProp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theme" Target="theme/theme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tableStyles" Target="tableStyles.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25/05/2018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5/25/2018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20686108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100</a:t>
            </a:fld>
            <a:endParaRPr lang="en-GB" dirty="0"/>
          </a:p>
        </p:txBody>
      </p:sp>
    </p:spTree>
    <p:extLst>
      <p:ext uri="{BB962C8B-B14F-4D97-AF65-F5344CB8AC3E}">
        <p14:creationId xmlns:p14="http://schemas.microsoft.com/office/powerpoint/2010/main" val="21523999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101</a:t>
            </a:fld>
            <a:endParaRPr lang="en-GB" dirty="0"/>
          </a:p>
        </p:txBody>
      </p:sp>
    </p:spTree>
    <p:extLst>
      <p:ext uri="{BB962C8B-B14F-4D97-AF65-F5344CB8AC3E}">
        <p14:creationId xmlns:p14="http://schemas.microsoft.com/office/powerpoint/2010/main" val="23937012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102</a:t>
            </a:fld>
            <a:endParaRPr lang="en-GB" dirty="0"/>
          </a:p>
        </p:txBody>
      </p:sp>
    </p:spTree>
    <p:extLst>
      <p:ext uri="{BB962C8B-B14F-4D97-AF65-F5344CB8AC3E}">
        <p14:creationId xmlns:p14="http://schemas.microsoft.com/office/powerpoint/2010/main" val="10457981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103</a:t>
            </a:fld>
            <a:endParaRPr lang="en-GB" dirty="0"/>
          </a:p>
        </p:txBody>
      </p:sp>
    </p:spTree>
    <p:extLst>
      <p:ext uri="{BB962C8B-B14F-4D97-AF65-F5344CB8AC3E}">
        <p14:creationId xmlns:p14="http://schemas.microsoft.com/office/powerpoint/2010/main" val="28258946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104</a:t>
            </a:fld>
            <a:endParaRPr lang="en-GB" dirty="0"/>
          </a:p>
        </p:txBody>
      </p:sp>
    </p:spTree>
    <p:extLst>
      <p:ext uri="{BB962C8B-B14F-4D97-AF65-F5344CB8AC3E}">
        <p14:creationId xmlns:p14="http://schemas.microsoft.com/office/powerpoint/2010/main" val="24870755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105</a:t>
            </a:fld>
            <a:endParaRPr lang="en-GB" dirty="0"/>
          </a:p>
        </p:txBody>
      </p:sp>
    </p:spTree>
    <p:extLst>
      <p:ext uri="{BB962C8B-B14F-4D97-AF65-F5344CB8AC3E}">
        <p14:creationId xmlns:p14="http://schemas.microsoft.com/office/powerpoint/2010/main" val="4062642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106</a:t>
            </a:fld>
            <a:endParaRPr lang="en-GB" dirty="0"/>
          </a:p>
        </p:txBody>
      </p:sp>
    </p:spTree>
    <p:extLst>
      <p:ext uri="{BB962C8B-B14F-4D97-AF65-F5344CB8AC3E}">
        <p14:creationId xmlns:p14="http://schemas.microsoft.com/office/powerpoint/2010/main" val="39180800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107</a:t>
            </a:fld>
            <a:endParaRPr lang="en-GB" dirty="0"/>
          </a:p>
        </p:txBody>
      </p:sp>
    </p:spTree>
    <p:extLst>
      <p:ext uri="{BB962C8B-B14F-4D97-AF65-F5344CB8AC3E}">
        <p14:creationId xmlns:p14="http://schemas.microsoft.com/office/powerpoint/2010/main" val="15827870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108</a:t>
            </a:fld>
            <a:endParaRPr lang="en-GB" dirty="0"/>
          </a:p>
        </p:txBody>
      </p:sp>
    </p:spTree>
    <p:extLst>
      <p:ext uri="{BB962C8B-B14F-4D97-AF65-F5344CB8AC3E}">
        <p14:creationId xmlns:p14="http://schemas.microsoft.com/office/powerpoint/2010/main" val="42359156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109</a:t>
            </a:fld>
            <a:endParaRPr lang="en-GB" dirty="0"/>
          </a:p>
        </p:txBody>
      </p:sp>
    </p:spTree>
    <p:extLst>
      <p:ext uri="{BB962C8B-B14F-4D97-AF65-F5344CB8AC3E}">
        <p14:creationId xmlns:p14="http://schemas.microsoft.com/office/powerpoint/2010/main" val="708934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41471275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110</a:t>
            </a:fld>
            <a:endParaRPr lang="en-GB" dirty="0"/>
          </a:p>
        </p:txBody>
      </p:sp>
    </p:spTree>
    <p:extLst>
      <p:ext uri="{BB962C8B-B14F-4D97-AF65-F5344CB8AC3E}">
        <p14:creationId xmlns:p14="http://schemas.microsoft.com/office/powerpoint/2010/main" val="3565813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111</a:t>
            </a:fld>
            <a:endParaRPr lang="en-GB" dirty="0"/>
          </a:p>
        </p:txBody>
      </p:sp>
    </p:spTree>
    <p:extLst>
      <p:ext uri="{BB962C8B-B14F-4D97-AF65-F5344CB8AC3E}">
        <p14:creationId xmlns:p14="http://schemas.microsoft.com/office/powerpoint/2010/main" val="12038420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112</a:t>
            </a:fld>
            <a:endParaRPr lang="en-GB" dirty="0"/>
          </a:p>
        </p:txBody>
      </p:sp>
    </p:spTree>
    <p:extLst>
      <p:ext uri="{BB962C8B-B14F-4D97-AF65-F5344CB8AC3E}">
        <p14:creationId xmlns:p14="http://schemas.microsoft.com/office/powerpoint/2010/main" val="1816873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113</a:t>
            </a:fld>
            <a:endParaRPr lang="en-GB" dirty="0"/>
          </a:p>
        </p:txBody>
      </p:sp>
    </p:spTree>
    <p:extLst>
      <p:ext uri="{BB962C8B-B14F-4D97-AF65-F5344CB8AC3E}">
        <p14:creationId xmlns:p14="http://schemas.microsoft.com/office/powerpoint/2010/main" val="29543332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114</a:t>
            </a:fld>
            <a:endParaRPr lang="en-GB" dirty="0"/>
          </a:p>
        </p:txBody>
      </p:sp>
    </p:spTree>
    <p:extLst>
      <p:ext uri="{BB962C8B-B14F-4D97-AF65-F5344CB8AC3E}">
        <p14:creationId xmlns:p14="http://schemas.microsoft.com/office/powerpoint/2010/main" val="34533357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115</a:t>
            </a:fld>
            <a:endParaRPr lang="en-GB" dirty="0"/>
          </a:p>
        </p:txBody>
      </p:sp>
    </p:spTree>
    <p:extLst>
      <p:ext uri="{BB962C8B-B14F-4D97-AF65-F5344CB8AC3E}">
        <p14:creationId xmlns:p14="http://schemas.microsoft.com/office/powerpoint/2010/main" val="7432317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116</a:t>
            </a:fld>
            <a:endParaRPr lang="en-GB" dirty="0"/>
          </a:p>
        </p:txBody>
      </p:sp>
    </p:spTree>
    <p:extLst>
      <p:ext uri="{BB962C8B-B14F-4D97-AF65-F5344CB8AC3E}">
        <p14:creationId xmlns:p14="http://schemas.microsoft.com/office/powerpoint/2010/main" val="19052319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117</a:t>
            </a:fld>
            <a:endParaRPr lang="en-GB" dirty="0"/>
          </a:p>
        </p:txBody>
      </p:sp>
    </p:spTree>
    <p:extLst>
      <p:ext uri="{BB962C8B-B14F-4D97-AF65-F5344CB8AC3E}">
        <p14:creationId xmlns:p14="http://schemas.microsoft.com/office/powerpoint/2010/main" val="318811326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118</a:t>
            </a:fld>
            <a:endParaRPr lang="en-GB" dirty="0"/>
          </a:p>
        </p:txBody>
      </p:sp>
    </p:spTree>
    <p:extLst>
      <p:ext uri="{BB962C8B-B14F-4D97-AF65-F5344CB8AC3E}">
        <p14:creationId xmlns:p14="http://schemas.microsoft.com/office/powerpoint/2010/main" val="23994075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119</a:t>
            </a:fld>
            <a:endParaRPr lang="en-GB" dirty="0"/>
          </a:p>
        </p:txBody>
      </p:sp>
    </p:spTree>
    <p:extLst>
      <p:ext uri="{BB962C8B-B14F-4D97-AF65-F5344CB8AC3E}">
        <p14:creationId xmlns:p14="http://schemas.microsoft.com/office/powerpoint/2010/main" val="226899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27717867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120</a:t>
            </a:fld>
            <a:endParaRPr lang="en-GB" dirty="0"/>
          </a:p>
        </p:txBody>
      </p:sp>
    </p:spTree>
    <p:extLst>
      <p:ext uri="{BB962C8B-B14F-4D97-AF65-F5344CB8AC3E}">
        <p14:creationId xmlns:p14="http://schemas.microsoft.com/office/powerpoint/2010/main" val="42659931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121</a:t>
            </a:fld>
            <a:endParaRPr lang="en-GB" dirty="0"/>
          </a:p>
        </p:txBody>
      </p:sp>
    </p:spTree>
    <p:extLst>
      <p:ext uri="{BB962C8B-B14F-4D97-AF65-F5344CB8AC3E}">
        <p14:creationId xmlns:p14="http://schemas.microsoft.com/office/powerpoint/2010/main" val="17487216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122</a:t>
            </a:fld>
            <a:endParaRPr lang="en-GB" dirty="0"/>
          </a:p>
        </p:txBody>
      </p:sp>
    </p:spTree>
    <p:extLst>
      <p:ext uri="{BB962C8B-B14F-4D97-AF65-F5344CB8AC3E}">
        <p14:creationId xmlns:p14="http://schemas.microsoft.com/office/powerpoint/2010/main" val="40487032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123</a:t>
            </a:fld>
            <a:endParaRPr lang="en-GB" dirty="0"/>
          </a:p>
        </p:txBody>
      </p:sp>
    </p:spTree>
    <p:extLst>
      <p:ext uri="{BB962C8B-B14F-4D97-AF65-F5344CB8AC3E}">
        <p14:creationId xmlns:p14="http://schemas.microsoft.com/office/powerpoint/2010/main" val="30215022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124</a:t>
            </a:fld>
            <a:endParaRPr lang="en-GB" dirty="0"/>
          </a:p>
        </p:txBody>
      </p:sp>
    </p:spTree>
    <p:extLst>
      <p:ext uri="{BB962C8B-B14F-4D97-AF65-F5344CB8AC3E}">
        <p14:creationId xmlns:p14="http://schemas.microsoft.com/office/powerpoint/2010/main" val="325313075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125</a:t>
            </a:fld>
            <a:endParaRPr lang="en-GB" dirty="0"/>
          </a:p>
        </p:txBody>
      </p:sp>
    </p:spTree>
    <p:extLst>
      <p:ext uri="{BB962C8B-B14F-4D97-AF65-F5344CB8AC3E}">
        <p14:creationId xmlns:p14="http://schemas.microsoft.com/office/powerpoint/2010/main" val="28283563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126</a:t>
            </a:fld>
            <a:endParaRPr lang="en-GB" dirty="0"/>
          </a:p>
        </p:txBody>
      </p:sp>
    </p:spTree>
    <p:extLst>
      <p:ext uri="{BB962C8B-B14F-4D97-AF65-F5344CB8AC3E}">
        <p14:creationId xmlns:p14="http://schemas.microsoft.com/office/powerpoint/2010/main" val="13438975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127</a:t>
            </a:fld>
            <a:endParaRPr lang="en-GB" dirty="0"/>
          </a:p>
        </p:txBody>
      </p:sp>
    </p:spTree>
    <p:extLst>
      <p:ext uri="{BB962C8B-B14F-4D97-AF65-F5344CB8AC3E}">
        <p14:creationId xmlns:p14="http://schemas.microsoft.com/office/powerpoint/2010/main" val="3533222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128</a:t>
            </a:fld>
            <a:endParaRPr lang="en-GB" dirty="0"/>
          </a:p>
        </p:txBody>
      </p:sp>
    </p:spTree>
    <p:extLst>
      <p:ext uri="{BB962C8B-B14F-4D97-AF65-F5344CB8AC3E}">
        <p14:creationId xmlns:p14="http://schemas.microsoft.com/office/powerpoint/2010/main" val="28461096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129</a:t>
            </a:fld>
            <a:endParaRPr lang="en-GB" dirty="0"/>
          </a:p>
        </p:txBody>
      </p:sp>
    </p:spTree>
    <p:extLst>
      <p:ext uri="{BB962C8B-B14F-4D97-AF65-F5344CB8AC3E}">
        <p14:creationId xmlns:p14="http://schemas.microsoft.com/office/powerpoint/2010/main" val="1309522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25527424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130</a:t>
            </a:fld>
            <a:endParaRPr lang="en-GB" dirty="0"/>
          </a:p>
        </p:txBody>
      </p:sp>
    </p:spTree>
    <p:extLst>
      <p:ext uri="{BB962C8B-B14F-4D97-AF65-F5344CB8AC3E}">
        <p14:creationId xmlns:p14="http://schemas.microsoft.com/office/powerpoint/2010/main" val="13067048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131</a:t>
            </a:fld>
            <a:endParaRPr lang="en-GB" dirty="0"/>
          </a:p>
        </p:txBody>
      </p:sp>
    </p:spTree>
    <p:extLst>
      <p:ext uri="{BB962C8B-B14F-4D97-AF65-F5344CB8AC3E}">
        <p14:creationId xmlns:p14="http://schemas.microsoft.com/office/powerpoint/2010/main" val="422785385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132</a:t>
            </a:fld>
            <a:endParaRPr lang="en-GB" dirty="0"/>
          </a:p>
        </p:txBody>
      </p:sp>
    </p:spTree>
    <p:extLst>
      <p:ext uri="{BB962C8B-B14F-4D97-AF65-F5344CB8AC3E}">
        <p14:creationId xmlns:p14="http://schemas.microsoft.com/office/powerpoint/2010/main" val="13105202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133</a:t>
            </a:fld>
            <a:endParaRPr lang="en-GB" dirty="0"/>
          </a:p>
        </p:txBody>
      </p:sp>
    </p:spTree>
    <p:extLst>
      <p:ext uri="{BB962C8B-B14F-4D97-AF65-F5344CB8AC3E}">
        <p14:creationId xmlns:p14="http://schemas.microsoft.com/office/powerpoint/2010/main" val="19571184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134</a:t>
            </a:fld>
            <a:endParaRPr lang="en-GB" dirty="0"/>
          </a:p>
        </p:txBody>
      </p:sp>
    </p:spTree>
    <p:extLst>
      <p:ext uri="{BB962C8B-B14F-4D97-AF65-F5344CB8AC3E}">
        <p14:creationId xmlns:p14="http://schemas.microsoft.com/office/powerpoint/2010/main" val="188007115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135</a:t>
            </a:fld>
            <a:endParaRPr lang="en-GB" dirty="0"/>
          </a:p>
        </p:txBody>
      </p:sp>
    </p:spTree>
    <p:extLst>
      <p:ext uri="{BB962C8B-B14F-4D97-AF65-F5344CB8AC3E}">
        <p14:creationId xmlns:p14="http://schemas.microsoft.com/office/powerpoint/2010/main" val="17991423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136</a:t>
            </a:fld>
            <a:endParaRPr lang="en-GB" dirty="0"/>
          </a:p>
        </p:txBody>
      </p:sp>
    </p:spTree>
    <p:extLst>
      <p:ext uri="{BB962C8B-B14F-4D97-AF65-F5344CB8AC3E}">
        <p14:creationId xmlns:p14="http://schemas.microsoft.com/office/powerpoint/2010/main" val="15231670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137</a:t>
            </a:fld>
            <a:endParaRPr lang="en-GB" dirty="0"/>
          </a:p>
        </p:txBody>
      </p:sp>
    </p:spTree>
    <p:extLst>
      <p:ext uri="{BB962C8B-B14F-4D97-AF65-F5344CB8AC3E}">
        <p14:creationId xmlns:p14="http://schemas.microsoft.com/office/powerpoint/2010/main" val="40635255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138</a:t>
            </a:fld>
            <a:endParaRPr lang="en-GB" dirty="0"/>
          </a:p>
        </p:txBody>
      </p:sp>
    </p:spTree>
    <p:extLst>
      <p:ext uri="{BB962C8B-B14F-4D97-AF65-F5344CB8AC3E}">
        <p14:creationId xmlns:p14="http://schemas.microsoft.com/office/powerpoint/2010/main" val="18739371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139</a:t>
            </a:fld>
            <a:endParaRPr lang="en-GB" dirty="0"/>
          </a:p>
        </p:txBody>
      </p:sp>
    </p:spTree>
    <p:extLst>
      <p:ext uri="{BB962C8B-B14F-4D97-AF65-F5344CB8AC3E}">
        <p14:creationId xmlns:p14="http://schemas.microsoft.com/office/powerpoint/2010/main" val="706297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33996668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140</a:t>
            </a:fld>
            <a:endParaRPr lang="en-GB" dirty="0"/>
          </a:p>
        </p:txBody>
      </p:sp>
    </p:spTree>
    <p:extLst>
      <p:ext uri="{BB962C8B-B14F-4D97-AF65-F5344CB8AC3E}">
        <p14:creationId xmlns:p14="http://schemas.microsoft.com/office/powerpoint/2010/main" val="3823655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141</a:t>
            </a:fld>
            <a:endParaRPr lang="en-GB" dirty="0"/>
          </a:p>
        </p:txBody>
      </p:sp>
    </p:spTree>
    <p:extLst>
      <p:ext uri="{BB962C8B-B14F-4D97-AF65-F5344CB8AC3E}">
        <p14:creationId xmlns:p14="http://schemas.microsoft.com/office/powerpoint/2010/main" val="79030656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142</a:t>
            </a:fld>
            <a:endParaRPr lang="en-GB" dirty="0"/>
          </a:p>
        </p:txBody>
      </p:sp>
    </p:spTree>
    <p:extLst>
      <p:ext uri="{BB962C8B-B14F-4D97-AF65-F5344CB8AC3E}">
        <p14:creationId xmlns:p14="http://schemas.microsoft.com/office/powerpoint/2010/main" val="4017174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143</a:t>
            </a:fld>
            <a:endParaRPr lang="en-GB" dirty="0"/>
          </a:p>
        </p:txBody>
      </p:sp>
    </p:spTree>
    <p:extLst>
      <p:ext uri="{BB962C8B-B14F-4D97-AF65-F5344CB8AC3E}">
        <p14:creationId xmlns:p14="http://schemas.microsoft.com/office/powerpoint/2010/main" val="29588207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144</a:t>
            </a:fld>
            <a:endParaRPr lang="en-GB" dirty="0"/>
          </a:p>
        </p:txBody>
      </p:sp>
    </p:spTree>
    <p:extLst>
      <p:ext uri="{BB962C8B-B14F-4D97-AF65-F5344CB8AC3E}">
        <p14:creationId xmlns:p14="http://schemas.microsoft.com/office/powerpoint/2010/main" val="119507386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145</a:t>
            </a:fld>
            <a:endParaRPr lang="en-GB" dirty="0"/>
          </a:p>
        </p:txBody>
      </p:sp>
    </p:spTree>
    <p:extLst>
      <p:ext uri="{BB962C8B-B14F-4D97-AF65-F5344CB8AC3E}">
        <p14:creationId xmlns:p14="http://schemas.microsoft.com/office/powerpoint/2010/main" val="17363885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146</a:t>
            </a:fld>
            <a:endParaRPr lang="en-GB" dirty="0"/>
          </a:p>
        </p:txBody>
      </p:sp>
    </p:spTree>
    <p:extLst>
      <p:ext uri="{BB962C8B-B14F-4D97-AF65-F5344CB8AC3E}">
        <p14:creationId xmlns:p14="http://schemas.microsoft.com/office/powerpoint/2010/main" val="3107064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147</a:t>
            </a:fld>
            <a:endParaRPr lang="en-GB" dirty="0"/>
          </a:p>
        </p:txBody>
      </p:sp>
    </p:spTree>
    <p:extLst>
      <p:ext uri="{BB962C8B-B14F-4D97-AF65-F5344CB8AC3E}">
        <p14:creationId xmlns:p14="http://schemas.microsoft.com/office/powerpoint/2010/main" val="30464592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148</a:t>
            </a:fld>
            <a:endParaRPr lang="en-GB" dirty="0"/>
          </a:p>
        </p:txBody>
      </p:sp>
    </p:spTree>
    <p:extLst>
      <p:ext uri="{BB962C8B-B14F-4D97-AF65-F5344CB8AC3E}">
        <p14:creationId xmlns:p14="http://schemas.microsoft.com/office/powerpoint/2010/main" val="239470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149</a:t>
            </a:fld>
            <a:endParaRPr lang="en-GB" dirty="0"/>
          </a:p>
        </p:txBody>
      </p:sp>
    </p:spTree>
    <p:extLst>
      <p:ext uri="{BB962C8B-B14F-4D97-AF65-F5344CB8AC3E}">
        <p14:creationId xmlns:p14="http://schemas.microsoft.com/office/powerpoint/2010/main" val="3818910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27253824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150</a:t>
            </a:fld>
            <a:endParaRPr lang="en-GB" dirty="0"/>
          </a:p>
        </p:txBody>
      </p:sp>
    </p:spTree>
    <p:extLst>
      <p:ext uri="{BB962C8B-B14F-4D97-AF65-F5344CB8AC3E}">
        <p14:creationId xmlns:p14="http://schemas.microsoft.com/office/powerpoint/2010/main" val="277447350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151</a:t>
            </a:fld>
            <a:endParaRPr lang="en-GB" dirty="0"/>
          </a:p>
        </p:txBody>
      </p:sp>
    </p:spTree>
    <p:extLst>
      <p:ext uri="{BB962C8B-B14F-4D97-AF65-F5344CB8AC3E}">
        <p14:creationId xmlns:p14="http://schemas.microsoft.com/office/powerpoint/2010/main" val="21051091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152</a:t>
            </a:fld>
            <a:endParaRPr lang="en-GB" dirty="0"/>
          </a:p>
        </p:txBody>
      </p:sp>
    </p:spTree>
    <p:extLst>
      <p:ext uri="{BB962C8B-B14F-4D97-AF65-F5344CB8AC3E}">
        <p14:creationId xmlns:p14="http://schemas.microsoft.com/office/powerpoint/2010/main" val="38475880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153</a:t>
            </a:fld>
            <a:endParaRPr lang="en-GB" dirty="0"/>
          </a:p>
        </p:txBody>
      </p:sp>
    </p:spTree>
    <p:extLst>
      <p:ext uri="{BB962C8B-B14F-4D97-AF65-F5344CB8AC3E}">
        <p14:creationId xmlns:p14="http://schemas.microsoft.com/office/powerpoint/2010/main" val="4377154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154</a:t>
            </a:fld>
            <a:endParaRPr lang="en-GB" dirty="0"/>
          </a:p>
        </p:txBody>
      </p:sp>
    </p:spTree>
    <p:extLst>
      <p:ext uri="{BB962C8B-B14F-4D97-AF65-F5344CB8AC3E}">
        <p14:creationId xmlns:p14="http://schemas.microsoft.com/office/powerpoint/2010/main" val="160586069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155</a:t>
            </a:fld>
            <a:endParaRPr lang="en-GB" dirty="0"/>
          </a:p>
        </p:txBody>
      </p:sp>
    </p:spTree>
    <p:extLst>
      <p:ext uri="{BB962C8B-B14F-4D97-AF65-F5344CB8AC3E}">
        <p14:creationId xmlns:p14="http://schemas.microsoft.com/office/powerpoint/2010/main" val="400657663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156</a:t>
            </a:fld>
            <a:endParaRPr lang="en-GB" dirty="0"/>
          </a:p>
        </p:txBody>
      </p:sp>
    </p:spTree>
    <p:extLst>
      <p:ext uri="{BB962C8B-B14F-4D97-AF65-F5344CB8AC3E}">
        <p14:creationId xmlns:p14="http://schemas.microsoft.com/office/powerpoint/2010/main" val="41564662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157</a:t>
            </a:fld>
            <a:endParaRPr lang="en-GB" dirty="0"/>
          </a:p>
        </p:txBody>
      </p:sp>
    </p:spTree>
    <p:extLst>
      <p:ext uri="{BB962C8B-B14F-4D97-AF65-F5344CB8AC3E}">
        <p14:creationId xmlns:p14="http://schemas.microsoft.com/office/powerpoint/2010/main" val="339922516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158</a:t>
            </a:fld>
            <a:endParaRPr lang="en-GB" dirty="0"/>
          </a:p>
        </p:txBody>
      </p:sp>
    </p:spTree>
    <p:extLst>
      <p:ext uri="{BB962C8B-B14F-4D97-AF65-F5344CB8AC3E}">
        <p14:creationId xmlns:p14="http://schemas.microsoft.com/office/powerpoint/2010/main" val="253553614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159</a:t>
            </a:fld>
            <a:endParaRPr lang="en-GB" dirty="0"/>
          </a:p>
        </p:txBody>
      </p:sp>
    </p:spTree>
    <p:extLst>
      <p:ext uri="{BB962C8B-B14F-4D97-AF65-F5344CB8AC3E}">
        <p14:creationId xmlns:p14="http://schemas.microsoft.com/office/powerpoint/2010/main" val="2956575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199279634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160</a:t>
            </a:fld>
            <a:endParaRPr lang="en-GB" dirty="0"/>
          </a:p>
        </p:txBody>
      </p:sp>
    </p:spTree>
    <p:extLst>
      <p:ext uri="{BB962C8B-B14F-4D97-AF65-F5344CB8AC3E}">
        <p14:creationId xmlns:p14="http://schemas.microsoft.com/office/powerpoint/2010/main" val="64664277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161</a:t>
            </a:fld>
            <a:endParaRPr lang="en-GB" dirty="0"/>
          </a:p>
        </p:txBody>
      </p:sp>
    </p:spTree>
    <p:extLst>
      <p:ext uri="{BB962C8B-B14F-4D97-AF65-F5344CB8AC3E}">
        <p14:creationId xmlns:p14="http://schemas.microsoft.com/office/powerpoint/2010/main" val="317731365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162</a:t>
            </a:fld>
            <a:endParaRPr lang="en-GB" dirty="0"/>
          </a:p>
        </p:txBody>
      </p:sp>
    </p:spTree>
    <p:extLst>
      <p:ext uri="{BB962C8B-B14F-4D97-AF65-F5344CB8AC3E}">
        <p14:creationId xmlns:p14="http://schemas.microsoft.com/office/powerpoint/2010/main" val="33350325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163</a:t>
            </a:fld>
            <a:endParaRPr lang="en-GB" dirty="0"/>
          </a:p>
        </p:txBody>
      </p:sp>
    </p:spTree>
    <p:extLst>
      <p:ext uri="{BB962C8B-B14F-4D97-AF65-F5344CB8AC3E}">
        <p14:creationId xmlns:p14="http://schemas.microsoft.com/office/powerpoint/2010/main" val="22477235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164</a:t>
            </a:fld>
            <a:endParaRPr lang="en-GB" dirty="0"/>
          </a:p>
        </p:txBody>
      </p:sp>
    </p:spTree>
    <p:extLst>
      <p:ext uri="{BB962C8B-B14F-4D97-AF65-F5344CB8AC3E}">
        <p14:creationId xmlns:p14="http://schemas.microsoft.com/office/powerpoint/2010/main" val="317850162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165</a:t>
            </a:fld>
            <a:endParaRPr lang="en-GB" dirty="0"/>
          </a:p>
        </p:txBody>
      </p:sp>
    </p:spTree>
    <p:extLst>
      <p:ext uri="{BB962C8B-B14F-4D97-AF65-F5344CB8AC3E}">
        <p14:creationId xmlns:p14="http://schemas.microsoft.com/office/powerpoint/2010/main" val="30181010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166</a:t>
            </a:fld>
            <a:endParaRPr lang="en-GB" dirty="0"/>
          </a:p>
        </p:txBody>
      </p:sp>
    </p:spTree>
    <p:extLst>
      <p:ext uri="{BB962C8B-B14F-4D97-AF65-F5344CB8AC3E}">
        <p14:creationId xmlns:p14="http://schemas.microsoft.com/office/powerpoint/2010/main" val="18217756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167</a:t>
            </a:fld>
            <a:endParaRPr lang="en-GB" dirty="0"/>
          </a:p>
        </p:txBody>
      </p:sp>
    </p:spTree>
    <p:extLst>
      <p:ext uri="{BB962C8B-B14F-4D97-AF65-F5344CB8AC3E}">
        <p14:creationId xmlns:p14="http://schemas.microsoft.com/office/powerpoint/2010/main" val="378901521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168</a:t>
            </a:fld>
            <a:endParaRPr lang="en-GB" dirty="0"/>
          </a:p>
        </p:txBody>
      </p:sp>
    </p:spTree>
    <p:extLst>
      <p:ext uri="{BB962C8B-B14F-4D97-AF65-F5344CB8AC3E}">
        <p14:creationId xmlns:p14="http://schemas.microsoft.com/office/powerpoint/2010/main" val="375139156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169</a:t>
            </a:fld>
            <a:endParaRPr lang="en-GB" dirty="0"/>
          </a:p>
        </p:txBody>
      </p:sp>
    </p:spTree>
    <p:extLst>
      <p:ext uri="{BB962C8B-B14F-4D97-AF65-F5344CB8AC3E}">
        <p14:creationId xmlns:p14="http://schemas.microsoft.com/office/powerpoint/2010/main" val="978711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38039798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170</a:t>
            </a:fld>
            <a:endParaRPr lang="en-GB" dirty="0"/>
          </a:p>
        </p:txBody>
      </p:sp>
    </p:spTree>
    <p:extLst>
      <p:ext uri="{BB962C8B-B14F-4D97-AF65-F5344CB8AC3E}">
        <p14:creationId xmlns:p14="http://schemas.microsoft.com/office/powerpoint/2010/main" val="404734703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171</a:t>
            </a:fld>
            <a:endParaRPr lang="en-GB" dirty="0"/>
          </a:p>
        </p:txBody>
      </p:sp>
    </p:spTree>
    <p:extLst>
      <p:ext uri="{BB962C8B-B14F-4D97-AF65-F5344CB8AC3E}">
        <p14:creationId xmlns:p14="http://schemas.microsoft.com/office/powerpoint/2010/main" val="12121075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172</a:t>
            </a:fld>
            <a:endParaRPr lang="en-GB" dirty="0"/>
          </a:p>
        </p:txBody>
      </p:sp>
    </p:spTree>
    <p:extLst>
      <p:ext uri="{BB962C8B-B14F-4D97-AF65-F5344CB8AC3E}">
        <p14:creationId xmlns:p14="http://schemas.microsoft.com/office/powerpoint/2010/main" val="26146483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173</a:t>
            </a:fld>
            <a:endParaRPr lang="en-GB" dirty="0"/>
          </a:p>
        </p:txBody>
      </p:sp>
    </p:spTree>
    <p:extLst>
      <p:ext uri="{BB962C8B-B14F-4D97-AF65-F5344CB8AC3E}">
        <p14:creationId xmlns:p14="http://schemas.microsoft.com/office/powerpoint/2010/main" val="75546159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174</a:t>
            </a:fld>
            <a:endParaRPr lang="en-GB" dirty="0"/>
          </a:p>
        </p:txBody>
      </p:sp>
    </p:spTree>
    <p:extLst>
      <p:ext uri="{BB962C8B-B14F-4D97-AF65-F5344CB8AC3E}">
        <p14:creationId xmlns:p14="http://schemas.microsoft.com/office/powerpoint/2010/main" val="674886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175</a:t>
            </a:fld>
            <a:endParaRPr lang="en-GB" dirty="0"/>
          </a:p>
        </p:txBody>
      </p:sp>
    </p:spTree>
    <p:extLst>
      <p:ext uri="{BB962C8B-B14F-4D97-AF65-F5344CB8AC3E}">
        <p14:creationId xmlns:p14="http://schemas.microsoft.com/office/powerpoint/2010/main" val="138624804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176</a:t>
            </a:fld>
            <a:endParaRPr lang="en-GB" dirty="0"/>
          </a:p>
        </p:txBody>
      </p:sp>
    </p:spTree>
    <p:extLst>
      <p:ext uri="{BB962C8B-B14F-4D97-AF65-F5344CB8AC3E}">
        <p14:creationId xmlns:p14="http://schemas.microsoft.com/office/powerpoint/2010/main" val="203820625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177</a:t>
            </a:fld>
            <a:endParaRPr lang="en-GB" dirty="0"/>
          </a:p>
        </p:txBody>
      </p:sp>
    </p:spTree>
    <p:extLst>
      <p:ext uri="{BB962C8B-B14F-4D97-AF65-F5344CB8AC3E}">
        <p14:creationId xmlns:p14="http://schemas.microsoft.com/office/powerpoint/2010/main" val="275380020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178</a:t>
            </a:fld>
            <a:endParaRPr lang="en-GB" dirty="0"/>
          </a:p>
        </p:txBody>
      </p:sp>
    </p:spTree>
    <p:extLst>
      <p:ext uri="{BB962C8B-B14F-4D97-AF65-F5344CB8AC3E}">
        <p14:creationId xmlns:p14="http://schemas.microsoft.com/office/powerpoint/2010/main" val="39058492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179</a:t>
            </a:fld>
            <a:endParaRPr lang="en-GB" dirty="0"/>
          </a:p>
        </p:txBody>
      </p:sp>
    </p:spTree>
    <p:extLst>
      <p:ext uri="{BB962C8B-B14F-4D97-AF65-F5344CB8AC3E}">
        <p14:creationId xmlns:p14="http://schemas.microsoft.com/office/powerpoint/2010/main" val="2718503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294446969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180</a:t>
            </a:fld>
            <a:endParaRPr lang="en-GB" dirty="0"/>
          </a:p>
        </p:txBody>
      </p:sp>
    </p:spTree>
    <p:extLst>
      <p:ext uri="{BB962C8B-B14F-4D97-AF65-F5344CB8AC3E}">
        <p14:creationId xmlns:p14="http://schemas.microsoft.com/office/powerpoint/2010/main" val="385997706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181</a:t>
            </a:fld>
            <a:endParaRPr lang="en-GB" dirty="0"/>
          </a:p>
        </p:txBody>
      </p:sp>
    </p:spTree>
    <p:extLst>
      <p:ext uri="{BB962C8B-B14F-4D97-AF65-F5344CB8AC3E}">
        <p14:creationId xmlns:p14="http://schemas.microsoft.com/office/powerpoint/2010/main" val="230176950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182</a:t>
            </a:fld>
            <a:endParaRPr lang="en-GB" dirty="0"/>
          </a:p>
        </p:txBody>
      </p:sp>
    </p:spTree>
    <p:extLst>
      <p:ext uri="{BB962C8B-B14F-4D97-AF65-F5344CB8AC3E}">
        <p14:creationId xmlns:p14="http://schemas.microsoft.com/office/powerpoint/2010/main" val="158192927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183</a:t>
            </a:fld>
            <a:endParaRPr lang="en-GB" dirty="0"/>
          </a:p>
        </p:txBody>
      </p:sp>
    </p:spTree>
    <p:extLst>
      <p:ext uri="{BB962C8B-B14F-4D97-AF65-F5344CB8AC3E}">
        <p14:creationId xmlns:p14="http://schemas.microsoft.com/office/powerpoint/2010/main" val="186875408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184</a:t>
            </a:fld>
            <a:endParaRPr lang="en-GB" dirty="0"/>
          </a:p>
        </p:txBody>
      </p:sp>
    </p:spTree>
    <p:extLst>
      <p:ext uri="{BB962C8B-B14F-4D97-AF65-F5344CB8AC3E}">
        <p14:creationId xmlns:p14="http://schemas.microsoft.com/office/powerpoint/2010/main" val="301106706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185</a:t>
            </a:fld>
            <a:endParaRPr lang="en-GB" dirty="0"/>
          </a:p>
        </p:txBody>
      </p:sp>
    </p:spTree>
    <p:extLst>
      <p:ext uri="{BB962C8B-B14F-4D97-AF65-F5344CB8AC3E}">
        <p14:creationId xmlns:p14="http://schemas.microsoft.com/office/powerpoint/2010/main" val="108185134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186</a:t>
            </a:fld>
            <a:endParaRPr lang="en-GB" dirty="0"/>
          </a:p>
        </p:txBody>
      </p:sp>
    </p:spTree>
    <p:extLst>
      <p:ext uri="{BB962C8B-B14F-4D97-AF65-F5344CB8AC3E}">
        <p14:creationId xmlns:p14="http://schemas.microsoft.com/office/powerpoint/2010/main" val="263692445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187</a:t>
            </a:fld>
            <a:endParaRPr lang="en-GB" dirty="0"/>
          </a:p>
        </p:txBody>
      </p:sp>
    </p:spTree>
    <p:extLst>
      <p:ext uri="{BB962C8B-B14F-4D97-AF65-F5344CB8AC3E}">
        <p14:creationId xmlns:p14="http://schemas.microsoft.com/office/powerpoint/2010/main" val="213840180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188</a:t>
            </a:fld>
            <a:endParaRPr lang="en-GB" dirty="0"/>
          </a:p>
        </p:txBody>
      </p:sp>
    </p:spTree>
    <p:extLst>
      <p:ext uri="{BB962C8B-B14F-4D97-AF65-F5344CB8AC3E}">
        <p14:creationId xmlns:p14="http://schemas.microsoft.com/office/powerpoint/2010/main" val="293310542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189</a:t>
            </a:fld>
            <a:endParaRPr lang="en-GB" dirty="0"/>
          </a:p>
        </p:txBody>
      </p:sp>
    </p:spTree>
    <p:extLst>
      <p:ext uri="{BB962C8B-B14F-4D97-AF65-F5344CB8AC3E}">
        <p14:creationId xmlns:p14="http://schemas.microsoft.com/office/powerpoint/2010/main" val="181781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28366733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190</a:t>
            </a:fld>
            <a:endParaRPr lang="en-GB" dirty="0"/>
          </a:p>
        </p:txBody>
      </p:sp>
    </p:spTree>
    <p:extLst>
      <p:ext uri="{BB962C8B-B14F-4D97-AF65-F5344CB8AC3E}">
        <p14:creationId xmlns:p14="http://schemas.microsoft.com/office/powerpoint/2010/main" val="191706997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191</a:t>
            </a:fld>
            <a:endParaRPr lang="en-GB" dirty="0"/>
          </a:p>
        </p:txBody>
      </p:sp>
    </p:spTree>
    <p:extLst>
      <p:ext uri="{BB962C8B-B14F-4D97-AF65-F5344CB8AC3E}">
        <p14:creationId xmlns:p14="http://schemas.microsoft.com/office/powerpoint/2010/main" val="4346514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192</a:t>
            </a:fld>
            <a:endParaRPr lang="en-GB" dirty="0"/>
          </a:p>
        </p:txBody>
      </p:sp>
    </p:spTree>
    <p:extLst>
      <p:ext uri="{BB962C8B-B14F-4D97-AF65-F5344CB8AC3E}">
        <p14:creationId xmlns:p14="http://schemas.microsoft.com/office/powerpoint/2010/main" val="118075634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193</a:t>
            </a:fld>
            <a:endParaRPr lang="en-GB" dirty="0"/>
          </a:p>
        </p:txBody>
      </p:sp>
    </p:spTree>
    <p:extLst>
      <p:ext uri="{BB962C8B-B14F-4D97-AF65-F5344CB8AC3E}">
        <p14:creationId xmlns:p14="http://schemas.microsoft.com/office/powerpoint/2010/main" val="112526269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194</a:t>
            </a:fld>
            <a:endParaRPr lang="en-GB" dirty="0"/>
          </a:p>
        </p:txBody>
      </p:sp>
    </p:spTree>
    <p:extLst>
      <p:ext uri="{BB962C8B-B14F-4D97-AF65-F5344CB8AC3E}">
        <p14:creationId xmlns:p14="http://schemas.microsoft.com/office/powerpoint/2010/main" val="385065293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195</a:t>
            </a:fld>
            <a:endParaRPr lang="en-GB" dirty="0"/>
          </a:p>
        </p:txBody>
      </p:sp>
    </p:spTree>
    <p:extLst>
      <p:ext uri="{BB962C8B-B14F-4D97-AF65-F5344CB8AC3E}">
        <p14:creationId xmlns:p14="http://schemas.microsoft.com/office/powerpoint/2010/main" val="194983435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196</a:t>
            </a:fld>
            <a:endParaRPr lang="en-GB" dirty="0"/>
          </a:p>
        </p:txBody>
      </p:sp>
    </p:spTree>
    <p:extLst>
      <p:ext uri="{BB962C8B-B14F-4D97-AF65-F5344CB8AC3E}">
        <p14:creationId xmlns:p14="http://schemas.microsoft.com/office/powerpoint/2010/main" val="242210491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197</a:t>
            </a:fld>
            <a:endParaRPr lang="en-GB" dirty="0"/>
          </a:p>
        </p:txBody>
      </p:sp>
    </p:spTree>
    <p:extLst>
      <p:ext uri="{BB962C8B-B14F-4D97-AF65-F5344CB8AC3E}">
        <p14:creationId xmlns:p14="http://schemas.microsoft.com/office/powerpoint/2010/main" val="422486651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198</a:t>
            </a:fld>
            <a:endParaRPr lang="en-GB" dirty="0"/>
          </a:p>
        </p:txBody>
      </p:sp>
    </p:spTree>
    <p:extLst>
      <p:ext uri="{BB962C8B-B14F-4D97-AF65-F5344CB8AC3E}">
        <p14:creationId xmlns:p14="http://schemas.microsoft.com/office/powerpoint/2010/main" val="97230469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199</a:t>
            </a:fld>
            <a:endParaRPr lang="en-GB" dirty="0"/>
          </a:p>
        </p:txBody>
      </p:sp>
    </p:spTree>
    <p:extLst>
      <p:ext uri="{BB962C8B-B14F-4D97-AF65-F5344CB8AC3E}">
        <p14:creationId xmlns:p14="http://schemas.microsoft.com/office/powerpoint/2010/main" val="54829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38080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347363856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200</a:t>
            </a:fld>
            <a:endParaRPr lang="en-GB" dirty="0"/>
          </a:p>
        </p:txBody>
      </p:sp>
    </p:spTree>
    <p:extLst>
      <p:ext uri="{BB962C8B-B14F-4D97-AF65-F5344CB8AC3E}">
        <p14:creationId xmlns:p14="http://schemas.microsoft.com/office/powerpoint/2010/main" val="3983261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201</a:t>
            </a:fld>
            <a:endParaRPr lang="en-GB" dirty="0"/>
          </a:p>
        </p:txBody>
      </p:sp>
    </p:spTree>
    <p:extLst>
      <p:ext uri="{BB962C8B-B14F-4D97-AF65-F5344CB8AC3E}">
        <p14:creationId xmlns:p14="http://schemas.microsoft.com/office/powerpoint/2010/main" val="335891492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202</a:t>
            </a:fld>
            <a:endParaRPr lang="en-GB" dirty="0"/>
          </a:p>
        </p:txBody>
      </p:sp>
    </p:spTree>
    <p:extLst>
      <p:ext uri="{BB962C8B-B14F-4D97-AF65-F5344CB8AC3E}">
        <p14:creationId xmlns:p14="http://schemas.microsoft.com/office/powerpoint/2010/main" val="338858969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203</a:t>
            </a:fld>
            <a:endParaRPr lang="en-GB" dirty="0"/>
          </a:p>
        </p:txBody>
      </p:sp>
    </p:spTree>
    <p:extLst>
      <p:ext uri="{BB962C8B-B14F-4D97-AF65-F5344CB8AC3E}">
        <p14:creationId xmlns:p14="http://schemas.microsoft.com/office/powerpoint/2010/main" val="71341621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204</a:t>
            </a:fld>
            <a:endParaRPr lang="en-GB" dirty="0"/>
          </a:p>
        </p:txBody>
      </p:sp>
    </p:spTree>
    <p:extLst>
      <p:ext uri="{BB962C8B-B14F-4D97-AF65-F5344CB8AC3E}">
        <p14:creationId xmlns:p14="http://schemas.microsoft.com/office/powerpoint/2010/main" val="305522383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205</a:t>
            </a:fld>
            <a:endParaRPr lang="en-GB" dirty="0"/>
          </a:p>
        </p:txBody>
      </p:sp>
    </p:spTree>
    <p:extLst>
      <p:ext uri="{BB962C8B-B14F-4D97-AF65-F5344CB8AC3E}">
        <p14:creationId xmlns:p14="http://schemas.microsoft.com/office/powerpoint/2010/main" val="165767632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206</a:t>
            </a:fld>
            <a:endParaRPr lang="en-GB" dirty="0"/>
          </a:p>
        </p:txBody>
      </p:sp>
    </p:spTree>
    <p:extLst>
      <p:ext uri="{BB962C8B-B14F-4D97-AF65-F5344CB8AC3E}">
        <p14:creationId xmlns:p14="http://schemas.microsoft.com/office/powerpoint/2010/main" val="351882159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207</a:t>
            </a:fld>
            <a:endParaRPr lang="en-GB" dirty="0"/>
          </a:p>
        </p:txBody>
      </p:sp>
    </p:spTree>
    <p:extLst>
      <p:ext uri="{BB962C8B-B14F-4D97-AF65-F5344CB8AC3E}">
        <p14:creationId xmlns:p14="http://schemas.microsoft.com/office/powerpoint/2010/main" val="384350741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208</a:t>
            </a:fld>
            <a:endParaRPr lang="en-GB" dirty="0"/>
          </a:p>
        </p:txBody>
      </p:sp>
    </p:spTree>
    <p:extLst>
      <p:ext uri="{BB962C8B-B14F-4D97-AF65-F5344CB8AC3E}">
        <p14:creationId xmlns:p14="http://schemas.microsoft.com/office/powerpoint/2010/main" val="174650825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209</a:t>
            </a:fld>
            <a:endParaRPr lang="en-GB" dirty="0"/>
          </a:p>
        </p:txBody>
      </p:sp>
    </p:spTree>
    <p:extLst>
      <p:ext uri="{BB962C8B-B14F-4D97-AF65-F5344CB8AC3E}">
        <p14:creationId xmlns:p14="http://schemas.microsoft.com/office/powerpoint/2010/main" val="470783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143316400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210</a:t>
            </a:fld>
            <a:endParaRPr lang="en-GB" dirty="0"/>
          </a:p>
        </p:txBody>
      </p:sp>
    </p:spTree>
    <p:extLst>
      <p:ext uri="{BB962C8B-B14F-4D97-AF65-F5344CB8AC3E}">
        <p14:creationId xmlns:p14="http://schemas.microsoft.com/office/powerpoint/2010/main" val="18564390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211</a:t>
            </a:fld>
            <a:endParaRPr lang="en-GB" dirty="0"/>
          </a:p>
        </p:txBody>
      </p:sp>
    </p:spTree>
    <p:extLst>
      <p:ext uri="{BB962C8B-B14F-4D97-AF65-F5344CB8AC3E}">
        <p14:creationId xmlns:p14="http://schemas.microsoft.com/office/powerpoint/2010/main" val="35687344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212</a:t>
            </a:fld>
            <a:endParaRPr lang="en-GB" dirty="0"/>
          </a:p>
        </p:txBody>
      </p:sp>
    </p:spTree>
    <p:extLst>
      <p:ext uri="{BB962C8B-B14F-4D97-AF65-F5344CB8AC3E}">
        <p14:creationId xmlns:p14="http://schemas.microsoft.com/office/powerpoint/2010/main" val="136393870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213</a:t>
            </a:fld>
            <a:endParaRPr lang="en-GB" dirty="0"/>
          </a:p>
        </p:txBody>
      </p:sp>
    </p:spTree>
    <p:extLst>
      <p:ext uri="{BB962C8B-B14F-4D97-AF65-F5344CB8AC3E}">
        <p14:creationId xmlns:p14="http://schemas.microsoft.com/office/powerpoint/2010/main" val="324244900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214</a:t>
            </a:fld>
            <a:endParaRPr lang="en-GB" dirty="0"/>
          </a:p>
        </p:txBody>
      </p:sp>
    </p:spTree>
    <p:extLst>
      <p:ext uri="{BB962C8B-B14F-4D97-AF65-F5344CB8AC3E}">
        <p14:creationId xmlns:p14="http://schemas.microsoft.com/office/powerpoint/2010/main" val="331557693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215</a:t>
            </a:fld>
            <a:endParaRPr lang="en-GB" dirty="0"/>
          </a:p>
        </p:txBody>
      </p:sp>
    </p:spTree>
    <p:extLst>
      <p:ext uri="{BB962C8B-B14F-4D97-AF65-F5344CB8AC3E}">
        <p14:creationId xmlns:p14="http://schemas.microsoft.com/office/powerpoint/2010/main" val="116963086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216</a:t>
            </a:fld>
            <a:endParaRPr lang="en-GB" dirty="0"/>
          </a:p>
        </p:txBody>
      </p:sp>
    </p:spTree>
    <p:extLst>
      <p:ext uri="{BB962C8B-B14F-4D97-AF65-F5344CB8AC3E}">
        <p14:creationId xmlns:p14="http://schemas.microsoft.com/office/powerpoint/2010/main" val="340036154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217</a:t>
            </a:fld>
            <a:endParaRPr lang="en-GB" dirty="0"/>
          </a:p>
        </p:txBody>
      </p:sp>
    </p:spTree>
    <p:extLst>
      <p:ext uri="{BB962C8B-B14F-4D97-AF65-F5344CB8AC3E}">
        <p14:creationId xmlns:p14="http://schemas.microsoft.com/office/powerpoint/2010/main" val="25609373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218</a:t>
            </a:fld>
            <a:endParaRPr lang="en-GB" dirty="0"/>
          </a:p>
        </p:txBody>
      </p:sp>
    </p:spTree>
    <p:extLst>
      <p:ext uri="{BB962C8B-B14F-4D97-AF65-F5344CB8AC3E}">
        <p14:creationId xmlns:p14="http://schemas.microsoft.com/office/powerpoint/2010/main" val="148220989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219</a:t>
            </a:fld>
            <a:endParaRPr lang="en-GB" dirty="0"/>
          </a:p>
        </p:txBody>
      </p:sp>
    </p:spTree>
    <p:extLst>
      <p:ext uri="{BB962C8B-B14F-4D97-AF65-F5344CB8AC3E}">
        <p14:creationId xmlns:p14="http://schemas.microsoft.com/office/powerpoint/2010/main" val="3799192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222104590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220</a:t>
            </a:fld>
            <a:endParaRPr lang="en-GB" dirty="0"/>
          </a:p>
        </p:txBody>
      </p:sp>
    </p:spTree>
    <p:extLst>
      <p:ext uri="{BB962C8B-B14F-4D97-AF65-F5344CB8AC3E}">
        <p14:creationId xmlns:p14="http://schemas.microsoft.com/office/powerpoint/2010/main" val="56009297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221</a:t>
            </a:fld>
            <a:endParaRPr lang="en-GB" dirty="0"/>
          </a:p>
        </p:txBody>
      </p:sp>
    </p:spTree>
    <p:extLst>
      <p:ext uri="{BB962C8B-B14F-4D97-AF65-F5344CB8AC3E}">
        <p14:creationId xmlns:p14="http://schemas.microsoft.com/office/powerpoint/2010/main" val="406736939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222</a:t>
            </a:fld>
            <a:endParaRPr lang="en-GB" dirty="0"/>
          </a:p>
        </p:txBody>
      </p:sp>
    </p:spTree>
    <p:extLst>
      <p:ext uri="{BB962C8B-B14F-4D97-AF65-F5344CB8AC3E}">
        <p14:creationId xmlns:p14="http://schemas.microsoft.com/office/powerpoint/2010/main" val="176266538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223</a:t>
            </a:fld>
            <a:endParaRPr lang="en-GB" dirty="0"/>
          </a:p>
        </p:txBody>
      </p:sp>
    </p:spTree>
    <p:extLst>
      <p:ext uri="{BB962C8B-B14F-4D97-AF65-F5344CB8AC3E}">
        <p14:creationId xmlns:p14="http://schemas.microsoft.com/office/powerpoint/2010/main" val="207174721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224</a:t>
            </a:fld>
            <a:endParaRPr lang="en-GB" dirty="0"/>
          </a:p>
        </p:txBody>
      </p:sp>
    </p:spTree>
    <p:extLst>
      <p:ext uri="{BB962C8B-B14F-4D97-AF65-F5344CB8AC3E}">
        <p14:creationId xmlns:p14="http://schemas.microsoft.com/office/powerpoint/2010/main" val="84644950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225</a:t>
            </a:fld>
            <a:endParaRPr lang="en-GB" dirty="0"/>
          </a:p>
        </p:txBody>
      </p:sp>
    </p:spTree>
    <p:extLst>
      <p:ext uri="{BB962C8B-B14F-4D97-AF65-F5344CB8AC3E}">
        <p14:creationId xmlns:p14="http://schemas.microsoft.com/office/powerpoint/2010/main" val="12937943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226</a:t>
            </a:fld>
            <a:endParaRPr lang="en-GB" dirty="0"/>
          </a:p>
        </p:txBody>
      </p:sp>
    </p:spTree>
    <p:extLst>
      <p:ext uri="{BB962C8B-B14F-4D97-AF65-F5344CB8AC3E}">
        <p14:creationId xmlns:p14="http://schemas.microsoft.com/office/powerpoint/2010/main" val="306343065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227</a:t>
            </a:fld>
            <a:endParaRPr lang="en-GB" dirty="0"/>
          </a:p>
        </p:txBody>
      </p:sp>
    </p:spTree>
    <p:extLst>
      <p:ext uri="{BB962C8B-B14F-4D97-AF65-F5344CB8AC3E}">
        <p14:creationId xmlns:p14="http://schemas.microsoft.com/office/powerpoint/2010/main" val="194501856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228</a:t>
            </a:fld>
            <a:endParaRPr lang="en-GB" dirty="0"/>
          </a:p>
        </p:txBody>
      </p:sp>
    </p:spTree>
    <p:extLst>
      <p:ext uri="{BB962C8B-B14F-4D97-AF65-F5344CB8AC3E}">
        <p14:creationId xmlns:p14="http://schemas.microsoft.com/office/powerpoint/2010/main" val="412999687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229</a:t>
            </a:fld>
            <a:endParaRPr lang="en-GB" dirty="0"/>
          </a:p>
        </p:txBody>
      </p:sp>
    </p:spTree>
    <p:extLst>
      <p:ext uri="{BB962C8B-B14F-4D97-AF65-F5344CB8AC3E}">
        <p14:creationId xmlns:p14="http://schemas.microsoft.com/office/powerpoint/2010/main" val="1573255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101340094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230</a:t>
            </a:fld>
            <a:endParaRPr lang="en-GB" dirty="0"/>
          </a:p>
        </p:txBody>
      </p:sp>
    </p:spTree>
    <p:extLst>
      <p:ext uri="{BB962C8B-B14F-4D97-AF65-F5344CB8AC3E}">
        <p14:creationId xmlns:p14="http://schemas.microsoft.com/office/powerpoint/2010/main" val="241628504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231</a:t>
            </a:fld>
            <a:endParaRPr lang="en-GB" dirty="0"/>
          </a:p>
        </p:txBody>
      </p:sp>
    </p:spTree>
    <p:extLst>
      <p:ext uri="{BB962C8B-B14F-4D97-AF65-F5344CB8AC3E}">
        <p14:creationId xmlns:p14="http://schemas.microsoft.com/office/powerpoint/2010/main" val="323987007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232</a:t>
            </a:fld>
            <a:endParaRPr lang="en-GB" dirty="0"/>
          </a:p>
        </p:txBody>
      </p:sp>
    </p:spTree>
    <p:extLst>
      <p:ext uri="{BB962C8B-B14F-4D97-AF65-F5344CB8AC3E}">
        <p14:creationId xmlns:p14="http://schemas.microsoft.com/office/powerpoint/2010/main" val="134816793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233</a:t>
            </a:fld>
            <a:endParaRPr lang="en-GB" dirty="0"/>
          </a:p>
        </p:txBody>
      </p:sp>
    </p:spTree>
    <p:extLst>
      <p:ext uri="{BB962C8B-B14F-4D97-AF65-F5344CB8AC3E}">
        <p14:creationId xmlns:p14="http://schemas.microsoft.com/office/powerpoint/2010/main" val="250948892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234</a:t>
            </a:fld>
            <a:endParaRPr lang="en-GB" dirty="0"/>
          </a:p>
        </p:txBody>
      </p:sp>
    </p:spTree>
    <p:extLst>
      <p:ext uri="{BB962C8B-B14F-4D97-AF65-F5344CB8AC3E}">
        <p14:creationId xmlns:p14="http://schemas.microsoft.com/office/powerpoint/2010/main" val="151020472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235</a:t>
            </a:fld>
            <a:endParaRPr lang="en-GB" dirty="0"/>
          </a:p>
        </p:txBody>
      </p:sp>
    </p:spTree>
    <p:extLst>
      <p:ext uri="{BB962C8B-B14F-4D97-AF65-F5344CB8AC3E}">
        <p14:creationId xmlns:p14="http://schemas.microsoft.com/office/powerpoint/2010/main" val="165883163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236</a:t>
            </a:fld>
            <a:endParaRPr lang="en-GB" dirty="0"/>
          </a:p>
        </p:txBody>
      </p:sp>
    </p:spTree>
    <p:extLst>
      <p:ext uri="{BB962C8B-B14F-4D97-AF65-F5344CB8AC3E}">
        <p14:creationId xmlns:p14="http://schemas.microsoft.com/office/powerpoint/2010/main" val="347163805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237</a:t>
            </a:fld>
            <a:endParaRPr lang="en-GB" dirty="0"/>
          </a:p>
        </p:txBody>
      </p:sp>
    </p:spTree>
    <p:extLst>
      <p:ext uri="{BB962C8B-B14F-4D97-AF65-F5344CB8AC3E}">
        <p14:creationId xmlns:p14="http://schemas.microsoft.com/office/powerpoint/2010/main" val="360851696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238</a:t>
            </a:fld>
            <a:endParaRPr lang="en-GB" dirty="0"/>
          </a:p>
        </p:txBody>
      </p:sp>
    </p:spTree>
    <p:extLst>
      <p:ext uri="{BB962C8B-B14F-4D97-AF65-F5344CB8AC3E}">
        <p14:creationId xmlns:p14="http://schemas.microsoft.com/office/powerpoint/2010/main" val="400163000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239</a:t>
            </a:fld>
            <a:endParaRPr lang="en-GB" dirty="0"/>
          </a:p>
        </p:txBody>
      </p:sp>
    </p:spTree>
    <p:extLst>
      <p:ext uri="{BB962C8B-B14F-4D97-AF65-F5344CB8AC3E}">
        <p14:creationId xmlns:p14="http://schemas.microsoft.com/office/powerpoint/2010/main" val="656087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224111450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240</a:t>
            </a:fld>
            <a:endParaRPr lang="en-GB" dirty="0"/>
          </a:p>
        </p:txBody>
      </p:sp>
    </p:spTree>
    <p:extLst>
      <p:ext uri="{BB962C8B-B14F-4D97-AF65-F5344CB8AC3E}">
        <p14:creationId xmlns:p14="http://schemas.microsoft.com/office/powerpoint/2010/main" val="98167404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241</a:t>
            </a:fld>
            <a:endParaRPr lang="en-GB" dirty="0"/>
          </a:p>
        </p:txBody>
      </p:sp>
    </p:spTree>
    <p:extLst>
      <p:ext uri="{BB962C8B-B14F-4D97-AF65-F5344CB8AC3E}">
        <p14:creationId xmlns:p14="http://schemas.microsoft.com/office/powerpoint/2010/main" val="264653766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242</a:t>
            </a:fld>
            <a:endParaRPr lang="en-GB" dirty="0"/>
          </a:p>
        </p:txBody>
      </p:sp>
    </p:spTree>
    <p:extLst>
      <p:ext uri="{BB962C8B-B14F-4D97-AF65-F5344CB8AC3E}">
        <p14:creationId xmlns:p14="http://schemas.microsoft.com/office/powerpoint/2010/main" val="504179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2394734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3799180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1456991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3324998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2758067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326783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3915792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1382610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1499263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188711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4177412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3693079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3804702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119748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261099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92604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8943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1090807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2343844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3095876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2514325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30480536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69861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3094315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1792738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3726721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225057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65034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278506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2076098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4167112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3802035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1687684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24355489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9407605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29586802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681020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1622883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33329249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235949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23495941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1310313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33219683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25747018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1222850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37224625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23845579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3496334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88342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29873249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37620041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37223761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7611259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4772379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3930886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1007367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13439461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5987624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21140805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79</a:t>
            </a:fld>
            <a:endParaRPr lang="en-GB" dirty="0"/>
          </a:p>
        </p:txBody>
      </p:sp>
    </p:spTree>
    <p:extLst>
      <p:ext uri="{BB962C8B-B14F-4D97-AF65-F5344CB8AC3E}">
        <p14:creationId xmlns:p14="http://schemas.microsoft.com/office/powerpoint/2010/main" val="359760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26049478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80</a:t>
            </a:fld>
            <a:endParaRPr lang="en-GB" dirty="0"/>
          </a:p>
        </p:txBody>
      </p:sp>
    </p:spTree>
    <p:extLst>
      <p:ext uri="{BB962C8B-B14F-4D97-AF65-F5344CB8AC3E}">
        <p14:creationId xmlns:p14="http://schemas.microsoft.com/office/powerpoint/2010/main" val="19792590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81</a:t>
            </a:fld>
            <a:endParaRPr lang="en-GB" dirty="0"/>
          </a:p>
        </p:txBody>
      </p:sp>
    </p:spTree>
    <p:extLst>
      <p:ext uri="{BB962C8B-B14F-4D97-AF65-F5344CB8AC3E}">
        <p14:creationId xmlns:p14="http://schemas.microsoft.com/office/powerpoint/2010/main" val="6006721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82</a:t>
            </a:fld>
            <a:endParaRPr lang="en-GB" dirty="0"/>
          </a:p>
        </p:txBody>
      </p:sp>
    </p:spTree>
    <p:extLst>
      <p:ext uri="{BB962C8B-B14F-4D97-AF65-F5344CB8AC3E}">
        <p14:creationId xmlns:p14="http://schemas.microsoft.com/office/powerpoint/2010/main" val="18748382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83</a:t>
            </a:fld>
            <a:endParaRPr lang="en-GB" dirty="0"/>
          </a:p>
        </p:txBody>
      </p:sp>
    </p:spTree>
    <p:extLst>
      <p:ext uri="{BB962C8B-B14F-4D97-AF65-F5344CB8AC3E}">
        <p14:creationId xmlns:p14="http://schemas.microsoft.com/office/powerpoint/2010/main" val="25473800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84</a:t>
            </a:fld>
            <a:endParaRPr lang="en-GB" dirty="0"/>
          </a:p>
        </p:txBody>
      </p:sp>
    </p:spTree>
    <p:extLst>
      <p:ext uri="{BB962C8B-B14F-4D97-AF65-F5344CB8AC3E}">
        <p14:creationId xmlns:p14="http://schemas.microsoft.com/office/powerpoint/2010/main" val="2388988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85</a:t>
            </a:fld>
            <a:endParaRPr lang="en-GB" dirty="0"/>
          </a:p>
        </p:txBody>
      </p:sp>
    </p:spTree>
    <p:extLst>
      <p:ext uri="{BB962C8B-B14F-4D97-AF65-F5344CB8AC3E}">
        <p14:creationId xmlns:p14="http://schemas.microsoft.com/office/powerpoint/2010/main" val="39045577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86</a:t>
            </a:fld>
            <a:endParaRPr lang="en-GB" dirty="0"/>
          </a:p>
        </p:txBody>
      </p:sp>
    </p:spTree>
    <p:extLst>
      <p:ext uri="{BB962C8B-B14F-4D97-AF65-F5344CB8AC3E}">
        <p14:creationId xmlns:p14="http://schemas.microsoft.com/office/powerpoint/2010/main" val="2744996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87</a:t>
            </a:fld>
            <a:endParaRPr lang="en-GB" dirty="0"/>
          </a:p>
        </p:txBody>
      </p:sp>
    </p:spTree>
    <p:extLst>
      <p:ext uri="{BB962C8B-B14F-4D97-AF65-F5344CB8AC3E}">
        <p14:creationId xmlns:p14="http://schemas.microsoft.com/office/powerpoint/2010/main" val="33305382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88</a:t>
            </a:fld>
            <a:endParaRPr lang="en-GB" dirty="0"/>
          </a:p>
        </p:txBody>
      </p:sp>
    </p:spTree>
    <p:extLst>
      <p:ext uri="{BB962C8B-B14F-4D97-AF65-F5344CB8AC3E}">
        <p14:creationId xmlns:p14="http://schemas.microsoft.com/office/powerpoint/2010/main" val="33353159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89</a:t>
            </a:fld>
            <a:endParaRPr lang="en-GB" dirty="0"/>
          </a:p>
        </p:txBody>
      </p:sp>
    </p:spTree>
    <p:extLst>
      <p:ext uri="{BB962C8B-B14F-4D97-AF65-F5344CB8AC3E}">
        <p14:creationId xmlns:p14="http://schemas.microsoft.com/office/powerpoint/2010/main" val="3498995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39245686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90</a:t>
            </a:fld>
            <a:endParaRPr lang="en-GB" dirty="0"/>
          </a:p>
        </p:txBody>
      </p:sp>
    </p:spTree>
    <p:extLst>
      <p:ext uri="{BB962C8B-B14F-4D97-AF65-F5344CB8AC3E}">
        <p14:creationId xmlns:p14="http://schemas.microsoft.com/office/powerpoint/2010/main" val="1986643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91</a:t>
            </a:fld>
            <a:endParaRPr lang="en-GB" dirty="0"/>
          </a:p>
        </p:txBody>
      </p:sp>
    </p:spTree>
    <p:extLst>
      <p:ext uri="{BB962C8B-B14F-4D97-AF65-F5344CB8AC3E}">
        <p14:creationId xmlns:p14="http://schemas.microsoft.com/office/powerpoint/2010/main" val="28523818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92</a:t>
            </a:fld>
            <a:endParaRPr lang="en-GB" dirty="0"/>
          </a:p>
        </p:txBody>
      </p:sp>
    </p:spTree>
    <p:extLst>
      <p:ext uri="{BB962C8B-B14F-4D97-AF65-F5344CB8AC3E}">
        <p14:creationId xmlns:p14="http://schemas.microsoft.com/office/powerpoint/2010/main" val="35673612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93</a:t>
            </a:fld>
            <a:endParaRPr lang="en-GB" dirty="0"/>
          </a:p>
        </p:txBody>
      </p:sp>
    </p:spTree>
    <p:extLst>
      <p:ext uri="{BB962C8B-B14F-4D97-AF65-F5344CB8AC3E}">
        <p14:creationId xmlns:p14="http://schemas.microsoft.com/office/powerpoint/2010/main" val="8816354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94</a:t>
            </a:fld>
            <a:endParaRPr lang="en-GB" dirty="0"/>
          </a:p>
        </p:txBody>
      </p:sp>
    </p:spTree>
    <p:extLst>
      <p:ext uri="{BB962C8B-B14F-4D97-AF65-F5344CB8AC3E}">
        <p14:creationId xmlns:p14="http://schemas.microsoft.com/office/powerpoint/2010/main" val="26735699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95</a:t>
            </a:fld>
            <a:endParaRPr lang="en-GB" dirty="0"/>
          </a:p>
        </p:txBody>
      </p:sp>
    </p:spTree>
    <p:extLst>
      <p:ext uri="{BB962C8B-B14F-4D97-AF65-F5344CB8AC3E}">
        <p14:creationId xmlns:p14="http://schemas.microsoft.com/office/powerpoint/2010/main" val="27175332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96</a:t>
            </a:fld>
            <a:endParaRPr lang="en-GB" dirty="0"/>
          </a:p>
        </p:txBody>
      </p:sp>
    </p:spTree>
    <p:extLst>
      <p:ext uri="{BB962C8B-B14F-4D97-AF65-F5344CB8AC3E}">
        <p14:creationId xmlns:p14="http://schemas.microsoft.com/office/powerpoint/2010/main" val="9469357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97</a:t>
            </a:fld>
            <a:endParaRPr lang="en-GB" dirty="0"/>
          </a:p>
        </p:txBody>
      </p:sp>
    </p:spTree>
    <p:extLst>
      <p:ext uri="{BB962C8B-B14F-4D97-AF65-F5344CB8AC3E}">
        <p14:creationId xmlns:p14="http://schemas.microsoft.com/office/powerpoint/2010/main" val="22930230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98</a:t>
            </a:fld>
            <a:endParaRPr lang="en-GB" dirty="0"/>
          </a:p>
        </p:txBody>
      </p:sp>
    </p:spTree>
    <p:extLst>
      <p:ext uri="{BB962C8B-B14F-4D97-AF65-F5344CB8AC3E}">
        <p14:creationId xmlns:p14="http://schemas.microsoft.com/office/powerpoint/2010/main" val="2152015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99</a:t>
            </a:fld>
            <a:endParaRPr lang="en-GB" dirty="0"/>
          </a:p>
        </p:txBody>
      </p:sp>
    </p:spTree>
    <p:extLst>
      <p:ext uri="{BB962C8B-B14F-4D97-AF65-F5344CB8AC3E}">
        <p14:creationId xmlns:p14="http://schemas.microsoft.com/office/powerpoint/2010/main" val="412361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84.xml"/><Relationship Id="rId5" Type="http://schemas.openxmlformats.org/officeDocument/2006/relationships/slide" Target="../slides/slide137.xml"/><Relationship Id="rId4" Type="http://schemas.openxmlformats.org/officeDocument/2006/relationships/slide" Target="../slides/slide69.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84.xml"/><Relationship Id="rId5" Type="http://schemas.openxmlformats.org/officeDocument/2006/relationships/slide" Target="../slides/slide137.xml"/><Relationship Id="rId4" Type="http://schemas.openxmlformats.org/officeDocument/2006/relationships/slide" Target="../slides/slide6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sp>
        <p:nvSpPr>
          <p:cNvPr id="4" name="Round Same Side Corner Rectangle 3">
            <a:hlinkClick r:id="" action="ppaction://noaction"/>
          </p:cNvPr>
          <p:cNvSpPr/>
          <p:nvPr/>
        </p:nvSpPr>
        <p:spPr>
          <a:xfrm>
            <a:off x="107505"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1 - Number</a:t>
            </a:r>
            <a:endParaRPr lang="en-GB" sz="1250" b="1" dirty="0">
              <a:latin typeface="Arial" panose="020B0604020202020204" pitchFamily="34" charset="0"/>
              <a:cs typeface="Arial" panose="020B0604020202020204" pitchFamily="34" charset="0"/>
            </a:endParaRPr>
          </a:p>
        </p:txBody>
      </p:sp>
      <p:sp>
        <p:nvSpPr>
          <p:cNvPr id="7" name="Round Same Side Corner Rectangle 6">
            <a:hlinkClick r:id="" action="ppaction://noaction"/>
          </p:cNvPr>
          <p:cNvSpPr/>
          <p:nvPr/>
        </p:nvSpPr>
        <p:spPr>
          <a:xfrm>
            <a:off x="1107616"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2 - Algebra</a:t>
            </a:r>
            <a:endParaRPr lang="en-GB" sz="1250" b="1" dirty="0">
              <a:latin typeface="Arial" panose="020B0604020202020204" pitchFamily="34" charset="0"/>
              <a:cs typeface="Arial" panose="020B0604020202020204" pitchFamily="34" charset="0"/>
            </a:endParaRPr>
          </a:p>
        </p:txBody>
      </p:sp>
      <p:sp>
        <p:nvSpPr>
          <p:cNvPr id="11" name="Round Same Side Corner Rectangle 10">
            <a:hlinkClick r:id="" action="ppaction://noaction"/>
          </p:cNvPr>
          <p:cNvSpPr/>
          <p:nvPr/>
        </p:nvSpPr>
        <p:spPr>
          <a:xfrm>
            <a:off x="2107727" y="692696"/>
            <a:ext cx="225625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3 – Graphs, Tables &amp; Charts</a:t>
            </a:r>
            <a:endParaRPr lang="en-GB" sz="1250" b="1" dirty="0">
              <a:latin typeface="Arial" panose="020B0604020202020204" pitchFamily="34" charset="0"/>
              <a:cs typeface="Arial" panose="020B0604020202020204" pitchFamily="34" charset="0"/>
            </a:endParaRPr>
          </a:p>
        </p:txBody>
      </p:sp>
      <p:sp>
        <p:nvSpPr>
          <p:cNvPr id="10" name="Round Same Side Corner Rectangle 9">
            <a:hlinkClick r:id="" action="ppaction://noaction"/>
          </p:cNvPr>
          <p:cNvSpPr/>
          <p:nvPr userDrawn="1"/>
        </p:nvSpPr>
        <p:spPr>
          <a:xfrm>
            <a:off x="4427984" y="692696"/>
            <a:ext cx="235949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4 –Fractions and Percentages</a:t>
            </a:r>
            <a:endParaRPr lang="en-GB" sz="1250" b="1" dirty="0">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 Side Corner Rectangle 14">
            <a:hlinkClick r:id="rId3" action="ppaction://hlinksldjump"/>
          </p:cNvPr>
          <p:cNvSpPr/>
          <p:nvPr userDrawn="1"/>
        </p:nvSpPr>
        <p:spPr>
          <a:xfrm>
            <a:off x="124273" y="692696"/>
            <a:ext cx="108011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5 - Equations</a:t>
            </a:r>
            <a:endParaRPr lang="en-GB" sz="1250" b="1" dirty="0">
              <a:latin typeface="Arial" panose="020B0604020202020204" pitchFamily="34" charset="0"/>
              <a:cs typeface="Arial" panose="020B0604020202020204" pitchFamily="34" charset="0"/>
            </a:endParaRPr>
          </a:p>
        </p:txBody>
      </p:sp>
      <p:sp>
        <p:nvSpPr>
          <p:cNvPr id="20" name="Round Same Side Corner Rectangle 19">
            <a:hlinkClick r:id="rId4" action="ppaction://hlinksldjump"/>
          </p:cNvPr>
          <p:cNvSpPr/>
          <p:nvPr userDrawn="1"/>
        </p:nvSpPr>
        <p:spPr>
          <a:xfrm>
            <a:off x="1259632"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6 - Angles</a:t>
            </a:r>
            <a:endParaRPr lang="en-GB" sz="1250" b="1" dirty="0">
              <a:latin typeface="Arial" panose="020B0604020202020204" pitchFamily="34" charset="0"/>
              <a:cs typeface="Arial" panose="020B0604020202020204" pitchFamily="34" charset="0"/>
            </a:endParaRPr>
          </a:p>
        </p:txBody>
      </p:sp>
      <p:sp>
        <p:nvSpPr>
          <p:cNvPr id="21" name="Round Same Side Corner Rectangle 20">
            <a:hlinkClick r:id="rId5" action="ppaction://hlinksldjump"/>
          </p:cNvPr>
          <p:cNvSpPr/>
          <p:nvPr userDrawn="1"/>
        </p:nvSpPr>
        <p:spPr>
          <a:xfrm>
            <a:off x="2267744" y="692696"/>
            <a:ext cx="1808202"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7 – Averages &amp; Range</a:t>
            </a:r>
            <a:endParaRPr lang="en-GB" sz="1250" b="1" dirty="0">
              <a:latin typeface="Arial" panose="020B0604020202020204" pitchFamily="34" charset="0"/>
              <a:cs typeface="Arial" panose="020B0604020202020204" pitchFamily="34" charset="0"/>
            </a:endParaRPr>
          </a:p>
        </p:txBody>
      </p:sp>
      <p:sp>
        <p:nvSpPr>
          <p:cNvPr id="22" name="Round Same Side Corner Rectangle 21">
            <a:hlinkClick r:id="rId6" action="ppaction://hlinksldjump"/>
          </p:cNvPr>
          <p:cNvSpPr/>
          <p:nvPr userDrawn="1"/>
        </p:nvSpPr>
        <p:spPr>
          <a:xfrm>
            <a:off x="4139952" y="692696"/>
            <a:ext cx="235949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8 – Perimeter, Areas, Volume</a:t>
            </a:r>
            <a:endParaRPr lang="en-GB" sz="12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Same Side Corner Rectangle 15">
            <a:hlinkClick r:id="rId3" action="ppaction://hlinksldjump"/>
          </p:cNvPr>
          <p:cNvSpPr/>
          <p:nvPr userDrawn="1"/>
        </p:nvSpPr>
        <p:spPr>
          <a:xfrm>
            <a:off x="124273" y="692696"/>
            <a:ext cx="108011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5 - Equations</a:t>
            </a:r>
            <a:endParaRPr lang="en-GB" sz="1250" b="1" dirty="0">
              <a:latin typeface="Arial" panose="020B0604020202020204" pitchFamily="34" charset="0"/>
              <a:cs typeface="Arial" panose="020B0604020202020204" pitchFamily="34" charset="0"/>
            </a:endParaRPr>
          </a:p>
        </p:txBody>
      </p:sp>
      <p:sp>
        <p:nvSpPr>
          <p:cNvPr id="18" name="Round Same Side Corner Rectangle 17">
            <a:hlinkClick r:id="rId4" action="ppaction://hlinksldjump"/>
          </p:cNvPr>
          <p:cNvSpPr/>
          <p:nvPr userDrawn="1"/>
        </p:nvSpPr>
        <p:spPr>
          <a:xfrm>
            <a:off x="1259632" y="692696"/>
            <a:ext cx="93610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6 - Angles</a:t>
            </a:r>
            <a:endParaRPr lang="en-GB" sz="1250" b="1" dirty="0">
              <a:latin typeface="Arial" panose="020B0604020202020204" pitchFamily="34" charset="0"/>
              <a:cs typeface="Arial" panose="020B0604020202020204" pitchFamily="34" charset="0"/>
            </a:endParaRPr>
          </a:p>
        </p:txBody>
      </p:sp>
      <p:sp>
        <p:nvSpPr>
          <p:cNvPr id="23" name="Round Same Side Corner Rectangle 22">
            <a:hlinkClick r:id="rId5" action="ppaction://hlinksldjump"/>
          </p:cNvPr>
          <p:cNvSpPr/>
          <p:nvPr userDrawn="1"/>
        </p:nvSpPr>
        <p:spPr>
          <a:xfrm>
            <a:off x="2267744" y="692696"/>
            <a:ext cx="1808202"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7 – Averages &amp; Range</a:t>
            </a:r>
            <a:endParaRPr lang="en-GB" sz="1250" b="1" dirty="0">
              <a:latin typeface="Arial" panose="020B0604020202020204" pitchFamily="34" charset="0"/>
              <a:cs typeface="Arial" panose="020B0604020202020204" pitchFamily="34" charset="0"/>
            </a:endParaRPr>
          </a:p>
        </p:txBody>
      </p:sp>
      <p:sp>
        <p:nvSpPr>
          <p:cNvPr id="24" name="Round Same Side Corner Rectangle 23">
            <a:hlinkClick r:id="rId6" action="ppaction://hlinksldjump"/>
          </p:cNvPr>
          <p:cNvSpPr/>
          <p:nvPr userDrawn="1"/>
        </p:nvSpPr>
        <p:spPr>
          <a:xfrm>
            <a:off x="4139952" y="692696"/>
            <a:ext cx="235949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50" b="1" dirty="0" smtClean="0">
                <a:latin typeface="Arial" panose="020B0604020202020204" pitchFamily="34" charset="0"/>
                <a:cs typeface="Arial" panose="020B0604020202020204" pitchFamily="34" charset="0"/>
              </a:rPr>
              <a:t>8 – Perimeter, Areas, Volume</a:t>
            </a:r>
            <a:endParaRPr lang="en-GB" sz="12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1678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6"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6" r:id="rId4"/>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87.emf"/></Relationships>
</file>

<file path=ppt/slides/_rels/slide1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90.emf"/></Relationships>
</file>

<file path=ppt/slides/_rels/slide1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91.emf"/><Relationship Id="rId4" Type="http://schemas.openxmlformats.org/officeDocument/2006/relationships/image" Target="../media/image37.png"/></Relationships>
</file>

<file path=ppt/slides/_rels/slide1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28.png"/></Relationships>
</file>

<file path=ppt/slides/_rels/slide1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28.png"/></Relationships>
</file>

<file path=ppt/slides/_rels/slide1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94.emf"/><Relationship Id="rId4" Type="http://schemas.openxmlformats.org/officeDocument/2006/relationships/image" Target="../media/image6.png"/></Relationships>
</file>

<file path=ppt/slides/_rels/slide1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image" Target="../media/image95.em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96.emf"/></Relationships>
</file>

<file path=ppt/slides/_rels/slide1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97.emf"/><Relationship Id="rId4" Type="http://schemas.openxmlformats.org/officeDocument/2006/relationships/image" Target="../media/image27.png"/></Relationships>
</file>

<file path=ppt/slides/_rels/slide1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99.emf"/><Relationship Id="rId4" Type="http://schemas.openxmlformats.org/officeDocument/2006/relationships/image" Target="../media/image98.emf"/></Relationships>
</file>

<file path=ppt/slides/_rels/slide1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1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1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1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1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108.emf"/><Relationship Id="rId4" Type="http://schemas.openxmlformats.org/officeDocument/2006/relationships/image" Target="../media/image107.emf"/></Relationships>
</file>

<file path=ppt/slides/_rels/slide1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09.emf"/></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10.emf"/></Relationships>
</file>

<file path=ppt/slides/_rels/slide1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27.png"/></Relationships>
</file>

<file path=ppt/slides/_rels/slide1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4.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27.png"/></Relationships>
</file>

<file path=ppt/slides/_rels/slide1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14.emf"/></Relationships>
</file>

<file path=ppt/slides/_rels/slide1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15.png"/></Relationships>
</file>

<file path=ppt/slides/_rels/slide1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116.emf"/></Relationships>
</file>

<file path=ppt/slides/_rels/slide1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20.png"/></Relationships>
</file>

<file path=ppt/slides/_rels/slide1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1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21.png"/></Relationships>
</file>

<file path=ppt/slides/_rels/slide1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1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4.xml"/><Relationship Id="rId1" Type="http://schemas.openxmlformats.org/officeDocument/2006/relationships/slideLayout" Target="../slideLayouts/slideLayout3.xml"/><Relationship Id="rId5" Type="http://schemas.openxmlformats.org/officeDocument/2006/relationships/image" Target="../media/image123.emf"/><Relationship Id="rId4" Type="http://schemas.openxmlformats.org/officeDocument/2006/relationships/image" Target="../media/image28.png"/></Relationships>
</file>

<file path=ppt/slides/_rels/slide1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5.xml"/><Relationship Id="rId1" Type="http://schemas.openxmlformats.org/officeDocument/2006/relationships/slideLayout" Target="../slideLayouts/slideLayout3.xml"/><Relationship Id="rId5" Type="http://schemas.openxmlformats.org/officeDocument/2006/relationships/image" Target="../media/image124.emf"/><Relationship Id="rId4" Type="http://schemas.openxmlformats.org/officeDocument/2006/relationships/image" Target="../media/image28.png"/></Relationships>
</file>

<file path=ppt/slides/_rels/slide1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6.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28.png"/></Relationships>
</file>

<file path=ppt/slides/_rels/slide1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26.emf"/></Relationships>
</file>

<file path=ppt/slides/_rels/slide1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1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1.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1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128.jpeg"/></Relationships>
</file>

<file path=ppt/slides/_rels/slide1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7.xml"/><Relationship Id="rId1" Type="http://schemas.openxmlformats.org/officeDocument/2006/relationships/slideLayout" Target="../slideLayouts/slideLayout3.xml"/><Relationship Id="rId5" Type="http://schemas.openxmlformats.org/officeDocument/2006/relationships/image" Target="../media/image129.emf"/><Relationship Id="rId4" Type="http://schemas.openxmlformats.org/officeDocument/2006/relationships/image" Target="../media/image6.png"/></Relationships>
</file>

<file path=ppt/slides/_rels/slide1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9.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1.png"/></Relationships>
</file>

<file path=ppt/slides/_rels/slide1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image" Target="../media/image6.png"/></Relationships>
</file>

<file path=ppt/slides/_rels/slide1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7.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6.png"/></Relationships>
</file>

<file path=ppt/slides/_rels/slide1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0.xml"/><Relationship Id="rId1" Type="http://schemas.openxmlformats.org/officeDocument/2006/relationships/slideLayout" Target="../slideLayouts/slideLayout3.xml"/><Relationship Id="rId5" Type="http://schemas.openxmlformats.org/officeDocument/2006/relationships/image" Target="../media/image132.emf"/><Relationship Id="rId4" Type="http://schemas.openxmlformats.org/officeDocument/2006/relationships/image" Target="../media/image6.png"/></Relationships>
</file>

<file path=ppt/slides/_rels/slide1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6.png"/></Relationships>
</file>

<file path=ppt/slides/_rels/slide1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5.xml"/><Relationship Id="rId1" Type="http://schemas.openxmlformats.org/officeDocument/2006/relationships/slideLayout" Target="../slideLayouts/slideLayout3.xml"/><Relationship Id="rId6" Type="http://schemas.openxmlformats.org/officeDocument/2006/relationships/image" Target="../media/image134.emf"/><Relationship Id="rId5" Type="http://schemas.openxmlformats.org/officeDocument/2006/relationships/image" Target="../media/image133.png"/><Relationship Id="rId4" Type="http://schemas.openxmlformats.org/officeDocument/2006/relationships/image" Target="../media/image28.png"/></Relationships>
</file>

<file path=ppt/slides/_rels/slide1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1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6.xml"/><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135.png"/></Relationships>
</file>

<file path=ppt/slides/_rels/slide1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139.png"/></Relationships>
</file>

<file path=ppt/slides/_rels/slide1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910.png"/></Relationships>
</file>

<file path=ppt/slides/_rels/slide1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4.xml"/><Relationship Id="rId1" Type="http://schemas.openxmlformats.org/officeDocument/2006/relationships/slideLayout" Target="../slideLayouts/slideLayout3.xml"/><Relationship Id="rId6" Type="http://schemas.openxmlformats.org/officeDocument/2006/relationships/image" Target="../media/image138.emf"/><Relationship Id="rId5" Type="http://schemas.openxmlformats.org/officeDocument/2006/relationships/image" Target="../media/image137.emf"/><Relationship Id="rId4" Type="http://schemas.openxmlformats.org/officeDocument/2006/relationships/image" Target="../media/image136.emf"/></Relationships>
</file>

<file path=ppt/slides/_rels/slide1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5.xm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18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CiDA%20-%20Unit%2002%20-%20LO1%20-%20Getting%20Organised.pptx" TargetMode="External"/><Relationship Id="rId7" Type="http://schemas.openxmlformats.org/officeDocument/2006/relationships/image" Target="../media/image144.emf"/><Relationship Id="rId2" Type="http://schemas.openxmlformats.org/officeDocument/2006/relationships/notesSlide" Target="../notesSlides/notesSlide186.xml"/><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142.emf"/><Relationship Id="rId4" Type="http://schemas.openxmlformats.org/officeDocument/2006/relationships/image" Target="../media/image141.emf"/></Relationships>
</file>

<file path=ppt/slides/_rels/slide1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7.xml"/><Relationship Id="rId1" Type="http://schemas.openxmlformats.org/officeDocument/2006/relationships/slideLayout" Target="../slideLayouts/slideLayout3.xml"/><Relationship Id="rId5" Type="http://schemas.openxmlformats.org/officeDocument/2006/relationships/image" Target="../media/image145.png"/><Relationship Id="rId4" Type="http://schemas.openxmlformats.org/officeDocument/2006/relationships/image" Target="../media/image27.png"/></Relationships>
</file>

<file path=ppt/slides/_rels/slide1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8.xml"/><Relationship Id="rId1" Type="http://schemas.openxmlformats.org/officeDocument/2006/relationships/slideLayout" Target="../slideLayouts/slideLayout3.xml"/><Relationship Id="rId5" Type="http://schemas.openxmlformats.org/officeDocument/2006/relationships/image" Target="../media/image146.png"/><Relationship Id="rId4" Type="http://schemas.openxmlformats.org/officeDocument/2006/relationships/image" Target="../media/image27.png"/></Relationships>
</file>

<file path=ppt/slides/_rels/slide1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9.xml"/><Relationship Id="rId1" Type="http://schemas.openxmlformats.org/officeDocument/2006/relationships/slideLayout" Target="../slideLayouts/slideLayout3.xml"/><Relationship Id="rId5" Type="http://schemas.openxmlformats.org/officeDocument/2006/relationships/image" Target="../media/image147.em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0.png"/></Relationships>
</file>

<file path=ppt/slides/_rels/slide1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0.xml"/><Relationship Id="rId1" Type="http://schemas.openxmlformats.org/officeDocument/2006/relationships/slideLayout" Target="../slideLayouts/slideLayout3.xml"/><Relationship Id="rId5" Type="http://schemas.openxmlformats.org/officeDocument/2006/relationships/image" Target="../media/image148.png"/><Relationship Id="rId4" Type="http://schemas.openxmlformats.org/officeDocument/2006/relationships/image" Target="../media/image27.png"/></Relationships>
</file>

<file path=ppt/slides/_rels/slide1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2.xml"/><Relationship Id="rId1" Type="http://schemas.openxmlformats.org/officeDocument/2006/relationships/slideLayout" Target="../slideLayouts/slideLayout3.xml"/><Relationship Id="rId6" Type="http://schemas.openxmlformats.org/officeDocument/2006/relationships/image" Target="../media/image150.png"/><Relationship Id="rId5" Type="http://schemas.openxmlformats.org/officeDocument/2006/relationships/image" Target="../media/image149.emf"/><Relationship Id="rId4" Type="http://schemas.openxmlformats.org/officeDocument/2006/relationships/image" Target="../media/image27.png"/></Relationships>
</file>

<file path=ppt/slides/_rels/slide1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3.xml"/><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1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4.xml"/><Relationship Id="rId1" Type="http://schemas.openxmlformats.org/officeDocument/2006/relationships/slideLayout" Target="../slideLayouts/slideLayout3.xml"/><Relationship Id="rId4" Type="http://schemas.openxmlformats.org/officeDocument/2006/relationships/image" Target="../media/image152.png"/></Relationships>
</file>

<file path=ppt/slides/_rels/slide1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5.xml"/><Relationship Id="rId1" Type="http://schemas.openxmlformats.org/officeDocument/2006/relationships/slideLayout" Target="../slideLayouts/slideLayout3.xml"/><Relationship Id="rId4" Type="http://schemas.openxmlformats.org/officeDocument/2006/relationships/image" Target="../media/image153.png"/></Relationships>
</file>

<file path=ppt/slides/_rels/slide1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7.xml"/><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1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0.xml"/><Relationship Id="rId1" Type="http://schemas.openxmlformats.org/officeDocument/2006/relationships/slideLayout" Target="../slideLayouts/slideLayout3.xml"/><Relationship Id="rId4" Type="http://schemas.openxmlformats.org/officeDocument/2006/relationships/image" Target="../media/image155.png"/></Relationships>
</file>

<file path=ppt/slides/_rels/slide2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2.xml"/><Relationship Id="rId1" Type="http://schemas.openxmlformats.org/officeDocument/2006/relationships/slideLayout" Target="../slideLayouts/slideLayout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27.png"/></Relationships>
</file>

<file path=ppt/slides/_rels/slide2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4.xml"/><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emf"/><Relationship Id="rId4" Type="http://schemas.openxmlformats.org/officeDocument/2006/relationships/image" Target="../media/image27.png"/></Relationships>
</file>

<file path=ppt/slides/_rels/slide2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63.png"/><Relationship Id="rId2" Type="http://schemas.openxmlformats.org/officeDocument/2006/relationships/notesSlide" Target="../notesSlides/notesSlide205.xml"/><Relationship Id="rId1" Type="http://schemas.openxmlformats.org/officeDocument/2006/relationships/slideLayout" Target="../slideLayouts/slideLayout3.xml"/><Relationship Id="rId6" Type="http://schemas.openxmlformats.org/officeDocument/2006/relationships/image" Target="../media/image162.png"/><Relationship Id="rId5" Type="http://schemas.openxmlformats.org/officeDocument/2006/relationships/image" Target="../media/image160.png"/><Relationship Id="rId4" Type="http://schemas.openxmlformats.org/officeDocument/2006/relationships/image" Target="../media/image27.png"/></Relationships>
</file>

<file path=ppt/slides/_rels/slide2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66.png"/><Relationship Id="rId2" Type="http://schemas.openxmlformats.org/officeDocument/2006/relationships/notesSlide" Target="../notesSlides/notesSlide206.xml"/><Relationship Id="rId1" Type="http://schemas.openxmlformats.org/officeDocument/2006/relationships/slideLayout" Target="../slideLayouts/slideLayout4.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27.png"/></Relationships>
</file>

<file path=ppt/slides/_rels/slide2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7.xml"/><Relationship Id="rId1" Type="http://schemas.openxmlformats.org/officeDocument/2006/relationships/slideLayout" Target="../slideLayouts/slideLayout3.xml"/><Relationship Id="rId5" Type="http://schemas.openxmlformats.org/officeDocument/2006/relationships/image" Target="../media/image167.png"/><Relationship Id="rId4" Type="http://schemas.openxmlformats.org/officeDocument/2006/relationships/image" Target="../media/image27.png"/></Relationships>
</file>

<file path=ppt/slides/_rels/slide2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70.png"/><Relationship Id="rId2" Type="http://schemas.openxmlformats.org/officeDocument/2006/relationships/notesSlide" Target="../notesSlides/notesSlide208.xml"/><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27.png"/></Relationships>
</file>

<file path=ppt/slides/_rels/slide2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9.xml"/><Relationship Id="rId1" Type="http://schemas.openxmlformats.org/officeDocument/2006/relationships/slideLayout" Target="../slideLayouts/slideLayout3.xml"/><Relationship Id="rId4" Type="http://schemas.openxmlformats.org/officeDocument/2006/relationships/image" Target="../media/image171.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0.xml"/><Relationship Id="rId1" Type="http://schemas.openxmlformats.org/officeDocument/2006/relationships/slideLayout" Target="../slideLayouts/slideLayout3.xml"/><Relationship Id="rId4" Type="http://schemas.openxmlformats.org/officeDocument/2006/relationships/image" Target="../media/image172.png"/></Relationships>
</file>

<file path=ppt/slides/_rels/slide2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1.xml"/><Relationship Id="rId1" Type="http://schemas.openxmlformats.org/officeDocument/2006/relationships/slideLayout" Target="../slideLayouts/slideLayout3.xml"/><Relationship Id="rId4" Type="http://schemas.openxmlformats.org/officeDocument/2006/relationships/image" Target="../media/image173.png"/></Relationships>
</file>

<file path=ppt/slides/_rels/slide2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2.xml"/><Relationship Id="rId1" Type="http://schemas.openxmlformats.org/officeDocument/2006/relationships/slideLayout" Target="../slideLayouts/slideLayout3.xml"/><Relationship Id="rId5" Type="http://schemas.openxmlformats.org/officeDocument/2006/relationships/image" Target="../media/image175.png"/><Relationship Id="rId4" Type="http://schemas.openxmlformats.org/officeDocument/2006/relationships/image" Target="../media/image174.emf"/></Relationships>
</file>

<file path=ppt/slides/_rels/slide2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3.xml"/><Relationship Id="rId1" Type="http://schemas.openxmlformats.org/officeDocument/2006/relationships/slideLayout" Target="../slideLayouts/slideLayout4.xml"/><Relationship Id="rId4" Type="http://schemas.openxmlformats.org/officeDocument/2006/relationships/image" Target="../media/image176.png"/></Relationships>
</file>

<file path=ppt/slides/_rels/slide2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4.xml"/><Relationship Id="rId1" Type="http://schemas.openxmlformats.org/officeDocument/2006/relationships/slideLayout" Target="../slideLayouts/slideLayout3.xml"/><Relationship Id="rId4" Type="http://schemas.openxmlformats.org/officeDocument/2006/relationships/image" Target="../media/image177.png"/></Relationships>
</file>

<file path=ppt/slides/_rels/slide2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5.xml"/><Relationship Id="rId1" Type="http://schemas.openxmlformats.org/officeDocument/2006/relationships/slideLayout" Target="../slideLayouts/slideLayout3.xml"/><Relationship Id="rId4" Type="http://schemas.openxmlformats.org/officeDocument/2006/relationships/image" Target="../media/image178.emf"/></Relationships>
</file>

<file path=ppt/slides/_rels/slide2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6.xml"/><Relationship Id="rId1" Type="http://schemas.openxmlformats.org/officeDocument/2006/relationships/slideLayout" Target="../slideLayouts/slideLayout3.xml"/><Relationship Id="rId5" Type="http://schemas.openxmlformats.org/officeDocument/2006/relationships/image" Target="../media/image179.png"/><Relationship Id="rId4" Type="http://schemas.openxmlformats.org/officeDocument/2006/relationships/image" Target="../media/image28.png"/></Relationships>
</file>

<file path=ppt/slides/_rels/slide2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8.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28.png"/></Relationships>
</file>

<file path=ppt/slides/_rels/slide2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9.xml"/><Relationship Id="rId1" Type="http://schemas.openxmlformats.org/officeDocument/2006/relationships/slideLayout" Target="../slideLayouts/slideLayout3.xml"/><Relationship Id="rId5" Type="http://schemas.openxmlformats.org/officeDocument/2006/relationships/image" Target="../media/image18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0.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83.png"/><Relationship Id="rId4" Type="http://schemas.openxmlformats.org/officeDocument/2006/relationships/image" Target="../media/image182.png"/></Relationships>
</file>

<file path=ppt/slides/_rels/slide2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1.xml"/><Relationship Id="rId1" Type="http://schemas.openxmlformats.org/officeDocument/2006/relationships/slideLayout" Target="../slideLayouts/slideLayout3.xml"/><Relationship Id="rId5" Type="http://schemas.openxmlformats.org/officeDocument/2006/relationships/image" Target="../media/image184.png"/><Relationship Id="rId4" Type="http://schemas.openxmlformats.org/officeDocument/2006/relationships/image" Target="../media/image6.png"/></Relationships>
</file>

<file path=ppt/slides/_rels/slide2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2.xml"/><Relationship Id="rId1" Type="http://schemas.openxmlformats.org/officeDocument/2006/relationships/slideLayout" Target="../slideLayouts/slideLayout3.xml"/><Relationship Id="rId5" Type="http://schemas.openxmlformats.org/officeDocument/2006/relationships/image" Target="../media/image185.emf"/><Relationship Id="rId4" Type="http://schemas.openxmlformats.org/officeDocument/2006/relationships/image" Target="../media/image27.png"/></Relationships>
</file>

<file path=ppt/slides/_rels/slide2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28.png"/><Relationship Id="rId2" Type="http://schemas.openxmlformats.org/officeDocument/2006/relationships/notesSlide" Target="../notesSlides/notesSlide223.xml"/><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emf"/></Relationships>
</file>

<file path=ppt/slides/_rels/slide2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5.xml"/><Relationship Id="rId1" Type="http://schemas.openxmlformats.org/officeDocument/2006/relationships/slideLayout" Target="../slideLayouts/slideLayout3.xml"/><Relationship Id="rId4" Type="http://schemas.openxmlformats.org/officeDocument/2006/relationships/image" Target="../media/image189.png"/></Relationships>
</file>

<file path=ppt/slides/_rels/slide2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7.xml"/><Relationship Id="rId1" Type="http://schemas.openxmlformats.org/officeDocument/2006/relationships/slideLayout" Target="../slideLayouts/slideLayout3.xml"/><Relationship Id="rId5" Type="http://schemas.openxmlformats.org/officeDocument/2006/relationships/image" Target="../media/image191.png"/><Relationship Id="rId4" Type="http://schemas.openxmlformats.org/officeDocument/2006/relationships/image" Target="../media/image190.png"/></Relationships>
</file>

<file path=ppt/slides/_rels/slide2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9.xml"/><Relationship Id="rId1" Type="http://schemas.openxmlformats.org/officeDocument/2006/relationships/slideLayout" Target="../slideLayouts/slideLayout3.xml"/><Relationship Id="rId5" Type="http://schemas.openxmlformats.org/officeDocument/2006/relationships/image" Target="../media/image193.png"/><Relationship Id="rId4" Type="http://schemas.openxmlformats.org/officeDocument/2006/relationships/image" Target="../media/image192.png"/></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0.xml"/><Relationship Id="rId1" Type="http://schemas.openxmlformats.org/officeDocument/2006/relationships/slideLayout" Target="../slideLayouts/slideLayout3.xml"/><Relationship Id="rId4" Type="http://schemas.openxmlformats.org/officeDocument/2006/relationships/image" Target="../media/image194.png"/></Relationships>
</file>

<file path=ppt/slides/_rels/slide2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1.xml"/><Relationship Id="rId1" Type="http://schemas.openxmlformats.org/officeDocument/2006/relationships/slideLayout" Target="../slideLayouts/slideLayout3.xml"/><Relationship Id="rId4" Type="http://schemas.openxmlformats.org/officeDocument/2006/relationships/image" Target="../media/image195.png"/></Relationships>
</file>

<file path=ppt/slides/_rels/slide2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2.xml"/><Relationship Id="rId1" Type="http://schemas.openxmlformats.org/officeDocument/2006/relationships/slideLayout" Target="../slideLayouts/slideLayout3.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28.png"/></Relationships>
</file>

<file path=ppt/slides/_rels/slide2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27.png"/><Relationship Id="rId2" Type="http://schemas.openxmlformats.org/officeDocument/2006/relationships/notesSlide" Target="../notesSlides/notesSlide233.xml"/><Relationship Id="rId1" Type="http://schemas.openxmlformats.org/officeDocument/2006/relationships/slideLayout" Target="../slideLayouts/slideLayout3.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emf"/></Relationships>
</file>

<file path=ppt/slides/_rels/slide2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4.xml"/><Relationship Id="rId1" Type="http://schemas.openxmlformats.org/officeDocument/2006/relationships/slideLayout" Target="../slideLayouts/slideLayout3.xml"/><Relationship Id="rId5" Type="http://schemas.openxmlformats.org/officeDocument/2006/relationships/image" Target="../media/image201.png"/><Relationship Id="rId4" Type="http://schemas.openxmlformats.org/officeDocument/2006/relationships/image" Target="../media/image27.png"/></Relationships>
</file>

<file path=ppt/slides/_rels/slide2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5.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202.png"/></Relationships>
</file>

<file path=ppt/slides/_rels/slide2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6.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37.png"/><Relationship Id="rId4" Type="http://schemas.openxmlformats.org/officeDocument/2006/relationships/image" Target="../media/image203.emf"/></Relationships>
</file>

<file path=ppt/slides/_rels/slide2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9.xml"/><Relationship Id="rId1" Type="http://schemas.openxmlformats.org/officeDocument/2006/relationships/slideLayout" Target="../slideLayouts/slideLayout3.xml"/><Relationship Id="rId4" Type="http://schemas.openxmlformats.org/officeDocument/2006/relationships/image" Target="../media/image204.png"/></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0.xml"/><Relationship Id="rId1" Type="http://schemas.openxmlformats.org/officeDocument/2006/relationships/slideLayout" Target="../slideLayouts/slideLayout3.xml"/><Relationship Id="rId4" Type="http://schemas.openxmlformats.org/officeDocument/2006/relationships/image" Target="../media/image207.png"/></Relationships>
</file>

<file path=ppt/slides/_rels/slide2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1.xml"/><Relationship Id="rId1" Type="http://schemas.openxmlformats.org/officeDocument/2006/relationships/slideLayout" Target="../slideLayouts/slideLayout3.xml"/><Relationship Id="rId4" Type="http://schemas.openxmlformats.org/officeDocument/2006/relationships/image" Target="../media/image208.png"/></Relationships>
</file>

<file path=ppt/slides/_rels/slide2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2.xml"/><Relationship Id="rId1" Type="http://schemas.openxmlformats.org/officeDocument/2006/relationships/slideLayout" Target="../slideLayouts/slideLayout3.xml"/><Relationship Id="rId5" Type="http://schemas.openxmlformats.org/officeDocument/2006/relationships/image" Target="../media/image206.emf"/><Relationship Id="rId4" Type="http://schemas.openxmlformats.org/officeDocument/2006/relationships/image" Target="../media/image205.emf"/></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3.emf"/><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1.emf"/><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32.png"/></Relationships>
</file>

<file path=ppt/slides/_rels/slide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53.emf"/><Relationship Id="rId4" Type="http://schemas.openxmlformats.org/officeDocument/2006/relationships/image" Target="../media/image32.png"/></Relationships>
</file>

<file path=ppt/slides/_rels/slide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55.emf"/><Relationship Id="rId4" Type="http://schemas.openxmlformats.org/officeDocument/2006/relationships/image" Target="../media/image32.png"/></Relationships>
</file>

<file path=ppt/slides/_rels/slide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56.emf"/><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32.png"/></Relationships>
</file>

<file path=ppt/slides/_rels/slide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2.png"/></Relationships>
</file>

<file path=ppt/slides/_rels/slide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60.emf"/></Relationships>
</file>

<file path=ppt/slides/_rels/slide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67.emf"/></Relationships>
</file>

<file path=ppt/slides/_rels/slide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69.emf"/></Relationships>
</file>

<file path=ppt/slides/_rels/slide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70.emf"/><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72.emf"/><Relationship Id="rId5" Type="http://schemas.openxmlformats.org/officeDocument/2006/relationships/image" Target="../media/image6.png"/><Relationship Id="rId4" Type="http://schemas.openxmlformats.org/officeDocument/2006/relationships/image" Target="../media/image71.emf"/></Relationships>
</file>

<file path=ppt/slides/_rels/slide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75.emf"/><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78.emf"/><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79.emf"/><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80.emf"/></Relationships>
</file>

<file path=ppt/slides/_rels/slide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emf"/></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5106196"/>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Units 5 - 8 – Equations, Angles, Averages &amp; Ranges, Perimeters and Volume</a:t>
            </a:r>
            <a:endParaRPr lang="en-GB"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07</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4" y="178371"/>
            <a:ext cx="2162168" cy="1584960"/>
          </a:xfrm>
          <a:prstGeom prst="rect">
            <a:avLst/>
          </a:prstGeom>
        </p:spPr>
      </p:pic>
      <p:pic>
        <p:nvPicPr>
          <p:cNvPr id="1026" name="Picture 2" descr="Image result for foundation mathematic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99793" y="1932513"/>
            <a:ext cx="6336704" cy="3253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5.1 </a:t>
            </a:r>
            <a:r>
              <a:rPr lang="en-GB" dirty="0" smtClean="0"/>
              <a:t>– Solving Equations 1</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a:t>
            </a:r>
            <a:endParaRPr lang="en-GB" sz="1400" b="1" dirty="0">
              <a:latin typeface="Calibri" panose="020F0502020204030204" pitchFamily="34" charset="0"/>
            </a:endParaRPr>
          </a:p>
        </p:txBody>
      </p:sp>
      <p:grpSp>
        <p:nvGrpSpPr>
          <p:cNvPr id="8" name="Group 7"/>
          <p:cNvGrpSpPr/>
          <p:nvPr/>
        </p:nvGrpSpPr>
        <p:grpSpPr>
          <a:xfrm>
            <a:off x="243512" y="1196752"/>
            <a:ext cx="5264592" cy="5328592"/>
            <a:chOff x="3483872" y="1089031"/>
            <a:chExt cx="5264592" cy="5328592"/>
          </a:xfrm>
        </p:grpSpPr>
        <p:sp>
          <p:nvSpPr>
            <p:cNvPr id="10" name="Round Diagonal Corner Rectangle 9"/>
            <p:cNvSpPr/>
            <p:nvPr/>
          </p:nvSpPr>
          <p:spPr>
            <a:xfrm>
              <a:off x="3491880" y="1089031"/>
              <a:ext cx="5256584" cy="532859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9 –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8" y="1666250"/>
              <a:ext cx="5112568" cy="3539430"/>
            </a:xfrm>
            <a:prstGeom prst="rect">
              <a:avLst/>
            </a:prstGeom>
          </p:spPr>
          <p:txBody>
            <a:bodyPr wrap="square">
              <a:spAutoFit/>
            </a:bodyPr>
            <a:lstStyle/>
            <a:p>
              <a:pPr>
                <a:spcAft>
                  <a:spcPts val="600"/>
                </a:spcAft>
                <a:tabLst>
                  <a:tab pos="4972050" algn="r"/>
                </a:tabLst>
              </a:pPr>
              <a:r>
                <a:rPr lang="en-US" sz="3200" dirty="0" smtClean="0"/>
                <a:t>The perimeter of this pentagon is 56 cm. Work out the length </a:t>
              </a:r>
              <a:br>
                <a:rPr lang="en-US" sz="3200" dirty="0" smtClean="0"/>
              </a:br>
              <a:r>
                <a:rPr lang="en-US" sz="3200" dirty="0" smtClean="0"/>
                <a:t>of the sides </a:t>
              </a:r>
              <a:br>
                <a:rPr lang="en-US" sz="3200" dirty="0" smtClean="0"/>
              </a:br>
              <a:r>
                <a:rPr lang="en-US" sz="3200" dirty="0" smtClean="0"/>
                <a:t>marked </a:t>
              </a:r>
              <a:r>
                <a:rPr lang="en-US" sz="3200" i="1" dirty="0" smtClean="0"/>
                <a:t>x</a:t>
              </a:r>
              <a:r>
                <a:rPr lang="en-US" sz="3200" dirty="0" smtClean="0"/>
                <a:t> </a:t>
              </a:r>
              <a:br>
                <a:rPr lang="en-US" sz="3200" dirty="0" smtClean="0"/>
              </a:br>
              <a:r>
                <a:rPr lang="en-US" sz="3200" dirty="0" smtClean="0"/>
                <a:t>and 2</a:t>
              </a:r>
              <a:r>
                <a:rPr lang="en-US" sz="3200" i="1" dirty="0" smtClean="0"/>
                <a:t>x</a:t>
              </a:r>
              <a:r>
                <a:rPr lang="en-US" sz="3200" dirty="0" smtClean="0"/>
                <a:t>.</a:t>
              </a:r>
              <a:br>
                <a:rPr lang="en-US" sz="3200" dirty="0" smtClean="0"/>
              </a:br>
              <a:r>
                <a:rPr lang="en-US" sz="3200" b="1" dirty="0" smtClean="0"/>
                <a:t>(4 marks)</a:t>
              </a:r>
              <a:endParaRPr lang="en-US" sz="3200" b="1" dirty="0"/>
            </a:p>
          </p:txBody>
        </p:sp>
      </p:gr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059832" y="2964481"/>
            <a:ext cx="2376264" cy="3421061"/>
          </a:xfrm>
          <a:prstGeom prst="rect">
            <a:avLst/>
          </a:prstGeom>
        </p:spPr>
      </p:pic>
    </p:spTree>
    <p:extLst>
      <p:ext uri="{BB962C8B-B14F-4D97-AF65-F5344CB8AC3E}">
        <p14:creationId xmlns:p14="http://schemas.microsoft.com/office/powerpoint/2010/main" val="3719917723"/>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6.4 – Interior and Exterior Angles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a:t>
            </a:r>
            <a:endParaRPr lang="en-GB" sz="1400" b="1" dirty="0">
              <a:latin typeface="Calibri" panose="020F0502020204030204" pitchFamily="34" charset="0"/>
            </a:endParaRPr>
          </a:p>
        </p:txBody>
      </p:sp>
      <p:sp>
        <p:nvSpPr>
          <p:cNvPr id="3" name="Rectangle 2"/>
          <p:cNvSpPr/>
          <p:nvPr/>
        </p:nvSpPr>
        <p:spPr>
          <a:xfrm>
            <a:off x="251520" y="1196752"/>
            <a:ext cx="5256584" cy="4524315"/>
          </a:xfrm>
          <a:prstGeom prst="rect">
            <a:avLst/>
          </a:prstGeom>
        </p:spPr>
        <p:txBody>
          <a:bodyPr wrap="square">
            <a:spAutoFit/>
          </a:bodyPr>
          <a:lstStyle/>
          <a:p>
            <a:pPr marL="457200" indent="-457200">
              <a:buClr>
                <a:srgbClr val="C00000"/>
              </a:buClr>
              <a:buFont typeface="+mj-lt"/>
              <a:buAutoNum type="arabicPeriod" startAt="3"/>
              <a:tabLst>
                <a:tab pos="914400" algn="l"/>
                <a:tab pos="2343150" algn="l"/>
                <a:tab pos="371475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Work </a:t>
            </a:r>
            <a:r>
              <a:rPr lang="en-US" sz="2400" dirty="0">
                <a:latin typeface="Arial" panose="020B0604020202020204" pitchFamily="34" charset="0"/>
                <a:cs typeface="Arial" panose="020B0604020202020204" pitchFamily="34" charset="0"/>
              </a:rPr>
              <a:t>out the size of one </a:t>
            </a:r>
            <a:r>
              <a:rPr lang="en-US" sz="2400" dirty="0" smtClean="0">
                <a:latin typeface="Arial" panose="020B0604020202020204" pitchFamily="34" charset="0"/>
                <a:cs typeface="Arial" panose="020B0604020202020204" pitchFamily="34" charset="0"/>
              </a:rPr>
              <a:t>	exterior </a:t>
            </a:r>
            <a:r>
              <a:rPr lang="en-US" sz="2400" dirty="0">
                <a:latin typeface="Arial" panose="020B0604020202020204" pitchFamily="34" charset="0"/>
                <a:cs typeface="Arial" panose="020B0604020202020204" pitchFamily="34" charset="0"/>
              </a:rPr>
              <a:t>angle of each regular </a:t>
            </a:r>
            <a:r>
              <a:rPr lang="en-US" sz="2400" dirty="0" smtClean="0">
                <a:latin typeface="Arial" panose="020B0604020202020204" pitchFamily="34" charset="0"/>
                <a:cs typeface="Arial" panose="020B0604020202020204" pitchFamily="34" charset="0"/>
              </a:rPr>
              <a:t>	polygon.</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2343150" algn="l"/>
                <a:tab pos="3714750" algn="l"/>
              </a:tabLst>
            </a:pPr>
            <a:endParaRPr lang="en-US" sz="24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2343150" algn="l"/>
                <a:tab pos="3714750" algn="l"/>
              </a:tabLst>
            </a:pP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2343150" algn="l"/>
                <a:tab pos="3714750" algn="l"/>
              </a:tabLst>
            </a:pPr>
            <a:endParaRPr lang="en-US" sz="24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2343150" algn="l"/>
                <a:tab pos="3714750" algn="l"/>
              </a:tabLst>
            </a:pP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2343150" algn="l"/>
                <a:tab pos="3714750" algn="l"/>
              </a:tabLst>
            </a:pPr>
            <a:endParaRPr lang="en-US" sz="16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2"/>
              <a:tabLst>
                <a:tab pos="2343150" algn="l"/>
                <a:tab pos="3714750"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sum of the exterior angles of each regular polygon. What do you notice?</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827584" y="2415746"/>
            <a:ext cx="4599070" cy="1949358"/>
          </a:xfrm>
          <a:prstGeom prst="rect">
            <a:avLst/>
          </a:prstGeom>
        </p:spPr>
      </p:pic>
      <p:sp>
        <p:nvSpPr>
          <p:cNvPr id="8" name="Rectangle 7"/>
          <p:cNvSpPr/>
          <p:nvPr/>
        </p:nvSpPr>
        <p:spPr>
          <a:xfrm flipH="1">
            <a:off x="277538" y="5721067"/>
            <a:ext cx="5204539" cy="80427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In a regular polygon, all the exterior angles are equal.</a:t>
            </a:r>
          </a:p>
        </p:txBody>
      </p:sp>
    </p:spTree>
    <p:extLst>
      <p:ext uri="{BB962C8B-B14F-4D97-AF65-F5344CB8AC3E}">
        <p14:creationId xmlns:p14="http://schemas.microsoft.com/office/powerpoint/2010/main" val="1283623821"/>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6.4 – Interior and Exterior Angles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4"/>
              <a:tabLst>
                <a:tab pos="914400" algn="l"/>
                <a:tab pos="2343150" algn="l"/>
                <a:tab pos="3714750"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regular polygon has 12 sides.</a:t>
            </a:r>
          </a:p>
          <a:p>
            <a:pPr marL="914400" indent="-457200">
              <a:buClr>
                <a:srgbClr val="C00000"/>
              </a:buClr>
              <a:buFont typeface="+mj-lt"/>
              <a:buAutoNum type="alphaLcPeriod"/>
              <a:tabLst>
                <a:tab pos="914400" algn="l"/>
                <a:tab pos="2343150" algn="l"/>
                <a:tab pos="3714750" algn="l"/>
              </a:tabLst>
            </a:pPr>
            <a:r>
              <a:rPr lang="en-US" sz="2800" dirty="0" smtClean="0">
                <a:latin typeface="Arial" panose="020B0604020202020204" pitchFamily="34" charset="0"/>
                <a:cs typeface="Arial" panose="020B0604020202020204" pitchFamily="34" charset="0"/>
              </a:rPr>
              <a:t>How </a:t>
            </a:r>
            <a:r>
              <a:rPr lang="en-US" sz="2800" dirty="0">
                <a:latin typeface="Arial" panose="020B0604020202020204" pitchFamily="34" charset="0"/>
                <a:cs typeface="Arial" panose="020B0604020202020204" pitchFamily="34" charset="0"/>
              </a:rPr>
              <a:t>many equal exterior angles does it have?</a:t>
            </a:r>
          </a:p>
          <a:p>
            <a:pPr marL="914400" indent="-457200">
              <a:buClr>
                <a:srgbClr val="C00000"/>
              </a:buClr>
              <a:buFont typeface="+mj-lt"/>
              <a:buAutoNum type="alphaLcPeriod"/>
              <a:tabLst>
                <a:tab pos="914400" algn="l"/>
                <a:tab pos="2343150" algn="l"/>
                <a:tab pos="371475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size of one exterior angle.</a:t>
            </a:r>
          </a:p>
          <a:p>
            <a:pPr marL="457200" indent="-457200">
              <a:buClr>
                <a:srgbClr val="C00000"/>
              </a:buClr>
              <a:buFont typeface="+mj-lt"/>
              <a:buAutoNum type="arabicPeriod" startAt="5"/>
              <a:tabLst>
                <a:tab pos="914400" algn="l"/>
                <a:tab pos="2343150" algn="l"/>
                <a:tab pos="371475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exterior angles of some regular polygons </a:t>
            </a:r>
            <a:r>
              <a:rPr lang="en-US" sz="2800" dirty="0" smtClean="0">
                <a:latin typeface="Arial" panose="020B0604020202020204" pitchFamily="34" charset="0"/>
                <a:cs typeface="Arial" panose="020B0604020202020204" pitchFamily="34" charset="0"/>
              </a:rPr>
              <a:t>are</a:t>
            </a:r>
            <a:br>
              <a:rPr lang="en-US" sz="2800" dirty="0" smtClean="0">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20</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24</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c</a:t>
            </a:r>
            <a:r>
              <a:rPr lang="en-US" sz="2800" dirty="0" smtClean="0">
                <a:latin typeface="Arial" panose="020B0604020202020204" pitchFamily="34" charset="0"/>
                <a:cs typeface="Arial" panose="020B0604020202020204" pitchFamily="34" charset="0"/>
              </a:rPr>
              <a:t>  36°</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number of sides of each </a:t>
            </a:r>
            <a:r>
              <a:rPr lang="en-US" sz="2800" dirty="0" smtClean="0">
                <a:latin typeface="Arial" panose="020B0604020202020204" pitchFamily="34" charset="0"/>
                <a:cs typeface="Arial" panose="020B0604020202020204" pitchFamily="34" charset="0"/>
              </a:rPr>
              <a:t>regular polygon</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220040"/>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6.4 – Interior and Exterior Angles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a:t>
            </a:r>
            <a:endParaRPr lang="en-GB" sz="1400" b="1" dirty="0">
              <a:latin typeface="Calibri" panose="020F0502020204030204" pitchFamily="34" charset="0"/>
            </a:endParaRPr>
          </a:p>
        </p:txBody>
      </p:sp>
      <p:sp>
        <p:nvSpPr>
          <p:cNvPr id="3" name="Rectangle 2"/>
          <p:cNvSpPr/>
          <p:nvPr/>
        </p:nvSpPr>
        <p:spPr>
          <a:xfrm>
            <a:off x="251520" y="1196752"/>
            <a:ext cx="5256584" cy="1815882"/>
          </a:xfrm>
          <a:prstGeom prst="rect">
            <a:avLst/>
          </a:prstGeom>
        </p:spPr>
        <p:txBody>
          <a:bodyPr wrap="square">
            <a:spAutoFit/>
          </a:bodyPr>
          <a:lstStyle/>
          <a:p>
            <a:pPr marL="514350" indent="-514350">
              <a:buClr>
                <a:srgbClr val="C00000"/>
              </a:buClr>
              <a:buFont typeface="+mj-lt"/>
              <a:buAutoNum type="arabicPeriod" startAt="6"/>
              <a:tabLst>
                <a:tab pos="914400" algn="l"/>
                <a:tab pos="2343150" algn="l"/>
                <a:tab pos="371475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diagram shows an irregular </a:t>
            </a:r>
            <a:r>
              <a:rPr lang="en-US" sz="2800" dirty="0" smtClean="0">
                <a:latin typeface="Arial" panose="020B0604020202020204" pitchFamily="34" charset="0"/>
                <a:cs typeface="Arial" panose="020B0604020202020204" pitchFamily="34" charset="0"/>
              </a:rPr>
              <a:t>hexagon.</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What </a:t>
            </a:r>
            <a:r>
              <a:rPr lang="en-US" sz="2800" dirty="0">
                <a:latin typeface="Arial" panose="020B0604020202020204" pitchFamily="34" charset="0"/>
                <a:cs typeface="Arial" panose="020B0604020202020204" pitchFamily="34" charset="0"/>
              </a:rPr>
              <a:t>do the exterior angles add up to?</a:t>
            </a: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971600" y="3041124"/>
            <a:ext cx="4244488" cy="3556228"/>
          </a:xfrm>
          <a:prstGeom prst="rect">
            <a:avLst/>
          </a:prstGeom>
        </p:spPr>
      </p:pic>
    </p:spTree>
    <p:extLst>
      <p:ext uri="{BB962C8B-B14F-4D97-AF65-F5344CB8AC3E}">
        <p14:creationId xmlns:p14="http://schemas.microsoft.com/office/powerpoint/2010/main" val="1342621758"/>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6.4 – Interior and Exterior Angles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a:t>
            </a:r>
            <a:endParaRPr lang="en-GB" sz="1400" b="1" dirty="0">
              <a:latin typeface="Calibri" panose="020F0502020204030204" pitchFamily="34" charset="0"/>
            </a:endParaRPr>
          </a:p>
        </p:txBody>
      </p:sp>
      <p:sp>
        <p:nvSpPr>
          <p:cNvPr id="3" name="Rectangle 2"/>
          <p:cNvSpPr/>
          <p:nvPr/>
        </p:nvSpPr>
        <p:spPr>
          <a:xfrm>
            <a:off x="251520" y="1196752"/>
            <a:ext cx="5256584" cy="5447645"/>
          </a:xfrm>
          <a:prstGeom prst="rect">
            <a:avLst/>
          </a:prstGeom>
        </p:spPr>
        <p:txBody>
          <a:bodyPr wrap="square">
            <a:spAutoFit/>
          </a:bodyPr>
          <a:lstStyle/>
          <a:p>
            <a:pPr marL="514350" indent="-514350">
              <a:buClr>
                <a:srgbClr val="C00000"/>
              </a:buClr>
              <a:buFont typeface="+mj-lt"/>
              <a:buAutoNum type="arabicPeriod" startAt="7"/>
              <a:tabLst>
                <a:tab pos="914400" algn="l"/>
                <a:tab pos="2343150" algn="l"/>
                <a:tab pos="3714750"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sizes of the missing exterior </a:t>
            </a:r>
            <a:r>
              <a:rPr lang="en-US" sz="2400" dirty="0" smtClean="0">
                <a:latin typeface="Arial" panose="020B0604020202020204" pitchFamily="34" charset="0"/>
                <a:cs typeface="Arial" panose="020B0604020202020204" pitchFamily="34" charset="0"/>
              </a:rPr>
              <a:t>angles </a:t>
            </a:r>
            <a:r>
              <a:rPr lang="en-US" sz="2400" dirty="0">
                <a:latin typeface="Arial" panose="020B0604020202020204" pitchFamily="34" charset="0"/>
                <a:cs typeface="Arial" panose="020B0604020202020204" pitchFamily="34" charset="0"/>
              </a:rPr>
              <a:t>for each polygon</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7"/>
              <a:tabLst>
                <a:tab pos="914400" algn="l"/>
                <a:tab pos="2343150" algn="l"/>
                <a:tab pos="371475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Anna says, ‘I can work out the size of the exterior angles of an irregular octagon by dividing 360° by 8.'</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Is Anna correct? Explain.</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95536" y="2273510"/>
            <a:ext cx="2393272" cy="2240416"/>
          </a:xfrm>
          <a:prstGeom prst="rect">
            <a:avLst/>
          </a:prstGeom>
        </p:spPr>
      </p:pic>
      <p:pic>
        <p:nvPicPr>
          <p:cNvPr id="7" name="Picture 6"/>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962919" y="2273510"/>
            <a:ext cx="2479462" cy="2240416"/>
          </a:xfrm>
          <a:prstGeom prst="rect">
            <a:avLst/>
          </a:prstGeom>
        </p:spPr>
      </p:pic>
      <p:sp>
        <p:nvSpPr>
          <p:cNvPr id="5" name="TextBox 4"/>
          <p:cNvSpPr txBox="1"/>
          <p:nvPr/>
        </p:nvSpPr>
        <p:spPr>
          <a:xfrm>
            <a:off x="395536" y="2185700"/>
            <a:ext cx="385042" cy="523220"/>
          </a:xfrm>
          <a:prstGeom prst="rect">
            <a:avLst/>
          </a:prstGeom>
          <a:noFill/>
        </p:spPr>
        <p:txBody>
          <a:bodyPr wrap="none" rtlCol="0">
            <a:spAutoFit/>
          </a:bodyPr>
          <a:lstStyle/>
          <a:p>
            <a:r>
              <a:rPr lang="en-US" sz="2800" dirty="0" smtClean="0">
                <a:solidFill>
                  <a:srgbClr val="0070C0"/>
                </a:solidFill>
              </a:rPr>
              <a:t>a</a:t>
            </a:r>
            <a:endParaRPr lang="en-US" dirty="0">
              <a:solidFill>
                <a:srgbClr val="0070C0"/>
              </a:solidFill>
            </a:endParaRPr>
          </a:p>
        </p:txBody>
      </p:sp>
    </p:spTree>
    <p:extLst>
      <p:ext uri="{BB962C8B-B14F-4D97-AF65-F5344CB8AC3E}">
        <p14:creationId xmlns:p14="http://schemas.microsoft.com/office/powerpoint/2010/main" val="2174178948"/>
      </p:ext>
    </p:extLst>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6.4 – Interior and Exterior Angles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a:t>
            </a:r>
            <a:endParaRPr lang="en-GB" sz="1400" b="1" dirty="0">
              <a:latin typeface="Calibri" panose="020F0502020204030204" pitchFamily="34" charset="0"/>
            </a:endParaRPr>
          </a:p>
        </p:txBody>
      </p:sp>
      <p:sp>
        <p:nvSpPr>
          <p:cNvPr id="3" name="Rectangle 2"/>
          <p:cNvSpPr/>
          <p:nvPr/>
        </p:nvSpPr>
        <p:spPr>
          <a:xfrm>
            <a:off x="251520" y="1196752"/>
            <a:ext cx="5256584" cy="5501506"/>
          </a:xfrm>
          <a:prstGeom prst="rect">
            <a:avLst/>
          </a:prstGeom>
        </p:spPr>
        <p:txBody>
          <a:bodyPr wrap="square">
            <a:spAutoFit/>
          </a:bodyPr>
          <a:lstStyle/>
          <a:p>
            <a:pPr marL="514350" indent="-514350">
              <a:buClr>
                <a:srgbClr val="C00000"/>
              </a:buClr>
              <a:buFont typeface="+mj-lt"/>
              <a:buAutoNum type="arabicPeriod" startAt="9"/>
              <a:tabLst>
                <a:tab pos="914400" algn="l"/>
                <a:tab pos="2343150" algn="l"/>
                <a:tab pos="3714750" algn="l"/>
              </a:tabLst>
            </a:pPr>
            <a:r>
              <a:rPr lang="en-US" sz="2200" b="1" dirty="0" smtClean="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diagram shows an exterior and an </a:t>
            </a:r>
            <a:r>
              <a:rPr lang="en-US" sz="2200" dirty="0" smtClean="0">
                <a:latin typeface="Arial" panose="020B0604020202020204" pitchFamily="34" charset="0"/>
                <a:cs typeface="Arial" panose="020B0604020202020204" pitchFamily="34" charset="0"/>
              </a:rPr>
              <a:t>interior </a:t>
            </a:r>
            <a:r>
              <a:rPr lang="en-US" sz="2200" dirty="0">
                <a:latin typeface="Arial" panose="020B0604020202020204" pitchFamily="34" charset="0"/>
                <a:cs typeface="Arial" panose="020B0604020202020204" pitchFamily="34" charset="0"/>
              </a:rPr>
              <a:t>angle of a regular polygon</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914400" algn="l"/>
                <a:tab pos="2343150" algn="l"/>
                <a:tab pos="3714750" algn="l"/>
              </a:tabLst>
            </a:pPr>
            <a:r>
              <a:rPr lang="en-US" sz="2200" dirty="0" smtClean="0">
                <a:latin typeface="Arial" panose="020B0604020202020204" pitchFamily="34" charset="0"/>
                <a:cs typeface="Arial" panose="020B0604020202020204" pitchFamily="34" charset="0"/>
              </a:rPr>
              <a:t>Workout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number of sides of the </a:t>
            </a:r>
            <a:r>
              <a:rPr lang="en-US" sz="2200" dirty="0">
                <a:latin typeface="Arial" panose="020B0604020202020204" pitchFamily="34" charset="0"/>
                <a:cs typeface="Arial" panose="020B0604020202020204" pitchFamily="34" charset="0"/>
              </a:rPr>
              <a:t>polygon,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914400" algn="l"/>
                <a:tab pos="2343150" algn="l"/>
                <a:tab pos="3714750"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do the interior and exterior angles add up to?</a:t>
            </a:r>
          </a:p>
          <a:p>
            <a:pPr marL="457200" indent="-457200">
              <a:lnSpc>
                <a:spcPts val="2700"/>
              </a:lnSpc>
              <a:buClr>
                <a:srgbClr val="C00000"/>
              </a:buClr>
              <a:buFont typeface="+mj-lt"/>
              <a:buAutoNum type="alphaLcPeriod"/>
              <a:tabLst>
                <a:tab pos="914400" algn="l"/>
                <a:tab pos="2343150" algn="l"/>
                <a:tab pos="3714750" algn="l"/>
              </a:tabLst>
            </a:pPr>
            <a:r>
              <a:rPr lang="en-US" sz="2200" dirty="0" smtClean="0">
                <a:latin typeface="Arial" panose="020B0604020202020204" pitchFamily="34" charset="0"/>
                <a:cs typeface="Arial" panose="020B0604020202020204" pitchFamily="34" charset="0"/>
              </a:rPr>
              <a:t>Copy </a:t>
            </a:r>
            <a:r>
              <a:rPr lang="en-US" sz="2200" dirty="0">
                <a:latin typeface="Arial" panose="020B0604020202020204" pitchFamily="34" charset="0"/>
                <a:cs typeface="Arial" panose="020B0604020202020204" pitchFamily="34" charset="0"/>
              </a:rPr>
              <a:t>and complete this </a:t>
            </a:r>
            <a:r>
              <a:rPr lang="en-US" sz="2200" dirty="0" smtClean="0">
                <a:latin typeface="Arial" panose="020B0604020202020204" pitchFamily="34" charset="0"/>
                <a:cs typeface="Arial" panose="020B0604020202020204" pitchFamily="34" charset="0"/>
              </a:rPr>
              <a:t>rule.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interior and exterior angles always sum to </a:t>
            </a:r>
            <a:r>
              <a:rPr lang="en-US" sz="40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marL="457200" indent="-457200">
              <a:lnSpc>
                <a:spcPts val="2400"/>
              </a:lnSpc>
              <a:buClr>
                <a:srgbClr val="C00000"/>
              </a:buClr>
              <a:buFont typeface="+mj-lt"/>
              <a:buAutoNum type="alphaLcPeriod" startAt="4"/>
              <a:tabLst>
                <a:tab pos="914400" algn="l"/>
                <a:tab pos="2343150" algn="l"/>
                <a:tab pos="3714750" algn="l"/>
              </a:tabLst>
            </a:pPr>
            <a:r>
              <a:rPr lang="en-US" sz="2200" dirty="0" smtClean="0">
                <a:latin typeface="Arial" panose="020B0604020202020204" pitchFamily="34" charset="0"/>
                <a:cs typeface="Arial" panose="020B0604020202020204" pitchFamily="34" charset="0"/>
              </a:rPr>
              <a:t>Explain </a:t>
            </a:r>
            <a:r>
              <a:rPr lang="en-US" sz="2200" dirty="0">
                <a:latin typeface="Arial" panose="020B0604020202020204" pitchFamily="34" charset="0"/>
                <a:cs typeface="Arial" panose="020B0604020202020204" pitchFamily="34" charset="0"/>
              </a:rPr>
              <a:t>why this rule is true.</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10017" r="8614"/>
          <a:stretch/>
        </p:blipFill>
        <p:spPr>
          <a:xfrm>
            <a:off x="841576" y="2348810"/>
            <a:ext cx="4522512" cy="146172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3167260817"/>
      </p:ext>
    </p:extLst>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6.4 – Interior and Exterior Angles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a:t>
            </a:r>
            <a:endParaRPr lang="en-GB" sz="1400" b="1" dirty="0">
              <a:latin typeface="Calibri" panose="020F0502020204030204" pitchFamily="34" charset="0"/>
            </a:endParaRPr>
          </a:p>
        </p:txBody>
      </p:sp>
      <p:sp>
        <p:nvSpPr>
          <p:cNvPr id="3" name="Rectangle 2"/>
          <p:cNvSpPr/>
          <p:nvPr/>
        </p:nvSpPr>
        <p:spPr>
          <a:xfrm>
            <a:off x="251520" y="1196752"/>
            <a:ext cx="5256584" cy="2862322"/>
          </a:xfrm>
          <a:prstGeom prst="rect">
            <a:avLst/>
          </a:prstGeom>
        </p:spPr>
        <p:txBody>
          <a:bodyPr wrap="square">
            <a:spAutoFit/>
          </a:bodyPr>
          <a:lstStyle/>
          <a:p>
            <a:pPr marL="514350" indent="-514350">
              <a:buClr>
                <a:srgbClr val="C00000"/>
              </a:buClr>
              <a:buFont typeface="+mj-lt"/>
              <a:buAutoNum type="arabicPeriod" startAt="10"/>
              <a:tabLst>
                <a:tab pos="914400" algn="l"/>
                <a:tab pos="2343150" algn="l"/>
                <a:tab pos="3714750"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sizes of the angles marked </a:t>
            </a:r>
            <a:r>
              <a:rPr lang="en-US" sz="2400" dirty="0" smtClean="0">
                <a:latin typeface="Arial" panose="020B0604020202020204" pitchFamily="34" charset="0"/>
                <a:cs typeface="Arial" panose="020B0604020202020204" pitchFamily="34" charset="0"/>
              </a:rPr>
              <a:t>with letters.</a:t>
            </a:r>
            <a:br>
              <a:rPr lang="en-US" sz="24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10"/>
              <a:tabLst>
                <a:tab pos="914400" algn="l"/>
                <a:tab pos="2343150" algn="l"/>
                <a:tab pos="3714750" algn="l"/>
              </a:tabLst>
            </a:pPr>
            <a:r>
              <a:rPr lang="en-US" sz="2400" dirty="0">
                <a:latin typeface="Arial" panose="020B0604020202020204" pitchFamily="34" charset="0"/>
                <a:cs typeface="Arial" panose="020B0604020202020204" pitchFamily="34" charset="0"/>
              </a:rPr>
              <a:t>Copy and complete this table.</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809785923"/>
              </p:ext>
            </p:extLst>
          </p:nvPr>
        </p:nvGraphicFramePr>
        <p:xfrm>
          <a:off x="251520" y="4221088"/>
          <a:ext cx="5256585" cy="2304255"/>
        </p:xfrm>
        <a:graphic>
          <a:graphicData uri="http://schemas.openxmlformats.org/drawingml/2006/table">
            <a:tbl>
              <a:tblPr firstRow="1" bandRow="1">
                <a:tableStyleId>{5C22544A-7EE6-4342-B048-85BDC9FD1C3A}</a:tableStyleId>
              </a:tblPr>
              <a:tblGrid>
                <a:gridCol w="1752195"/>
                <a:gridCol w="1752195"/>
                <a:gridCol w="1752195"/>
              </a:tblGrid>
              <a:tr h="864096">
                <a:tc>
                  <a:txBody>
                    <a:bodyPr/>
                    <a:lstStyle/>
                    <a:p>
                      <a:r>
                        <a:rPr lang="en-US" sz="2400" dirty="0" smtClean="0">
                          <a:latin typeface="Arial" panose="020B0604020202020204" pitchFamily="34" charset="0"/>
                          <a:cs typeface="Arial" panose="020B0604020202020204" pitchFamily="34" charset="0"/>
                        </a:rPr>
                        <a:t>Regular Polygon</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Exterior Angle</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Interior Angle</a:t>
                      </a:r>
                      <a:endParaRPr lang="en-US" sz="2400" dirty="0">
                        <a:latin typeface="Arial" panose="020B0604020202020204" pitchFamily="34" charset="0"/>
                        <a:cs typeface="Arial" panose="020B0604020202020204" pitchFamily="34" charset="0"/>
                      </a:endParaRPr>
                    </a:p>
                  </a:txBody>
                  <a:tcPr/>
                </a:tc>
              </a:tr>
              <a:tr h="480053">
                <a:tc>
                  <a:txBody>
                    <a:bodyPr/>
                    <a:lstStyle/>
                    <a:p>
                      <a:r>
                        <a:rPr lang="en-US" sz="2400" dirty="0" smtClean="0">
                          <a:latin typeface="Arial" panose="020B0604020202020204" pitchFamily="34" charset="0"/>
                          <a:cs typeface="Arial" panose="020B0604020202020204" pitchFamily="34" charset="0"/>
                        </a:rPr>
                        <a:t>Triangle</a:t>
                      </a:r>
                      <a:endParaRPr lang="en-US" sz="2400" dirty="0">
                        <a:latin typeface="Arial" panose="020B0604020202020204" pitchFamily="34" charset="0"/>
                        <a:cs typeface="Arial" panose="020B0604020202020204" pitchFamily="34" charset="0"/>
                      </a:endParaRPr>
                    </a:p>
                  </a:txBody>
                  <a:tcPr/>
                </a:tc>
                <a:tc>
                  <a:txBody>
                    <a:bodyPr/>
                    <a:lstStyle/>
                    <a:p>
                      <a:endParaRPr lang="en-US" sz="2400">
                        <a:latin typeface="Arial" panose="020B0604020202020204" pitchFamily="34" charset="0"/>
                        <a:cs typeface="Arial" panose="020B0604020202020204" pitchFamily="34" charset="0"/>
                      </a:endParaRPr>
                    </a:p>
                  </a:txBody>
                  <a:tcPr/>
                </a:tc>
                <a:tc>
                  <a:txBody>
                    <a:bodyPr/>
                    <a:lstStyle/>
                    <a:p>
                      <a:endParaRPr lang="en-US" sz="2400">
                        <a:latin typeface="Arial" panose="020B0604020202020204" pitchFamily="34" charset="0"/>
                        <a:cs typeface="Arial" panose="020B0604020202020204" pitchFamily="34" charset="0"/>
                      </a:endParaRPr>
                    </a:p>
                  </a:txBody>
                  <a:tcPr/>
                </a:tc>
              </a:tr>
              <a:tr h="480053">
                <a:tc>
                  <a:txBody>
                    <a:bodyPr/>
                    <a:lstStyle/>
                    <a:p>
                      <a:r>
                        <a:rPr lang="en-US" sz="2400" dirty="0" smtClean="0">
                          <a:latin typeface="Arial" panose="020B0604020202020204" pitchFamily="34" charset="0"/>
                          <a:cs typeface="Arial" panose="020B0604020202020204" pitchFamily="34" charset="0"/>
                        </a:rPr>
                        <a:t>Hexagon</a:t>
                      </a:r>
                      <a:endParaRPr lang="en-US" sz="2400" dirty="0">
                        <a:latin typeface="Arial" panose="020B0604020202020204" pitchFamily="34" charset="0"/>
                        <a:cs typeface="Arial" panose="020B0604020202020204" pitchFamily="34" charset="0"/>
                      </a:endParaRPr>
                    </a:p>
                  </a:txBody>
                  <a:tcPr/>
                </a:tc>
                <a:tc>
                  <a:txBody>
                    <a:bodyPr/>
                    <a:lstStyle/>
                    <a:p>
                      <a:endParaRPr lang="en-US" sz="2400">
                        <a:latin typeface="Arial" panose="020B0604020202020204" pitchFamily="34" charset="0"/>
                        <a:cs typeface="Arial" panose="020B0604020202020204" pitchFamily="34" charset="0"/>
                      </a:endParaRPr>
                    </a:p>
                  </a:txBody>
                  <a:tcPr/>
                </a:tc>
                <a:tc>
                  <a:txBody>
                    <a:bodyPr/>
                    <a:lstStyle/>
                    <a:p>
                      <a:endParaRPr lang="en-US" sz="2400">
                        <a:latin typeface="Arial" panose="020B0604020202020204" pitchFamily="34" charset="0"/>
                        <a:cs typeface="Arial" panose="020B0604020202020204" pitchFamily="34" charset="0"/>
                      </a:endParaRPr>
                    </a:p>
                  </a:txBody>
                  <a:tcPr/>
                </a:tc>
              </a:tr>
              <a:tr h="480053">
                <a:tc>
                  <a:txBody>
                    <a:bodyPr/>
                    <a:lstStyle/>
                    <a:p>
                      <a:r>
                        <a:rPr lang="en-US" sz="2400" dirty="0" smtClean="0">
                          <a:latin typeface="Arial" panose="020B0604020202020204" pitchFamily="34" charset="0"/>
                          <a:cs typeface="Arial" panose="020B0604020202020204" pitchFamily="34" charset="0"/>
                        </a:rPr>
                        <a:t>Octagon</a:t>
                      </a:r>
                      <a:endParaRPr lang="en-US" sz="2400" dirty="0">
                        <a:latin typeface="Arial" panose="020B0604020202020204" pitchFamily="34" charset="0"/>
                        <a:cs typeface="Arial" panose="020B0604020202020204" pitchFamily="34" charset="0"/>
                      </a:endParaRPr>
                    </a:p>
                  </a:txBody>
                  <a:tcPr/>
                </a:tc>
                <a:tc>
                  <a:txBody>
                    <a:bodyPr/>
                    <a:lstStyle/>
                    <a:p>
                      <a:endParaRPr lang="en-US" sz="2400">
                        <a:latin typeface="Arial" panose="020B0604020202020204" pitchFamily="34" charset="0"/>
                        <a:cs typeface="Arial" panose="020B0604020202020204" pitchFamily="34" charset="0"/>
                      </a:endParaRPr>
                    </a:p>
                  </a:txBody>
                  <a:tcPr/>
                </a:tc>
                <a:tc>
                  <a:txBody>
                    <a:bodyPr/>
                    <a:lstStyle/>
                    <a:p>
                      <a:endParaRPr lang="en-US" sz="2400" dirty="0">
                        <a:latin typeface="Arial" panose="020B0604020202020204" pitchFamily="34" charset="0"/>
                        <a:cs typeface="Arial" panose="020B0604020202020204" pitchFamily="34" charset="0"/>
                      </a:endParaRPr>
                    </a:p>
                  </a:txBody>
                  <a:tcPr/>
                </a:tc>
              </a:tr>
            </a:tbl>
          </a:graphicData>
        </a:graphic>
      </p:graphicFrame>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57707"/>
          <a:stretch/>
        </p:blipFill>
        <p:spPr>
          <a:xfrm>
            <a:off x="2881654" y="1996777"/>
            <a:ext cx="2554442" cy="1587380"/>
          </a:xfrm>
          <a:prstGeom prst="rect">
            <a:avLst/>
          </a:prstGeom>
        </p:spPr>
      </p:pic>
      <p:pic>
        <p:nvPicPr>
          <p:cNvPr id="6" name="Picture 5"/>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r="61138"/>
          <a:stretch/>
        </p:blipFill>
        <p:spPr>
          <a:xfrm>
            <a:off x="352586" y="1996777"/>
            <a:ext cx="2347206" cy="158738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3741798"/>
            <a:ext cx="556549" cy="551298"/>
          </a:xfrm>
          <a:prstGeom prst="rect">
            <a:avLst/>
          </a:prstGeom>
        </p:spPr>
      </p:pic>
    </p:spTree>
    <p:extLst>
      <p:ext uri="{BB962C8B-B14F-4D97-AF65-F5344CB8AC3E}">
        <p14:creationId xmlns:p14="http://schemas.microsoft.com/office/powerpoint/2010/main" val="722022159"/>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6.4 – Interior and Exterior Angles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a:t>
            </a:r>
            <a:endParaRPr lang="en-GB" sz="1400" b="1" dirty="0">
              <a:latin typeface="Calibri" panose="020F0502020204030204" pitchFamily="34" charset="0"/>
            </a:endParaRPr>
          </a:p>
        </p:txBody>
      </p:sp>
      <p:sp>
        <p:nvSpPr>
          <p:cNvPr id="3" name="Rectangle 2"/>
          <p:cNvSpPr/>
          <p:nvPr/>
        </p:nvSpPr>
        <p:spPr>
          <a:xfrm>
            <a:off x="251520" y="1196752"/>
            <a:ext cx="5256584" cy="2308324"/>
          </a:xfrm>
          <a:prstGeom prst="rect">
            <a:avLst/>
          </a:prstGeom>
        </p:spPr>
        <p:txBody>
          <a:bodyPr wrap="square">
            <a:spAutoFit/>
          </a:bodyPr>
          <a:lstStyle/>
          <a:p>
            <a:pPr marL="514350" indent="-514350">
              <a:buClr>
                <a:srgbClr val="C00000"/>
              </a:buClr>
              <a:buFont typeface="+mj-lt"/>
              <a:buAutoNum type="arabicPeriod" startAt="12"/>
              <a:tabLst>
                <a:tab pos="914400" algn="l"/>
                <a:tab pos="2343150" algn="l"/>
                <a:tab pos="3714750" algn="l"/>
              </a:tabLst>
            </a:pPr>
            <a:r>
              <a:rPr lang="en-US" sz="2400" dirty="0">
                <a:latin typeface="Arial" panose="020B0604020202020204" pitchFamily="34" charset="0"/>
                <a:cs typeface="Arial" panose="020B0604020202020204" pitchFamily="34" charset="0"/>
              </a:rPr>
              <a:t>A regular polygon has an interior angle of 168°. Find the size of the exterior angle and work out how many sides the polygon has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12"/>
              <a:tabLst>
                <a:tab pos="914400" algn="l"/>
                <a:tab pos="2343150" algn="l"/>
                <a:tab pos="3714750" algn="l"/>
              </a:tabLst>
            </a:pPr>
            <a:r>
              <a:rPr lang="en-US" sz="2400" b="1" dirty="0" smtClean="0">
                <a:solidFill>
                  <a:srgbClr val="FF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Point J lies on the midpoint of </a:t>
            </a:r>
            <a:r>
              <a:rPr lang="en-US" sz="2400" dirty="0" smtClean="0">
                <a:latin typeface="Arial" panose="020B0604020202020204" pitchFamily="34" charset="0"/>
                <a:cs typeface="Arial" panose="020B0604020202020204" pitchFamily="34" charset="0"/>
              </a:rPr>
              <a:t>EF. Find </a:t>
            </a:r>
            <a:r>
              <a:rPr lang="en-US" sz="2400" dirty="0">
                <a:latin typeface="Arial" panose="020B0604020202020204" pitchFamily="34" charset="0"/>
                <a:cs typeface="Arial" panose="020B0604020202020204" pitchFamily="34" charset="0"/>
              </a:rPr>
              <a:t>the size of angle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369540" y="3501008"/>
            <a:ext cx="2943427" cy="3081210"/>
          </a:xfrm>
          <a:prstGeom prst="rect">
            <a:avLst/>
          </a:prstGeom>
        </p:spPr>
      </p:pic>
    </p:spTree>
    <p:extLst>
      <p:ext uri="{BB962C8B-B14F-4D97-AF65-F5344CB8AC3E}">
        <p14:creationId xmlns:p14="http://schemas.microsoft.com/office/powerpoint/2010/main" val="2545670333"/>
      </p:ext>
    </p:extLst>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6.4 – Interior and Exterior Angles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a:t>
            </a:r>
            <a:endParaRPr lang="en-GB" sz="1400" b="1" dirty="0">
              <a:latin typeface="Calibri" panose="020F050202020403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grpSp>
        <p:nvGrpSpPr>
          <p:cNvPr id="8" name="Group 7"/>
          <p:cNvGrpSpPr/>
          <p:nvPr/>
        </p:nvGrpSpPr>
        <p:grpSpPr>
          <a:xfrm>
            <a:off x="243512" y="1268760"/>
            <a:ext cx="5264592" cy="5256584"/>
            <a:chOff x="3483872" y="1089031"/>
            <a:chExt cx="5264592" cy="5256584"/>
          </a:xfrm>
        </p:grpSpPr>
        <p:sp>
          <p:nvSpPr>
            <p:cNvPr id="9" name="Round Diagonal Corner Rectangle 8"/>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14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3563888" y="4401106"/>
              <a:ext cx="5176568" cy="1800493"/>
            </a:xfrm>
            <a:prstGeom prst="rect">
              <a:avLst/>
            </a:prstGeom>
          </p:spPr>
          <p:txBody>
            <a:bodyPr wrap="square">
              <a:spAutoFit/>
            </a:bodyPr>
            <a:lstStyle/>
            <a:p>
              <a:pPr>
                <a:spcAft>
                  <a:spcPts val="600"/>
                </a:spcAft>
                <a:tabLst>
                  <a:tab pos="4972050" algn="r"/>
                </a:tabLst>
              </a:pPr>
              <a:r>
                <a:rPr lang="en-US" sz="2400" dirty="0"/>
                <a:t>ABCDE is a regular pentagon.</a:t>
              </a:r>
            </a:p>
            <a:p>
              <a:pPr>
                <a:spcAft>
                  <a:spcPts val="600"/>
                </a:spcAft>
                <a:tabLst>
                  <a:tab pos="4972050" algn="r"/>
                </a:tabLst>
              </a:pPr>
              <a:r>
                <a:rPr lang="en-US" sz="2400" dirty="0"/>
                <a:t>FBG is a line of symmetry.</a:t>
              </a:r>
            </a:p>
            <a:p>
              <a:pPr>
                <a:spcAft>
                  <a:spcPts val="600"/>
                </a:spcAft>
                <a:tabLst>
                  <a:tab pos="4972050" algn="r"/>
                </a:tabLst>
              </a:pPr>
              <a:r>
                <a:rPr lang="en-US" sz="2400" dirty="0"/>
                <a:t>Angle CBG = x°</a:t>
              </a:r>
            </a:p>
            <a:p>
              <a:pPr>
                <a:spcAft>
                  <a:spcPts val="600"/>
                </a:spcAft>
                <a:tabLst>
                  <a:tab pos="4972050" algn="r"/>
                </a:tabLst>
              </a:pPr>
              <a:r>
                <a:rPr lang="en-US" sz="2400" dirty="0"/>
                <a:t>Work out the value of x. </a:t>
              </a:r>
              <a:r>
                <a:rPr lang="en-US" sz="2400" dirty="0" smtClean="0"/>
                <a:t>	</a:t>
              </a:r>
              <a:r>
                <a:rPr lang="en-US" sz="2400" b="1" dirty="0" smtClean="0"/>
                <a:t>(</a:t>
              </a:r>
              <a:r>
                <a:rPr lang="en-US" sz="2400" b="1" dirty="0"/>
                <a:t>4 marks)</a:t>
              </a:r>
            </a:p>
          </p:txBody>
        </p:sp>
      </p:grpSp>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053313" y="1871889"/>
            <a:ext cx="3590695" cy="2693024"/>
          </a:xfrm>
          <a:prstGeom prst="rect">
            <a:avLst/>
          </a:prstGeom>
        </p:spPr>
      </p:pic>
    </p:spTree>
    <p:extLst>
      <p:ext uri="{BB962C8B-B14F-4D97-AF65-F5344CB8AC3E}">
        <p14:creationId xmlns:p14="http://schemas.microsoft.com/office/powerpoint/2010/main" val="4212937678"/>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More Interior and Exterior Angles</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514350" indent="-514350">
              <a:buClr>
                <a:srgbClr val="C00000"/>
              </a:buClr>
              <a:buFont typeface="+mj-lt"/>
              <a:buAutoNum type="arabicPeriod"/>
              <a:tabLst>
                <a:tab pos="914400" algn="l"/>
                <a:tab pos="2343150" algn="l"/>
                <a:tab pos="3714750" algn="l"/>
              </a:tabLst>
            </a:pPr>
            <a:r>
              <a:rPr lang="en-US" sz="2200" dirty="0">
                <a:latin typeface="Arial" panose="020B0604020202020204" pitchFamily="34" charset="0"/>
                <a:cs typeface="Arial" panose="020B0604020202020204" pitchFamily="34" charset="0"/>
              </a:rPr>
              <a:t>Copy this hexagon onto triangular paper.</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Continue your diagram to show how hexagons fit </a:t>
            </a:r>
            <a:r>
              <a:rPr lang="en-US" sz="2200" dirty="0" smtClean="0">
                <a:latin typeface="Arial" panose="020B0604020202020204" pitchFamily="34" charset="0"/>
                <a:cs typeface="Arial" panose="020B0604020202020204" pitchFamily="34" charset="0"/>
              </a:rPr>
              <a:t>together.</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Show </a:t>
            </a:r>
            <a:r>
              <a:rPr lang="en-US" sz="2200" dirty="0">
                <a:latin typeface="Arial" panose="020B0604020202020204" pitchFamily="34" charset="0"/>
                <a:cs typeface="Arial" panose="020B0604020202020204" pitchFamily="34" charset="0"/>
              </a:rPr>
              <a:t>that hexagons fit together by considering the interior angles.</a:t>
            </a:r>
          </a:p>
          <a:p>
            <a:pPr marL="514350" indent="-514350">
              <a:buClr>
                <a:srgbClr val="C00000"/>
              </a:buClr>
              <a:buFont typeface="+mj-lt"/>
              <a:buAutoNum type="arabicPeriod"/>
              <a:tabLst>
                <a:tab pos="914400" algn="l"/>
                <a:tab pos="2343150" algn="l"/>
                <a:tab pos="3714750" algn="l"/>
              </a:tabLst>
            </a:pPr>
            <a:r>
              <a:rPr lang="en-US" sz="2200" dirty="0" smtClean="0">
                <a:latin typeface="Arial" panose="020B0604020202020204" pitchFamily="34" charset="0"/>
                <a:cs typeface="Arial" panose="020B0604020202020204" pitchFamily="34" charset="0"/>
              </a:rPr>
              <a:t>Do </a:t>
            </a:r>
            <a:r>
              <a:rPr lang="en-US" sz="2200" dirty="0">
                <a:latin typeface="Arial" panose="020B0604020202020204" pitchFamily="34" charset="0"/>
                <a:cs typeface="Arial" panose="020B0604020202020204" pitchFamily="34" charset="0"/>
              </a:rPr>
              <a:t>regular heptagons fit together? Explain your answer by considering the interior angles.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4" name="Picture 3"/>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2267744" y="1628800"/>
            <a:ext cx="3107548" cy="2534502"/>
          </a:xfrm>
          <a:prstGeom prst="rect">
            <a:avLst/>
          </a:prstGeom>
        </p:spPr>
      </p:pic>
    </p:spTree>
    <p:extLst>
      <p:ext uri="{BB962C8B-B14F-4D97-AF65-F5344CB8AC3E}">
        <p14:creationId xmlns:p14="http://schemas.microsoft.com/office/powerpoint/2010/main" val="345251366"/>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More Interior and Exterior Angles</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514350" indent="-514350">
              <a:buClr>
                <a:srgbClr val="C00000"/>
              </a:buClr>
              <a:buFont typeface="+mj-lt"/>
              <a:buAutoNum type="arabicPeriod" startAt="3"/>
              <a:tabLst>
                <a:tab pos="914400" algn="l"/>
                <a:tab pos="2343150" algn="l"/>
                <a:tab pos="3714750" algn="l"/>
              </a:tabLst>
            </a:pPr>
            <a:r>
              <a:rPr lang="en-US" sz="3200" dirty="0">
                <a:latin typeface="Arial" panose="020B0604020202020204" pitchFamily="34" charset="0"/>
                <a:cs typeface="Arial" panose="020B0604020202020204" pitchFamily="34" charset="0"/>
              </a:rPr>
              <a:t>Copy this triangle onto squared paper.</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Show how triangles fit together by drawing five more on your diagram.</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1196177" y="2321626"/>
            <a:ext cx="3663855" cy="2766387"/>
          </a:xfrm>
          <a:prstGeom prst="rect">
            <a:avLst/>
          </a:prstGeom>
        </p:spPr>
      </p:pic>
    </p:spTree>
    <p:extLst>
      <p:ext uri="{BB962C8B-B14F-4D97-AF65-F5344CB8AC3E}">
        <p14:creationId xmlns:p14="http://schemas.microsoft.com/office/powerpoint/2010/main" val="2566501615"/>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5.1 </a:t>
            </a:r>
            <a:r>
              <a:rPr lang="en-GB" dirty="0" smtClean="0"/>
              <a:t>– Solving Equations 1</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a:t>
            </a:r>
            <a:endParaRPr lang="en-GB" sz="1400" b="1" dirty="0">
              <a:latin typeface="Calibri" panose="020F0502020204030204" pitchFamily="34" charset="0"/>
            </a:endParaRPr>
          </a:p>
        </p:txBody>
      </p:sp>
      <p:sp>
        <p:nvSpPr>
          <p:cNvPr id="3" name="Rectangle 2"/>
          <p:cNvSpPr/>
          <p:nvPr/>
        </p:nvSpPr>
        <p:spPr>
          <a:xfrm>
            <a:off x="251520" y="1196752"/>
            <a:ext cx="5256584" cy="5563061"/>
          </a:xfrm>
          <a:prstGeom prst="rect">
            <a:avLst/>
          </a:prstGeom>
        </p:spPr>
        <p:txBody>
          <a:bodyPr wrap="square">
            <a:spAutoFit/>
          </a:bodyPr>
          <a:lstStyle/>
          <a:p>
            <a:pPr marL="566738" indent="-566738">
              <a:buClr>
                <a:srgbClr val="C00000"/>
              </a:buClr>
              <a:buFont typeface="+mj-lt"/>
              <a:buAutoNum type="arabicPeriod" startAt="10"/>
            </a:pPr>
            <a:r>
              <a:rPr lang="en-US" sz="2370" dirty="0" smtClean="0">
                <a:latin typeface="Arial" panose="020B0604020202020204" pitchFamily="34" charset="0"/>
                <a:cs typeface="Arial" panose="020B0604020202020204" pitchFamily="34" charset="0"/>
              </a:rPr>
              <a:t>Amy </a:t>
            </a:r>
            <a:r>
              <a:rPr lang="en-US" sz="2370" dirty="0">
                <a:latin typeface="Arial" panose="020B0604020202020204" pitchFamily="34" charset="0"/>
                <a:cs typeface="Arial" panose="020B0604020202020204" pitchFamily="34" charset="0"/>
              </a:rPr>
              <a:t>works </a:t>
            </a:r>
            <a:r>
              <a:rPr lang="en-US" sz="2370" i="1" dirty="0">
                <a:latin typeface="Arial" panose="020B0604020202020204" pitchFamily="34" charset="0"/>
                <a:cs typeface="Arial" panose="020B0604020202020204" pitchFamily="34" charset="0"/>
              </a:rPr>
              <a:t>x</a:t>
            </a:r>
            <a:r>
              <a:rPr lang="en-US" sz="2370" dirty="0">
                <a:latin typeface="Arial" panose="020B0604020202020204" pitchFamily="34" charset="0"/>
                <a:cs typeface="Arial" panose="020B0604020202020204" pitchFamily="34" charset="0"/>
              </a:rPr>
              <a:t> hours and earns £12 per </a:t>
            </a:r>
            <a:r>
              <a:rPr lang="en-US" sz="2370" dirty="0" smtClean="0">
                <a:latin typeface="Arial" panose="020B0604020202020204" pitchFamily="34" charset="0"/>
                <a:cs typeface="Arial" panose="020B0604020202020204" pitchFamily="34" charset="0"/>
              </a:rPr>
              <a:t>hour. One </a:t>
            </a:r>
            <a:r>
              <a:rPr lang="en-US" sz="2370" dirty="0">
                <a:latin typeface="Arial" panose="020B0604020202020204" pitchFamily="34" charset="0"/>
                <a:cs typeface="Arial" panose="020B0604020202020204" pitchFamily="34" charset="0"/>
              </a:rPr>
              <a:t>day she is paid £84.</a:t>
            </a:r>
          </a:p>
          <a:p>
            <a:pPr marL="969963" indent="-347663">
              <a:buClr>
                <a:srgbClr val="C00000"/>
              </a:buClr>
              <a:buFont typeface="+mj-lt"/>
              <a:buAutoNum type="alphaLcPeriod"/>
            </a:pPr>
            <a:r>
              <a:rPr lang="en-US" sz="2370" dirty="0" smtClean="0">
                <a:latin typeface="Arial" panose="020B0604020202020204" pitchFamily="34" charset="0"/>
                <a:cs typeface="Arial" panose="020B0604020202020204" pitchFamily="34" charset="0"/>
              </a:rPr>
              <a:t>Write </a:t>
            </a:r>
            <a:r>
              <a:rPr lang="en-US" sz="2370" dirty="0">
                <a:latin typeface="Arial" panose="020B0604020202020204" pitchFamily="34" charset="0"/>
                <a:cs typeface="Arial" panose="020B0604020202020204" pitchFamily="34" charset="0"/>
              </a:rPr>
              <a:t>an equation involving </a:t>
            </a:r>
            <a:r>
              <a:rPr lang="en-US" sz="2370" i="1" dirty="0">
                <a:latin typeface="Arial" panose="020B0604020202020204" pitchFamily="34" charset="0"/>
                <a:cs typeface="Arial" panose="020B0604020202020204" pitchFamily="34" charset="0"/>
              </a:rPr>
              <a:t>x</a:t>
            </a:r>
            <a:r>
              <a:rPr lang="en-US" sz="2370" dirty="0">
                <a:latin typeface="Arial" panose="020B0604020202020204" pitchFamily="34" charset="0"/>
                <a:cs typeface="Arial" panose="020B0604020202020204" pitchFamily="34" charset="0"/>
              </a:rPr>
              <a:t>.</a:t>
            </a:r>
          </a:p>
          <a:p>
            <a:pPr marL="969963" indent="-347663">
              <a:buClr>
                <a:srgbClr val="C00000"/>
              </a:buClr>
              <a:buFont typeface="+mj-lt"/>
              <a:buAutoNum type="alphaLcPeriod"/>
            </a:pPr>
            <a:r>
              <a:rPr lang="en-US" sz="2370" dirty="0" smtClean="0">
                <a:latin typeface="Arial" panose="020B0604020202020204" pitchFamily="34" charset="0"/>
                <a:cs typeface="Arial" panose="020B0604020202020204" pitchFamily="34" charset="0"/>
              </a:rPr>
              <a:t>Solve </a:t>
            </a:r>
            <a:r>
              <a:rPr lang="en-US" sz="2370" dirty="0">
                <a:latin typeface="Arial" panose="020B0604020202020204" pitchFamily="34" charset="0"/>
                <a:cs typeface="Arial" panose="020B0604020202020204" pitchFamily="34" charset="0"/>
              </a:rPr>
              <a:t>your equation to work out how </a:t>
            </a:r>
            <a:r>
              <a:rPr lang="en-US" sz="2370" dirty="0" smtClean="0">
                <a:latin typeface="Arial" panose="020B0604020202020204" pitchFamily="34" charset="0"/>
                <a:cs typeface="Arial" panose="020B0604020202020204" pitchFamily="34" charset="0"/>
              </a:rPr>
              <a:t>many hours </a:t>
            </a:r>
            <a:r>
              <a:rPr lang="en-US" sz="2370" dirty="0">
                <a:latin typeface="Arial" panose="020B0604020202020204" pitchFamily="34" charset="0"/>
                <a:cs typeface="Arial" panose="020B0604020202020204" pitchFamily="34" charset="0"/>
              </a:rPr>
              <a:t>Amy worked.</a:t>
            </a:r>
          </a:p>
          <a:p>
            <a:pPr marL="566738" indent="-566738">
              <a:buClr>
                <a:srgbClr val="C00000"/>
              </a:buClr>
              <a:buFont typeface="+mj-lt"/>
              <a:buAutoNum type="arabicPeriod" startAt="11"/>
            </a:pPr>
            <a:r>
              <a:rPr lang="en-US" sz="2370" dirty="0" smtClean="0">
                <a:latin typeface="Arial" panose="020B0604020202020204" pitchFamily="34" charset="0"/>
                <a:cs typeface="Arial" panose="020B0604020202020204" pitchFamily="34" charset="0"/>
              </a:rPr>
              <a:t>Yogini </a:t>
            </a:r>
            <a:r>
              <a:rPr lang="en-US" sz="2370" dirty="0">
                <a:latin typeface="Arial" panose="020B0604020202020204" pitchFamily="34" charset="0"/>
                <a:cs typeface="Arial" panose="020B0604020202020204" pitchFamily="34" charset="0"/>
              </a:rPr>
              <a:t>eats 12 chocolates from a </a:t>
            </a:r>
            <a:r>
              <a:rPr lang="en-US" sz="2370" dirty="0" smtClean="0">
                <a:latin typeface="Arial" panose="020B0604020202020204" pitchFamily="34" charset="0"/>
                <a:cs typeface="Arial" panose="020B0604020202020204" pitchFamily="34" charset="0"/>
              </a:rPr>
              <a:t>box containing </a:t>
            </a:r>
            <a:r>
              <a:rPr lang="en-US" sz="2370" dirty="0">
                <a:latin typeface="Arial" panose="020B0604020202020204" pitchFamily="34" charset="0"/>
                <a:cs typeface="Arial" panose="020B0604020202020204" pitchFamily="34" charset="0"/>
              </a:rPr>
              <a:t>y </a:t>
            </a:r>
            <a:r>
              <a:rPr lang="en-US" sz="2370" dirty="0" smtClean="0">
                <a:latin typeface="Arial" panose="020B0604020202020204" pitchFamily="34" charset="0"/>
                <a:cs typeface="Arial" panose="020B0604020202020204" pitchFamily="34" charset="0"/>
              </a:rPr>
              <a:t>chocolates.</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There </a:t>
            </a:r>
            <a:r>
              <a:rPr lang="en-US" sz="2370" dirty="0">
                <a:latin typeface="Arial" panose="020B0604020202020204" pitchFamily="34" charset="0"/>
                <a:cs typeface="Arial" panose="020B0604020202020204" pitchFamily="34" charset="0"/>
              </a:rPr>
              <a:t>are now 18 chocolates in the box.</a:t>
            </a:r>
          </a:p>
          <a:p>
            <a:pPr marL="969963" indent="-347663">
              <a:buClr>
                <a:srgbClr val="C00000"/>
              </a:buClr>
              <a:buFont typeface="+mj-lt"/>
              <a:buAutoNum type="alphaLcPeriod"/>
            </a:pPr>
            <a:r>
              <a:rPr lang="en-US" sz="2370" dirty="0" smtClean="0">
                <a:latin typeface="Arial" panose="020B0604020202020204" pitchFamily="34" charset="0"/>
                <a:cs typeface="Arial" panose="020B0604020202020204" pitchFamily="34" charset="0"/>
              </a:rPr>
              <a:t>Write </a:t>
            </a:r>
            <a:r>
              <a:rPr lang="en-US" sz="2370" dirty="0">
                <a:latin typeface="Arial" panose="020B0604020202020204" pitchFamily="34" charset="0"/>
                <a:cs typeface="Arial" panose="020B0604020202020204" pitchFamily="34" charset="0"/>
              </a:rPr>
              <a:t>an equation involving y.</a:t>
            </a:r>
          </a:p>
          <a:p>
            <a:pPr marL="969963" indent="-347663">
              <a:buClr>
                <a:srgbClr val="C00000"/>
              </a:buClr>
              <a:buFont typeface="+mj-lt"/>
              <a:buAutoNum type="alphaLcPeriod"/>
            </a:pPr>
            <a:r>
              <a:rPr lang="en-US" sz="2370" dirty="0" smtClean="0">
                <a:latin typeface="Arial" panose="020B0604020202020204" pitchFamily="34" charset="0"/>
                <a:cs typeface="Arial" panose="020B0604020202020204" pitchFamily="34" charset="0"/>
              </a:rPr>
              <a:t>Solve </a:t>
            </a:r>
            <a:r>
              <a:rPr lang="en-US" sz="2370" dirty="0">
                <a:latin typeface="Arial" panose="020B0604020202020204" pitchFamily="34" charset="0"/>
                <a:cs typeface="Arial" panose="020B0604020202020204" pitchFamily="34" charset="0"/>
              </a:rPr>
              <a:t>your equation to find the </a:t>
            </a:r>
            <a:r>
              <a:rPr lang="en-US" sz="2370" dirty="0" smtClean="0">
                <a:latin typeface="Arial" panose="020B0604020202020204" pitchFamily="34" charset="0"/>
                <a:cs typeface="Arial" panose="020B0604020202020204" pitchFamily="34" charset="0"/>
              </a:rPr>
              <a:t>original number </a:t>
            </a:r>
            <a:r>
              <a:rPr lang="en-US" sz="2370" dirty="0">
                <a:latin typeface="Arial" panose="020B0604020202020204" pitchFamily="34" charset="0"/>
                <a:cs typeface="Arial" panose="020B0604020202020204" pitchFamily="34" charset="0"/>
              </a:rPr>
              <a:t>of chocolates in the box.</a:t>
            </a:r>
          </a:p>
        </p:txBody>
      </p:sp>
    </p:spTree>
    <p:extLst>
      <p:ext uri="{BB962C8B-B14F-4D97-AF65-F5344CB8AC3E}">
        <p14:creationId xmlns:p14="http://schemas.microsoft.com/office/powerpoint/2010/main" val="1948007401"/>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More Interior and Exterior Angles</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a:t>
            </a:r>
            <a:endParaRPr lang="en-GB" sz="1400" b="1" dirty="0">
              <a:latin typeface="Calibri" panose="020F0502020204030204" pitchFamily="34" charset="0"/>
            </a:endParaRPr>
          </a:p>
        </p:txBody>
      </p:sp>
      <p:sp>
        <p:nvSpPr>
          <p:cNvPr id="3" name="Rectangle 2"/>
          <p:cNvSpPr/>
          <p:nvPr/>
        </p:nvSpPr>
        <p:spPr>
          <a:xfrm>
            <a:off x="251520" y="1196752"/>
            <a:ext cx="5256584" cy="5432256"/>
          </a:xfrm>
          <a:prstGeom prst="rect">
            <a:avLst/>
          </a:prstGeom>
        </p:spPr>
        <p:txBody>
          <a:bodyPr wrap="square">
            <a:spAutoFit/>
          </a:bodyPr>
          <a:lstStyle/>
          <a:p>
            <a:pPr marL="514350" indent="-514350">
              <a:buClr>
                <a:srgbClr val="C00000"/>
              </a:buClr>
              <a:buFont typeface="+mj-lt"/>
              <a:buAutoNum type="arabicPeriod" startAt="4"/>
              <a:tabLst>
                <a:tab pos="914400" algn="l"/>
                <a:tab pos="2343150" algn="l"/>
                <a:tab pos="3714750" algn="l"/>
              </a:tabLst>
            </a:pPr>
            <a:r>
              <a:rPr lang="en-US" sz="2600" b="1" dirty="0" smtClean="0">
                <a:solidFill>
                  <a:srgbClr val="FF0000"/>
                </a:solidFill>
                <a:latin typeface="Arial" panose="020B0604020202020204" pitchFamily="34" charset="0"/>
                <a:cs typeface="Arial" panose="020B0604020202020204" pitchFamily="34" charset="0"/>
              </a:rPr>
              <a:t>R</a:t>
            </a:r>
            <a:r>
              <a:rPr lang="en-US" sz="2600" dirty="0" smtClean="0">
                <a:latin typeface="Arial" panose="020B0604020202020204" pitchFamily="34" charset="0"/>
                <a:cs typeface="Arial" panose="020B0604020202020204" pitchFamily="34" charset="0"/>
              </a:rPr>
              <a:t> Copy and complete the statements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below.</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pPr marL="457200">
              <a:lnSpc>
                <a:spcPts val="2900"/>
              </a:lnSpc>
              <a:buClr>
                <a:srgbClr val="C00000"/>
              </a:buClr>
              <a:tabLst>
                <a:tab pos="914400" algn="l"/>
                <a:tab pos="2343150" algn="l"/>
                <a:tab pos="3714750" algn="l"/>
              </a:tabLst>
            </a:pPr>
            <a:r>
              <a:rPr lang="en-US" sz="2600" dirty="0" smtClean="0">
                <a:latin typeface="Arial" panose="020B0604020202020204" pitchFamily="34" charset="0"/>
                <a:cs typeface="Arial" panose="020B0604020202020204" pitchFamily="34" charset="0"/>
              </a:rPr>
              <a:t>This shape has </a:t>
            </a:r>
            <a:r>
              <a:rPr lang="en-US" sz="40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sides.</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It is made of </a:t>
            </a:r>
            <a:r>
              <a:rPr lang="en-US" sz="4000" dirty="0" smtClean="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triangles.</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The </a:t>
            </a:r>
            <a:r>
              <a:rPr lang="en-US" sz="2600" dirty="0">
                <a:latin typeface="Arial" panose="020B0604020202020204" pitchFamily="34" charset="0"/>
                <a:cs typeface="Arial" panose="020B0604020202020204" pitchFamily="34" charset="0"/>
              </a:rPr>
              <a:t>interior angles in a triangle add up to </a:t>
            </a:r>
            <a:r>
              <a:rPr lang="en-US" sz="4000" dirty="0" smtClean="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So the sum of the interior angles in this shape is </a:t>
            </a:r>
            <a:r>
              <a:rPr lang="en-US" sz="4000"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 x </a:t>
            </a:r>
            <a:r>
              <a:rPr lang="en-US" sz="4000" dirty="0" smtClean="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a:t>
            </a:r>
            <a:endParaRPr lang="en-US" sz="2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2699792" y="1654250"/>
            <a:ext cx="2778725" cy="253242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392061491"/>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More Interior and Exterior Angles</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a:t>
            </a:r>
            <a:endParaRPr lang="en-GB" sz="1400" b="1" dirty="0">
              <a:latin typeface="Calibri" panose="020F0502020204030204" pitchFamily="34" charset="0"/>
            </a:endParaRPr>
          </a:p>
        </p:txBody>
      </p:sp>
      <p:sp>
        <p:nvSpPr>
          <p:cNvPr id="3" name="Rectangle 2"/>
          <p:cNvSpPr/>
          <p:nvPr/>
        </p:nvSpPr>
        <p:spPr>
          <a:xfrm>
            <a:off x="251520" y="1196752"/>
            <a:ext cx="5256584" cy="5447645"/>
          </a:xfrm>
          <a:prstGeom prst="rect">
            <a:avLst/>
          </a:prstGeom>
        </p:spPr>
        <p:txBody>
          <a:bodyPr wrap="square">
            <a:spAutoFit/>
          </a:bodyPr>
          <a:lstStyle/>
          <a:p>
            <a:pPr marL="457200" indent="-457200">
              <a:buClr>
                <a:srgbClr val="C00000"/>
              </a:buClr>
              <a:buFont typeface="+mj-lt"/>
              <a:buAutoNum type="arabicPeriod" startAt="5"/>
              <a:tabLst>
                <a:tab pos="800100" algn="l"/>
                <a:tab pos="2343150" algn="l"/>
                <a:tab pos="371475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a:t>
            </a: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What is the sum of the </a:t>
            </a:r>
            <a:r>
              <a:rPr lang="en-US" sz="2400" dirty="0" smtClean="0">
                <a:latin typeface="Arial" panose="020B0604020202020204" pitchFamily="34" charset="0"/>
                <a:cs typeface="Arial" panose="020B0604020202020204" pitchFamily="34" charset="0"/>
              </a:rPr>
              <a:t>	interior </a:t>
            </a:r>
            <a:r>
              <a:rPr lang="en-US" sz="2400" dirty="0">
                <a:latin typeface="Arial" panose="020B0604020202020204" pitchFamily="34" charset="0"/>
                <a:cs typeface="Arial" panose="020B0604020202020204" pitchFamily="34" charset="0"/>
              </a:rPr>
              <a:t>angles of this polygon</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857250" indent="-400050">
              <a:buClr>
                <a:srgbClr val="C00000"/>
              </a:buClr>
              <a:buFont typeface="+mj-lt"/>
              <a:buAutoNum type="alphaLcPeriod" startAt="2"/>
              <a:tabLst>
                <a:tab pos="2343150" algn="l"/>
                <a:tab pos="371475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triangles can you divide an </a:t>
            </a:r>
            <a:r>
              <a:rPr lang="en-US" sz="2400" i="1" dirty="0" smtClean="0">
                <a:latin typeface="Arial" panose="020B0604020202020204" pitchFamily="34" charset="0"/>
                <a:cs typeface="Arial" panose="020B0604020202020204" pitchFamily="34" charset="0"/>
              </a:rPr>
              <a:t>n</a:t>
            </a:r>
            <a:r>
              <a:rPr lang="en-US" sz="2400" dirty="0" smtClean="0">
                <a:latin typeface="Arial" panose="020B0604020202020204" pitchFamily="34" charset="0"/>
                <a:cs typeface="Arial" panose="020B0604020202020204" pitchFamily="34" charset="0"/>
              </a:rPr>
              <a:t>-sided </a:t>
            </a:r>
            <a:r>
              <a:rPr lang="en-US" sz="2400" dirty="0">
                <a:latin typeface="Arial" panose="020B0604020202020204" pitchFamily="34" charset="0"/>
                <a:cs typeface="Arial" panose="020B0604020202020204" pitchFamily="34" charset="0"/>
              </a:rPr>
              <a:t>polygon into?</a:t>
            </a:r>
          </a:p>
          <a:p>
            <a:pPr marL="857250" indent="-400050">
              <a:buClr>
                <a:srgbClr val="C00000"/>
              </a:buClr>
              <a:buFont typeface="+mj-lt"/>
              <a:buAutoNum type="alphaLcPeriod" startAt="2"/>
              <a:tabLst>
                <a:tab pos="2343150" algn="l"/>
                <a:tab pos="371475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 formula to work out the sum of the interior angles,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for a polygon with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sides.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1187624" y="2060848"/>
            <a:ext cx="3481633" cy="2530890"/>
          </a:xfrm>
          <a:prstGeom prst="rect">
            <a:avLst/>
          </a:prstGeom>
        </p:spPr>
      </p:pic>
    </p:spTree>
    <p:extLst>
      <p:ext uri="{BB962C8B-B14F-4D97-AF65-F5344CB8AC3E}">
        <p14:creationId xmlns:p14="http://schemas.microsoft.com/office/powerpoint/2010/main" val="1248221673"/>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More Interior and Exterior Angles</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a:t>
            </a:r>
            <a:endParaRPr lang="en-GB" sz="1400" b="1" dirty="0">
              <a:latin typeface="Calibri" panose="020F0502020204030204" pitchFamily="34" charset="0"/>
            </a:endParaRPr>
          </a:p>
        </p:txBody>
      </p:sp>
      <p:sp>
        <p:nvSpPr>
          <p:cNvPr id="3" name="Rectangle 2"/>
          <p:cNvSpPr/>
          <p:nvPr/>
        </p:nvSpPr>
        <p:spPr>
          <a:xfrm>
            <a:off x="251520" y="1196752"/>
            <a:ext cx="5256584" cy="2677656"/>
          </a:xfrm>
          <a:prstGeom prst="rect">
            <a:avLst/>
          </a:prstGeom>
        </p:spPr>
        <p:txBody>
          <a:bodyPr wrap="square">
            <a:spAutoFit/>
          </a:bodyPr>
          <a:lstStyle/>
          <a:p>
            <a:pPr marL="457200" indent="-457200">
              <a:buClr>
                <a:srgbClr val="C00000"/>
              </a:buClr>
              <a:buFont typeface="+mj-lt"/>
              <a:buAutoNum type="arabicPeriod" startAt="6"/>
              <a:tabLst>
                <a:tab pos="800100" algn="l"/>
                <a:tab pos="2343150" algn="l"/>
                <a:tab pos="3714750" algn="l"/>
              </a:tabLst>
            </a:pPr>
            <a:r>
              <a:rPr lang="en-US" sz="2800" dirty="0" smtClean="0">
                <a:latin typeface="Arial" panose="020B0604020202020204" pitchFamily="34" charset="0"/>
                <a:cs typeface="Arial" panose="020B0604020202020204" pitchFamily="34" charset="0"/>
              </a:rPr>
              <a:t>For </a:t>
            </a:r>
            <a:r>
              <a:rPr lang="en-US" sz="2800" dirty="0">
                <a:latin typeface="Arial" panose="020B0604020202020204" pitchFamily="34" charset="0"/>
                <a:cs typeface="Arial" panose="020B0604020202020204" pitchFamily="34" charset="0"/>
              </a:rPr>
              <a:t>each irregular polygon, work out</a:t>
            </a:r>
          </a:p>
          <a:p>
            <a:pPr marL="914400" indent="-457200">
              <a:buClr>
                <a:srgbClr val="C00000"/>
              </a:buClr>
              <a:buFont typeface="+mj-lt"/>
              <a:buAutoNum type="romanLcPeriod"/>
              <a:tabLst>
                <a:tab pos="2343150" algn="l"/>
                <a:tab pos="371475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sum of the interior angles</a:t>
            </a:r>
          </a:p>
          <a:p>
            <a:pPr marL="914400" indent="-457200">
              <a:buClr>
                <a:srgbClr val="C00000"/>
              </a:buClr>
              <a:buFont typeface="+mj-lt"/>
              <a:buAutoNum type="romanLcPeriod"/>
              <a:tabLst>
                <a:tab pos="2343150" algn="l"/>
                <a:tab pos="371475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size of the angle marked with a letter.</a:t>
            </a:r>
          </a:p>
        </p:txBody>
      </p:sp>
      <p:pic>
        <p:nvPicPr>
          <p:cNvPr id="4" name="Picture 3"/>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285072" y="4077072"/>
            <a:ext cx="2558736" cy="2376263"/>
          </a:xfrm>
          <a:prstGeom prst="rect">
            <a:avLst/>
          </a:prstGeom>
        </p:spPr>
      </p:pic>
      <p:pic>
        <p:nvPicPr>
          <p:cNvPr id="5" name="Picture 4"/>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2987824" y="4077073"/>
            <a:ext cx="2488422" cy="2376263"/>
          </a:xfrm>
          <a:prstGeom prst="rect">
            <a:avLst/>
          </a:prstGeom>
        </p:spPr>
      </p:pic>
    </p:spTree>
    <p:extLst>
      <p:ext uri="{BB962C8B-B14F-4D97-AF65-F5344CB8AC3E}">
        <p14:creationId xmlns:p14="http://schemas.microsoft.com/office/powerpoint/2010/main" val="1314169322"/>
      </p:ext>
    </p:extLst>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More Interior and Exterior Angles</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514350" indent="-514350">
              <a:buClr>
                <a:srgbClr val="C00000"/>
              </a:buClr>
              <a:buFont typeface="+mj-lt"/>
              <a:buAutoNum type="arabicPeriod" startAt="7"/>
              <a:tabLst>
                <a:tab pos="800100" algn="l"/>
                <a:tab pos="2343150" algn="l"/>
                <a:tab pos="3714750" algn="l"/>
              </a:tabLst>
            </a:pPr>
            <a:r>
              <a:rPr lang="en-US" sz="2800" dirty="0">
                <a:latin typeface="Arial" panose="020B0604020202020204" pitchFamily="34" charset="0"/>
                <a:cs typeface="Arial" panose="020B0604020202020204" pitchFamily="34" charset="0"/>
              </a:rPr>
              <a:t>For each shape, work out the size of</a:t>
            </a:r>
          </a:p>
          <a:p>
            <a:pPr marL="971550" indent="-457200">
              <a:buClr>
                <a:srgbClr val="C00000"/>
              </a:buClr>
              <a:buFont typeface="+mj-lt"/>
              <a:buAutoNum type="romanLcPeriod"/>
              <a:tabLst>
                <a:tab pos="2343150" algn="l"/>
                <a:tab pos="371475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angle sum</a:t>
            </a:r>
          </a:p>
          <a:p>
            <a:pPr marL="971550" indent="-457200">
              <a:buClr>
                <a:srgbClr val="C00000"/>
              </a:buClr>
              <a:buFont typeface="+mj-lt"/>
              <a:buAutoNum type="romanLcPeriod"/>
              <a:tabLst>
                <a:tab pos="2343150" algn="l"/>
                <a:tab pos="371475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interior angle.</a:t>
            </a:r>
          </a:p>
          <a:p>
            <a:pPr marL="1028700" indent="-514350">
              <a:buClr>
                <a:srgbClr val="C00000"/>
              </a:buClr>
              <a:buFont typeface="+mj-lt"/>
              <a:buAutoNum type="alphaLcPeriod"/>
              <a:tabLst>
                <a:tab pos="2343150" algn="l"/>
                <a:tab pos="3714750" algn="l"/>
              </a:tabLst>
            </a:pPr>
            <a:r>
              <a:rPr lang="en-US" sz="2800" dirty="0" smtClean="0">
                <a:latin typeface="Arial" panose="020B0604020202020204" pitchFamily="34" charset="0"/>
                <a:cs typeface="Arial" panose="020B0604020202020204" pitchFamily="34" charset="0"/>
              </a:rPr>
              <a:t>regular </a:t>
            </a:r>
            <a:r>
              <a:rPr lang="en-US" sz="2800" dirty="0">
                <a:latin typeface="Arial" panose="020B0604020202020204" pitchFamily="34" charset="0"/>
                <a:cs typeface="Arial" panose="020B0604020202020204" pitchFamily="34" charset="0"/>
              </a:rPr>
              <a:t>octagon </a:t>
            </a:r>
            <a:endParaRPr lang="en-US" sz="280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2343150" algn="l"/>
                <a:tab pos="3714750" algn="l"/>
              </a:tabLst>
            </a:pPr>
            <a:r>
              <a:rPr lang="en-US" sz="2800" dirty="0" smtClean="0">
                <a:latin typeface="Arial" panose="020B0604020202020204" pitchFamily="34" charset="0"/>
                <a:cs typeface="Arial" panose="020B0604020202020204" pitchFamily="34" charset="0"/>
              </a:rPr>
              <a:t>regular </a:t>
            </a:r>
            <a:r>
              <a:rPr lang="en-US" sz="2800" dirty="0">
                <a:latin typeface="Arial" panose="020B0604020202020204" pitchFamily="34" charset="0"/>
                <a:cs typeface="Arial" panose="020B0604020202020204" pitchFamily="34" charset="0"/>
              </a:rPr>
              <a:t>nonagon </a:t>
            </a:r>
            <a:endParaRPr lang="en-US" sz="280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2343150" algn="l"/>
                <a:tab pos="3714750" algn="l"/>
              </a:tabLst>
            </a:pPr>
            <a:r>
              <a:rPr lang="en-US" sz="2800" dirty="0" smtClean="0">
                <a:latin typeface="Arial" panose="020B0604020202020204" pitchFamily="34" charset="0"/>
                <a:cs typeface="Arial" panose="020B0604020202020204" pitchFamily="34" charset="0"/>
              </a:rPr>
              <a:t>15-sided </a:t>
            </a:r>
            <a:r>
              <a:rPr lang="en-US" sz="2800" dirty="0">
                <a:latin typeface="Arial" panose="020B0604020202020204" pitchFamily="34" charset="0"/>
                <a:cs typeface="Arial" panose="020B0604020202020204" pitchFamily="34" charset="0"/>
              </a:rPr>
              <a:t>regular polygon</a:t>
            </a:r>
          </a:p>
          <a:p>
            <a:pPr marL="514350" indent="-514350">
              <a:buClr>
                <a:srgbClr val="C00000"/>
              </a:buClr>
              <a:buFont typeface="+mj-lt"/>
              <a:buAutoNum type="arabicPeriod" startAt="8"/>
              <a:tabLst>
                <a:tab pos="2343150" algn="l"/>
                <a:tab pos="3714750" algn="l"/>
              </a:tabLst>
            </a:pPr>
            <a:r>
              <a:rPr lang="en-US" sz="2800" dirty="0" smtClean="0">
                <a:latin typeface="Arial" panose="020B0604020202020204" pitchFamily="34" charset="0"/>
                <a:cs typeface="Arial" panose="020B0604020202020204" pitchFamily="34" charset="0"/>
              </a:rPr>
              <a:t>For </a:t>
            </a:r>
            <a:r>
              <a:rPr lang="en-US" sz="2800" dirty="0">
                <a:latin typeface="Arial" panose="020B0604020202020204" pitchFamily="34" charset="0"/>
                <a:cs typeface="Arial" panose="020B0604020202020204" pitchFamily="34" charset="0"/>
              </a:rPr>
              <a:t>each polygon, work out the number of sides from the sum of its interior angles, </a:t>
            </a:r>
            <a:endParaRPr lang="en-US" sz="280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2800350" algn="l"/>
                <a:tab pos="3314700" algn="l"/>
              </a:tabLst>
            </a:pPr>
            <a:r>
              <a:rPr lang="en-US" sz="2800" dirty="0" smtClean="0">
                <a:latin typeface="Arial" panose="020B0604020202020204" pitchFamily="34" charset="0"/>
                <a:cs typeface="Arial" panose="020B0604020202020204" pitchFamily="34" charset="0"/>
              </a:rPr>
              <a:t>900</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1980</a:t>
            </a:r>
            <a:r>
              <a:rPr lang="en-US" sz="2800" dirty="0">
                <a:latin typeface="Arial" panose="020B0604020202020204" pitchFamily="34" charset="0"/>
                <a:cs typeface="Arial" panose="020B0604020202020204" pitchFamily="34" charset="0"/>
              </a:rPr>
              <a:t>°</a:t>
            </a:r>
          </a:p>
          <a:p>
            <a:pPr marL="1028700" indent="-514350">
              <a:buClr>
                <a:srgbClr val="C00000"/>
              </a:buClr>
              <a:buFont typeface="+mj-lt"/>
              <a:buAutoNum type="alphaLcPeriod" startAt="3"/>
              <a:tabLst>
                <a:tab pos="2800350" algn="l"/>
                <a:tab pos="3314700" algn="l"/>
              </a:tabLst>
            </a:pPr>
            <a:r>
              <a:rPr lang="en-US" sz="2800" dirty="0" smtClean="0">
                <a:latin typeface="Arial" panose="020B0604020202020204" pitchFamily="34" charset="0"/>
                <a:cs typeface="Arial" panose="020B0604020202020204" pitchFamily="34" charset="0"/>
              </a:rPr>
              <a:t>2880</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5220</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38537913"/>
      </p:ext>
    </p:extLst>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More Interior and Exterior Angles</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a:t>
            </a:r>
            <a:endParaRPr lang="en-GB" sz="1400" b="1" dirty="0">
              <a:latin typeface="Calibri" panose="020F0502020204030204" pitchFamily="34" charset="0"/>
            </a:endParaRPr>
          </a:p>
        </p:txBody>
      </p:sp>
      <p:sp>
        <p:nvSpPr>
          <p:cNvPr id="3" name="Rectangle 2"/>
          <p:cNvSpPr/>
          <p:nvPr/>
        </p:nvSpPr>
        <p:spPr>
          <a:xfrm>
            <a:off x="251520" y="1196752"/>
            <a:ext cx="5256584" cy="3477875"/>
          </a:xfrm>
          <a:prstGeom prst="rect">
            <a:avLst/>
          </a:prstGeom>
        </p:spPr>
        <p:txBody>
          <a:bodyPr wrap="square">
            <a:spAutoFit/>
          </a:bodyPr>
          <a:lstStyle/>
          <a:p>
            <a:pPr marL="400050" indent="-400050">
              <a:buClr>
                <a:srgbClr val="C00000"/>
              </a:buClr>
              <a:buFont typeface="+mj-lt"/>
              <a:buAutoNum type="arabicPeriod" startAt="9"/>
              <a:tabLst>
                <a:tab pos="800100" algn="l"/>
                <a:tab pos="2343150" algn="l"/>
                <a:tab pos="3714750" algn="l"/>
              </a:tabLst>
            </a:pPr>
            <a:r>
              <a:rPr lang="en-US" sz="2000" dirty="0">
                <a:latin typeface="Arial" panose="020B0604020202020204" pitchFamily="34" charset="0"/>
                <a:cs typeface="Arial" panose="020B0604020202020204" pitchFamily="34" charset="0"/>
              </a:rPr>
              <a:t>The diagrams show regular polygons with some angles given.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Work out the sizes of the angles marked with </a:t>
            </a:r>
            <a:r>
              <a:rPr lang="en-US" sz="2000" dirty="0" smtClean="0">
                <a:latin typeface="Arial" panose="020B0604020202020204" pitchFamily="34" charset="0"/>
                <a:cs typeface="Arial" panose="020B0604020202020204" pitchFamily="34" charset="0"/>
              </a:rPr>
              <a:t>letters. Give </a:t>
            </a:r>
            <a:r>
              <a:rPr lang="en-US" sz="2000" dirty="0">
                <a:latin typeface="Arial" panose="020B0604020202020204" pitchFamily="34" charset="0"/>
                <a:cs typeface="Arial" panose="020B0604020202020204" pitchFamily="34" charset="0"/>
              </a:rPr>
              <a:t>reasons for your </a:t>
            </a:r>
            <a:r>
              <a:rPr lang="en-US" sz="2000" dirty="0" smtClean="0">
                <a:latin typeface="Arial" panose="020B0604020202020204" pitchFamily="34" charset="0"/>
                <a:cs typeface="Arial" panose="020B0604020202020204" pitchFamily="34" charset="0"/>
              </a:rPr>
              <a:t>answers. Choose </a:t>
            </a:r>
            <a:r>
              <a:rPr lang="en-US" sz="2000" dirty="0">
                <a:latin typeface="Arial" panose="020B0604020202020204" pitchFamily="34" charset="0"/>
                <a:cs typeface="Arial" panose="020B0604020202020204" pitchFamily="34" charset="0"/>
              </a:rPr>
              <a:t>reasons from the box.</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403648" y="1916832"/>
            <a:ext cx="3456384" cy="1584176"/>
          </a:xfrm>
          <a:prstGeom prst="rect">
            <a:avLst/>
          </a:prstGeom>
        </p:spPr>
      </p:pic>
      <p:sp>
        <p:nvSpPr>
          <p:cNvPr id="6" name="Rectangle 5"/>
          <p:cNvSpPr/>
          <p:nvPr/>
        </p:nvSpPr>
        <p:spPr>
          <a:xfrm>
            <a:off x="251520" y="4653136"/>
            <a:ext cx="5215331" cy="13681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The sum of the interior angles of a regular polygon = (</a:t>
            </a:r>
            <a:r>
              <a:rPr lang="en-US" sz="2000" i="1" dirty="0" smtClean="0">
                <a:solidFill>
                  <a:schemeClr val="tx1"/>
                </a:solidFill>
                <a:latin typeface="Arial" panose="020B0604020202020204" pitchFamily="34" charset="0"/>
                <a:cs typeface="Arial" panose="020B0604020202020204" pitchFamily="34" charset="0"/>
              </a:rPr>
              <a:t>n </a:t>
            </a:r>
            <a:r>
              <a:rPr lang="en-US" sz="2000" dirty="0" smtClean="0">
                <a:solidFill>
                  <a:schemeClr val="tx1"/>
                </a:solidFill>
                <a:latin typeface="Arial" panose="020B0604020202020204" pitchFamily="34" charset="0"/>
                <a:cs typeface="Arial" panose="020B0604020202020204" pitchFamily="34" charset="0"/>
              </a:rPr>
              <a:t>- 2</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x </a:t>
            </a:r>
            <a:r>
              <a:rPr lang="en-US" sz="2000" dirty="0">
                <a:solidFill>
                  <a:schemeClr val="tx1"/>
                </a:solidFill>
                <a:latin typeface="Arial" panose="020B0604020202020204" pitchFamily="34" charset="0"/>
                <a:cs typeface="Arial" panose="020B0604020202020204" pitchFamily="34" charset="0"/>
              </a:rPr>
              <a:t>180°.</a:t>
            </a:r>
          </a:p>
          <a:p>
            <a:r>
              <a:rPr lang="en-US" sz="2000" dirty="0">
                <a:solidFill>
                  <a:schemeClr val="tx1"/>
                </a:solidFill>
                <a:latin typeface="Arial" panose="020B0604020202020204" pitchFamily="34" charset="0"/>
                <a:cs typeface="Arial" panose="020B0604020202020204" pitchFamily="34" charset="0"/>
              </a:rPr>
              <a:t>The triangle is isosceles.</a:t>
            </a:r>
          </a:p>
          <a:p>
            <a:r>
              <a:rPr lang="en-US" sz="2000" dirty="0">
                <a:solidFill>
                  <a:schemeClr val="tx1"/>
                </a:solidFill>
                <a:latin typeface="Arial" panose="020B0604020202020204" pitchFamily="34" charset="0"/>
                <a:cs typeface="Arial" panose="020B0604020202020204" pitchFamily="34" charset="0"/>
              </a:rPr>
              <a:t>Exterior and interior angles add up to 180°.</a:t>
            </a:r>
          </a:p>
        </p:txBody>
      </p:sp>
      <p:sp>
        <p:nvSpPr>
          <p:cNvPr id="7" name="Rectangle 6"/>
          <p:cNvSpPr/>
          <p:nvPr/>
        </p:nvSpPr>
        <p:spPr>
          <a:xfrm flipH="1">
            <a:off x="251520" y="6165304"/>
            <a:ext cx="8568952" cy="43204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Q9b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How many sides does this regular polygon have?</a:t>
            </a:r>
          </a:p>
        </p:txBody>
      </p:sp>
    </p:spTree>
    <p:extLst>
      <p:ext uri="{BB962C8B-B14F-4D97-AF65-F5344CB8AC3E}">
        <p14:creationId xmlns:p14="http://schemas.microsoft.com/office/powerpoint/2010/main" val="2402761030"/>
      </p:ext>
    </p:extLst>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More Interior and Exterior Angles</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a:t>
            </a:r>
            <a:endParaRPr lang="en-GB" sz="1400" b="1" dirty="0">
              <a:latin typeface="Calibri" panose="020F0502020204030204" pitchFamily="34" charset="0"/>
            </a:endParaRPr>
          </a:p>
        </p:txBody>
      </p:sp>
      <p:sp>
        <p:nvSpPr>
          <p:cNvPr id="3" name="Rectangle 2"/>
          <p:cNvSpPr/>
          <p:nvPr/>
        </p:nvSpPr>
        <p:spPr>
          <a:xfrm>
            <a:off x="251520" y="1196752"/>
            <a:ext cx="3816424" cy="1815882"/>
          </a:xfrm>
          <a:prstGeom prst="rect">
            <a:avLst/>
          </a:prstGeom>
        </p:spPr>
        <p:txBody>
          <a:bodyPr wrap="square">
            <a:spAutoFit/>
          </a:bodyPr>
          <a:lstStyle/>
          <a:p>
            <a:pPr marL="628650" indent="-628650">
              <a:buClr>
                <a:srgbClr val="C00000"/>
              </a:buClr>
              <a:buFont typeface="+mj-lt"/>
              <a:buAutoNum type="arabicPeriod" startAt="10"/>
              <a:tabLst>
                <a:tab pos="800100" algn="l"/>
                <a:tab pos="2343150" algn="l"/>
                <a:tab pos="3714750" algn="l"/>
              </a:tabLst>
            </a:pPr>
            <a:r>
              <a:rPr lang="en-US" sz="2800" b="1" dirty="0" smtClean="0">
                <a:solidFill>
                  <a:srgbClr val="C00000"/>
                </a:solidFill>
                <a:latin typeface="Arial" panose="020B0604020202020204" pitchFamily="34" charset="0"/>
                <a:cs typeface="Arial" panose="020B0604020202020204" pitchFamily="34" charset="0"/>
              </a:rPr>
              <a:t>P  </a:t>
            </a:r>
            <a:r>
              <a:rPr lang="en-US" sz="2800" dirty="0" smtClean="0">
                <a:latin typeface="Arial" panose="020B0604020202020204" pitchFamily="34" charset="0"/>
                <a:cs typeface="Arial" panose="020B0604020202020204" pitchFamily="34" charset="0"/>
              </a:rPr>
              <a:t>ABCDEFGH </a:t>
            </a:r>
            <a:r>
              <a:rPr lang="en-US" sz="2800" dirty="0">
                <a:latin typeface="Arial" panose="020B0604020202020204" pitchFamily="34" charset="0"/>
                <a:cs typeface="Arial" panose="020B0604020202020204" pitchFamily="34" charset="0"/>
              </a:rPr>
              <a:t>is a regular </a:t>
            </a:r>
            <a:r>
              <a:rPr lang="en-US" sz="2800" dirty="0" smtClean="0">
                <a:latin typeface="Arial" panose="020B0604020202020204" pitchFamily="34" charset="0"/>
                <a:cs typeface="Arial" panose="020B0604020202020204" pitchFamily="34" charset="0"/>
              </a:rPr>
              <a:t>octagon.</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Find </a:t>
            </a:r>
            <a:r>
              <a:rPr lang="en-US" sz="2800" dirty="0">
                <a:latin typeface="Arial" panose="020B0604020202020204" pitchFamily="34" charset="0"/>
                <a:cs typeface="Arial" panose="020B0604020202020204" pitchFamily="34" charset="0"/>
              </a:rPr>
              <a:t>the size of angle CED.</a:t>
            </a: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067944" y="1268761"/>
            <a:ext cx="1396624" cy="1599658"/>
          </a:xfrm>
          <a:prstGeom prst="rect">
            <a:avLst/>
          </a:prstGeom>
        </p:spPr>
      </p:pic>
      <p:pic>
        <p:nvPicPr>
          <p:cNvPr id="9" name="Picture 8"/>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331640" y="3051239"/>
            <a:ext cx="3396903" cy="3474105"/>
          </a:xfrm>
          <a:prstGeom prst="rect">
            <a:avLst/>
          </a:prstGeom>
        </p:spPr>
      </p:pic>
    </p:spTree>
    <p:extLst>
      <p:ext uri="{BB962C8B-B14F-4D97-AF65-F5344CB8AC3E}">
        <p14:creationId xmlns:p14="http://schemas.microsoft.com/office/powerpoint/2010/main" val="875776788"/>
      </p:ext>
    </p:extLst>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More Interior and Exterior Angles</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a:t>
            </a:r>
            <a:endParaRPr lang="en-GB" sz="1400" b="1" dirty="0">
              <a:latin typeface="Calibri" panose="020F0502020204030204" pitchFamily="34" charset="0"/>
            </a:endParaRPr>
          </a:p>
        </p:txBody>
      </p:sp>
      <p:grpSp>
        <p:nvGrpSpPr>
          <p:cNvPr id="7" name="Group 6"/>
          <p:cNvGrpSpPr/>
          <p:nvPr/>
        </p:nvGrpSpPr>
        <p:grpSpPr>
          <a:xfrm>
            <a:off x="243512" y="1268760"/>
            <a:ext cx="5264592" cy="5256584"/>
            <a:chOff x="3483872" y="1089031"/>
            <a:chExt cx="5264592" cy="5256584"/>
          </a:xfrm>
        </p:grpSpPr>
        <p:sp>
          <p:nvSpPr>
            <p:cNvPr id="8" name="Round Diagonal Corner Rectangle 7"/>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11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563888" y="3437126"/>
              <a:ext cx="5176568" cy="2908489"/>
            </a:xfrm>
            <a:prstGeom prst="rect">
              <a:avLst/>
            </a:prstGeom>
          </p:spPr>
          <p:txBody>
            <a:bodyPr wrap="square">
              <a:spAutoFit/>
            </a:bodyPr>
            <a:lstStyle/>
            <a:p>
              <a:pPr>
                <a:spcAft>
                  <a:spcPts val="600"/>
                </a:spcAft>
                <a:tabLst>
                  <a:tab pos="4972050" algn="r"/>
                </a:tabLst>
              </a:pPr>
              <a:r>
                <a:rPr lang="en-US" sz="2800" dirty="0"/>
                <a:t>AB, BC and CD are three sides of a regular 12-sided polygon.</a:t>
              </a:r>
            </a:p>
            <a:p>
              <a:pPr>
                <a:spcAft>
                  <a:spcPts val="600"/>
                </a:spcAft>
                <a:tabLst>
                  <a:tab pos="4972050" algn="r"/>
                </a:tabLst>
              </a:pPr>
              <a:r>
                <a:rPr lang="en-US" sz="2800" dirty="0"/>
                <a:t>EBD is a straight line.</a:t>
              </a:r>
            </a:p>
            <a:p>
              <a:pPr>
                <a:spcAft>
                  <a:spcPts val="600"/>
                </a:spcAft>
                <a:tabLst>
                  <a:tab pos="4972050" algn="r"/>
                </a:tabLst>
              </a:pPr>
              <a:r>
                <a:rPr lang="en-US" sz="2800" dirty="0"/>
                <a:t>Angle EBC = </a:t>
              </a:r>
              <a:r>
                <a:rPr lang="en-US" sz="2800" i="1" dirty="0"/>
                <a:t>x</a:t>
              </a:r>
              <a:r>
                <a:rPr lang="en-US" sz="2800" dirty="0"/>
                <a:t>°</a:t>
              </a:r>
            </a:p>
            <a:p>
              <a:pPr>
                <a:spcAft>
                  <a:spcPts val="600"/>
                </a:spcAft>
                <a:tabLst>
                  <a:tab pos="4972050" algn="r"/>
                </a:tabLst>
              </a:pPr>
              <a:r>
                <a:rPr lang="en-US" sz="2800" dirty="0"/>
                <a:t>Work out the value of </a:t>
              </a:r>
              <a:r>
                <a:rPr lang="en-US" sz="2800" i="1" dirty="0"/>
                <a:t>x</a:t>
              </a:r>
              <a:r>
                <a:rPr lang="en-US" sz="2800" dirty="0" smtClean="0"/>
                <a:t>.</a:t>
              </a:r>
              <a:br>
                <a:rPr lang="en-US" sz="2800" dirty="0" smtClean="0"/>
              </a:br>
              <a:r>
                <a:rPr lang="en-US" sz="2800" dirty="0" smtClean="0"/>
                <a:t>	</a:t>
              </a:r>
              <a:r>
                <a:rPr lang="en-US" sz="2800" b="1" dirty="0" smtClean="0"/>
                <a:t>(</a:t>
              </a:r>
              <a:r>
                <a:rPr lang="en-US" sz="2800" b="1" dirty="0"/>
                <a:t>4 marks)</a:t>
              </a:r>
            </a:p>
          </p:txBody>
        </p:sp>
      </p:gr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34856" y="1916832"/>
            <a:ext cx="5073896" cy="1449688"/>
          </a:xfrm>
          <a:prstGeom prst="rect">
            <a:avLst/>
          </a:prstGeom>
        </p:spPr>
      </p:pic>
    </p:spTree>
    <p:extLst>
      <p:ext uri="{BB962C8B-B14F-4D97-AF65-F5344CB8AC3E}">
        <p14:creationId xmlns:p14="http://schemas.microsoft.com/office/powerpoint/2010/main" val="3042441745"/>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a:t>
            </a:r>
            <a:endParaRPr lang="en-GB" sz="1400" b="1" dirty="0">
              <a:latin typeface="Calibri" panose="020F0502020204030204" pitchFamily="34" charset="0"/>
            </a:endParaRPr>
          </a:p>
        </p:txBody>
      </p:sp>
      <p:sp>
        <p:nvSpPr>
          <p:cNvPr id="3" name="Rectangle 2"/>
          <p:cNvSpPr/>
          <p:nvPr/>
        </p:nvSpPr>
        <p:spPr>
          <a:xfrm>
            <a:off x="251520" y="1196752"/>
            <a:ext cx="3816424" cy="1384995"/>
          </a:xfrm>
          <a:prstGeom prst="rect">
            <a:avLst/>
          </a:prstGeom>
        </p:spPr>
        <p:txBody>
          <a:bodyPr wrap="square">
            <a:spAutoFit/>
          </a:bodyPr>
          <a:lstStyle/>
          <a:p>
            <a:pPr marL="514350" indent="-514350">
              <a:buClr>
                <a:srgbClr val="C00000"/>
              </a:buClr>
              <a:buFont typeface="+mj-lt"/>
              <a:buAutoNum type="arabicPeriod"/>
              <a:tabLst>
                <a:tab pos="800100" algn="l"/>
                <a:tab pos="2343150" algn="l"/>
                <a:tab pos="371475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value of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in </a:t>
            </a:r>
            <a:r>
              <a:rPr lang="en-US" sz="2800" dirty="0" smtClean="0">
                <a:latin typeface="Arial" panose="020B0604020202020204" pitchFamily="34" charset="0"/>
                <a:cs typeface="Arial" panose="020B0604020202020204" pitchFamily="34" charset="0"/>
              </a:rPr>
              <a:t>each </a:t>
            </a:r>
            <a:r>
              <a:rPr lang="en-US" sz="2800" dirty="0">
                <a:latin typeface="Arial" panose="020B0604020202020204" pitchFamily="34" charset="0"/>
                <a:cs typeface="Arial" panose="020B0604020202020204" pitchFamily="34" charset="0"/>
              </a:rPr>
              <a:t>diagram.</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3836" t="2495" r="4259"/>
          <a:stretch/>
        </p:blipFill>
        <p:spPr>
          <a:xfrm>
            <a:off x="4067944" y="1232756"/>
            <a:ext cx="1440160" cy="1641782"/>
          </a:xfrm>
          <a:prstGeom prst="rect">
            <a:avLst/>
          </a:prstGeom>
        </p:spPr>
      </p:pic>
      <p:pic>
        <p:nvPicPr>
          <p:cNvPr id="4" name="Picture 3"/>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251520" y="2996952"/>
            <a:ext cx="5224500" cy="1646531"/>
          </a:xfrm>
          <a:prstGeom prst="rect">
            <a:avLst/>
          </a:prstGeom>
        </p:spPr>
      </p:pic>
      <p:pic>
        <p:nvPicPr>
          <p:cNvPr id="6" name="Picture 5"/>
          <p:cNvPicPr>
            <a:picLocks noChangeAspect="1"/>
          </p:cNvPicPr>
          <p:nvPr/>
        </p:nvPicPr>
        <p:blipFill>
          <a:blip r:embed="rId6">
            <a:lum bright="9000"/>
            <a:extLst>
              <a:ext uri="{28A0092B-C50C-407E-A947-70E740481C1C}">
                <a14:useLocalDpi xmlns:a14="http://schemas.microsoft.com/office/drawing/2010/main" val="0"/>
              </a:ext>
            </a:extLst>
          </a:blip>
          <a:stretch>
            <a:fillRect/>
          </a:stretch>
        </p:blipFill>
        <p:spPr>
          <a:xfrm>
            <a:off x="251520" y="4653136"/>
            <a:ext cx="4176464" cy="1897095"/>
          </a:xfrm>
          <a:prstGeom prst="rect">
            <a:avLst/>
          </a:prstGeom>
        </p:spPr>
      </p:pic>
      <p:sp>
        <p:nvSpPr>
          <p:cNvPr id="7" name="TextBox 6"/>
          <p:cNvSpPr txBox="1"/>
          <p:nvPr/>
        </p:nvSpPr>
        <p:spPr>
          <a:xfrm>
            <a:off x="251520" y="2987299"/>
            <a:ext cx="412292" cy="584775"/>
          </a:xfrm>
          <a:prstGeom prst="rect">
            <a:avLst/>
          </a:prstGeom>
          <a:noFill/>
        </p:spPr>
        <p:txBody>
          <a:bodyPr wrap="none" rtlCol="0">
            <a:spAutoFit/>
          </a:bodyPr>
          <a:lstStyle/>
          <a:p>
            <a:r>
              <a:rPr lang="en-US" sz="3200" dirty="0" smtClean="0">
                <a:solidFill>
                  <a:srgbClr val="00B0F0"/>
                </a:solidFill>
              </a:rPr>
              <a:t>a</a:t>
            </a:r>
            <a:endParaRPr lang="en-US" dirty="0">
              <a:solidFill>
                <a:srgbClr val="00B0F0"/>
              </a:solidFill>
            </a:endParaRPr>
          </a:p>
        </p:txBody>
      </p:sp>
      <p:sp>
        <p:nvSpPr>
          <p:cNvPr id="11" name="TextBox 10"/>
          <p:cNvSpPr txBox="1"/>
          <p:nvPr/>
        </p:nvSpPr>
        <p:spPr>
          <a:xfrm>
            <a:off x="179512" y="4437112"/>
            <a:ext cx="389850" cy="584775"/>
          </a:xfrm>
          <a:prstGeom prst="rect">
            <a:avLst/>
          </a:prstGeom>
          <a:noFill/>
        </p:spPr>
        <p:txBody>
          <a:bodyPr wrap="none" rtlCol="0">
            <a:spAutoFit/>
          </a:bodyPr>
          <a:lstStyle/>
          <a:p>
            <a:r>
              <a:rPr lang="en-US" sz="3200" dirty="0" smtClean="0">
                <a:solidFill>
                  <a:srgbClr val="00B0F0"/>
                </a:solidFill>
              </a:rPr>
              <a:t>c</a:t>
            </a:r>
            <a:endParaRPr lang="en-US" dirty="0">
              <a:solidFill>
                <a:srgbClr val="00B0F0"/>
              </a:solidFill>
            </a:endParaRPr>
          </a:p>
        </p:txBody>
      </p:sp>
    </p:spTree>
    <p:extLst>
      <p:ext uri="{BB962C8B-B14F-4D97-AF65-F5344CB8AC3E}">
        <p14:creationId xmlns:p14="http://schemas.microsoft.com/office/powerpoint/2010/main" val="409492514"/>
      </p:ext>
    </p:extLst>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a:t>
            </a:r>
            <a:endParaRPr lang="en-GB" sz="1400" b="1" dirty="0">
              <a:latin typeface="Calibri" panose="020F0502020204030204" pitchFamily="34" charset="0"/>
            </a:endParaRPr>
          </a:p>
        </p:txBody>
      </p:sp>
      <p:sp>
        <p:nvSpPr>
          <p:cNvPr id="3" name="Rectangle 2"/>
          <p:cNvSpPr/>
          <p:nvPr/>
        </p:nvSpPr>
        <p:spPr>
          <a:xfrm>
            <a:off x="251520" y="1196752"/>
            <a:ext cx="5256584" cy="4832092"/>
          </a:xfrm>
          <a:prstGeom prst="rect">
            <a:avLst/>
          </a:prstGeom>
        </p:spPr>
        <p:txBody>
          <a:bodyPr wrap="square">
            <a:spAutoFit/>
          </a:bodyPr>
          <a:lstStyle/>
          <a:p>
            <a:pPr marL="514350" indent="-514350">
              <a:buClr>
                <a:srgbClr val="C00000"/>
              </a:buClr>
              <a:buFont typeface="+mj-lt"/>
              <a:buAutoNum type="arabicPeriod" startAt="2"/>
              <a:tabLst>
                <a:tab pos="800100" algn="l"/>
                <a:tab pos="2343150" algn="l"/>
                <a:tab pos="3714750" algn="l"/>
              </a:tabLst>
            </a:pPr>
            <a:r>
              <a:rPr lang="en-US" sz="2800" b="1" dirty="0" smtClean="0">
                <a:solidFill>
                  <a:srgbClr val="FF0000"/>
                </a:solidFill>
                <a:latin typeface="Arial" panose="020B0604020202020204" pitchFamily="34" charset="0"/>
                <a:cs typeface="Arial" panose="020B0604020202020204" pitchFamily="34" charset="0"/>
              </a:rPr>
              <a:t>R</a:t>
            </a:r>
            <a:r>
              <a:rPr lang="en-US" sz="2800" dirty="0" smtClean="0">
                <a:latin typeface="Arial" panose="020B0604020202020204" pitchFamily="34" charset="0"/>
                <a:cs typeface="Arial" panose="020B0604020202020204" pitchFamily="34" charset="0"/>
              </a:rPr>
              <a:t> Look </a:t>
            </a:r>
            <a:r>
              <a:rPr lang="en-US" sz="2800" dirty="0">
                <a:latin typeface="Arial" panose="020B0604020202020204" pitchFamily="34" charset="0"/>
                <a:cs typeface="Arial" panose="020B0604020202020204" pitchFamily="34" charset="0"/>
              </a:rPr>
              <a:t>at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diagram.</a:t>
            </a:r>
          </a:p>
          <a:p>
            <a:pPr marL="514350" indent="-514350">
              <a:buClr>
                <a:srgbClr val="C00000"/>
              </a:buClr>
              <a:buFont typeface="+mj-lt"/>
              <a:buAutoNum type="alphaLcPeriod"/>
              <a:tabLst>
                <a:tab pos="800100" algn="l"/>
                <a:tab pos="2343150" algn="l"/>
                <a:tab pos="3714750" algn="l"/>
              </a:tabLst>
            </a:pPr>
            <a:r>
              <a:rPr lang="en-US" sz="2800" dirty="0" err="1" smtClean="0">
                <a:latin typeface="Arial" panose="020B0604020202020204" pitchFamily="34" charset="0"/>
                <a:cs typeface="Arial" panose="020B0604020202020204" pitchFamily="34" charset="0"/>
              </a:rPr>
              <a:t>i</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Explain </a:t>
            </a:r>
            <a:r>
              <a:rPr lang="en-US" sz="2800" dirty="0" smtClean="0">
                <a:latin typeface="Arial" panose="020B0604020202020204" pitchFamily="34" charset="0"/>
                <a:cs typeface="Arial" panose="020B0604020202020204" pitchFamily="34" charset="0"/>
              </a:rPr>
              <a:t>why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x </a:t>
            </a:r>
            <a:r>
              <a:rPr lang="en-US" sz="2800" dirty="0">
                <a:latin typeface="Arial" panose="020B0604020202020204" pitchFamily="34" charset="0"/>
                <a:cs typeface="Arial" panose="020B0604020202020204" pitchFamily="34" charset="0"/>
              </a:rPr>
              <a:t>+ 50° = 2x + </a:t>
            </a:r>
            <a:r>
              <a:rPr lang="en-US" sz="2800" dirty="0" smtClean="0">
                <a:latin typeface="Arial" panose="020B0604020202020204" pitchFamily="34" charset="0"/>
                <a:cs typeface="Arial" panose="020B0604020202020204" pitchFamily="34" charset="0"/>
              </a:rPr>
              <a:t>30°</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ii Work </a:t>
            </a:r>
            <a:r>
              <a:rPr lang="en-US" sz="2800" dirty="0">
                <a:latin typeface="Arial" panose="020B0604020202020204" pitchFamily="34" charset="0"/>
                <a:cs typeface="Arial" panose="020B0604020202020204" pitchFamily="34" charset="0"/>
              </a:rPr>
              <a:t>out the value of </a:t>
            </a:r>
            <a:r>
              <a:rPr lang="en-US" sz="2800" dirty="0" smtClean="0">
                <a:latin typeface="Arial" panose="020B0604020202020204" pitchFamily="34" charset="0"/>
                <a:cs typeface="Arial" panose="020B0604020202020204" pitchFamily="34" charset="0"/>
              </a:rPr>
              <a:t>x.</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iii Work </a:t>
            </a:r>
            <a:r>
              <a:rPr lang="en-US" sz="2800" dirty="0">
                <a:latin typeface="Arial" panose="020B0604020202020204" pitchFamily="34" charset="0"/>
                <a:cs typeface="Arial" panose="020B0604020202020204" pitchFamily="34" charset="0"/>
              </a:rPr>
              <a:t>out the sizes of the </a:t>
            </a:r>
            <a:r>
              <a:rPr lang="en-US" sz="2800" dirty="0" smtClean="0">
                <a:latin typeface="Arial" panose="020B0604020202020204" pitchFamily="34" charset="0"/>
                <a:cs typeface="Arial" panose="020B0604020202020204" pitchFamily="34" charset="0"/>
              </a:rPr>
              <a:t>angles.</a:t>
            </a:r>
          </a:p>
          <a:p>
            <a:pPr marL="514350" indent="-514350">
              <a:buClr>
                <a:srgbClr val="C00000"/>
              </a:buClr>
              <a:buFont typeface="+mj-lt"/>
              <a:buAutoNum type="alphaLcPeriod"/>
              <a:tabLst>
                <a:tab pos="800100" algn="l"/>
                <a:tab pos="2343150" algn="l"/>
                <a:tab pos="3714750" algn="l"/>
              </a:tabLst>
            </a:pPr>
            <a:r>
              <a:rPr lang="en-US" sz="2800" dirty="0" smtClean="0">
                <a:latin typeface="Arial" panose="020B0604020202020204" pitchFamily="34" charset="0"/>
                <a:cs typeface="Arial" panose="020B0604020202020204" pitchFamily="34" charset="0"/>
              </a:rPr>
              <a:t>Work out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sizes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of </a:t>
            </a:r>
            <a:r>
              <a:rPr lang="en-US" sz="2800" dirty="0">
                <a:latin typeface="Arial" panose="020B0604020202020204" pitchFamily="34" charset="0"/>
                <a:cs typeface="Arial" panose="020B0604020202020204" pitchFamily="34" charset="0"/>
              </a:rPr>
              <a:t>the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angles</a:t>
            </a:r>
            <a:r>
              <a:rPr lang="en-US" sz="28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3131840" y="1251773"/>
            <a:ext cx="2376263" cy="1169115"/>
          </a:xfrm>
          <a:prstGeom prst="rect">
            <a:avLst/>
          </a:prstGeom>
        </p:spPr>
      </p:pic>
      <p:pic>
        <p:nvPicPr>
          <p:cNvPr id="8" name="Picture 7"/>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2373403" y="4251301"/>
            <a:ext cx="3134700" cy="2288859"/>
          </a:xfrm>
          <a:prstGeom prst="rect">
            <a:avLst/>
          </a:prstGeom>
        </p:spPr>
      </p:pic>
    </p:spTree>
    <p:extLst>
      <p:ext uri="{BB962C8B-B14F-4D97-AF65-F5344CB8AC3E}">
        <p14:creationId xmlns:p14="http://schemas.microsoft.com/office/powerpoint/2010/main" val="3863293903"/>
      </p:ext>
    </p:extLst>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a:t>
            </a:r>
            <a:endParaRPr lang="en-GB" sz="1400" b="1" dirty="0">
              <a:latin typeface="Calibri" panose="020F0502020204030204" pitchFamily="34" charset="0"/>
            </a:endParaRPr>
          </a:p>
        </p:txBody>
      </p:sp>
      <p:sp>
        <p:nvSpPr>
          <p:cNvPr id="3" name="Rectangle 2"/>
          <p:cNvSpPr/>
          <p:nvPr/>
        </p:nvSpPr>
        <p:spPr>
          <a:xfrm>
            <a:off x="251520" y="1196752"/>
            <a:ext cx="5256584" cy="954107"/>
          </a:xfrm>
          <a:prstGeom prst="rect">
            <a:avLst/>
          </a:prstGeom>
        </p:spPr>
        <p:txBody>
          <a:bodyPr wrap="square">
            <a:spAutoFit/>
          </a:bodyPr>
          <a:lstStyle/>
          <a:p>
            <a:pPr marL="514350" indent="-514350">
              <a:buClr>
                <a:srgbClr val="C00000"/>
              </a:buClr>
              <a:buFont typeface="+mj-lt"/>
              <a:buAutoNum type="arabicPeriod" startAt="3"/>
              <a:tabLst>
                <a:tab pos="800100" algn="l"/>
                <a:tab pos="2343150" algn="l"/>
                <a:tab pos="3714750" algn="l"/>
              </a:tabLst>
            </a:pPr>
            <a:r>
              <a:rPr lang="en-US" sz="2800" b="1" dirty="0" smtClean="0">
                <a:solidFill>
                  <a:srgbClr val="FF0000"/>
                </a:solidFill>
                <a:latin typeface="Arial" panose="020B0604020202020204" pitchFamily="34" charset="0"/>
                <a:cs typeface="Arial" panose="020B0604020202020204" pitchFamily="34" charset="0"/>
              </a:rPr>
              <a:t>P</a:t>
            </a:r>
            <a:r>
              <a:rPr lang="en-US" sz="2800" dirty="0" smtClean="0">
                <a:latin typeface="Arial" panose="020B0604020202020204" pitchFamily="34" charset="0"/>
                <a:cs typeface="Arial" panose="020B0604020202020204" pitchFamily="34" charset="0"/>
              </a:rPr>
              <a:t> Work </a:t>
            </a:r>
            <a:r>
              <a:rPr lang="en-US" sz="2800" dirty="0">
                <a:latin typeface="Arial" panose="020B0604020202020204" pitchFamily="34" charset="0"/>
                <a:cs typeface="Arial" panose="020B0604020202020204" pitchFamily="34" charset="0"/>
              </a:rPr>
              <a:t>out the values of </a:t>
            </a:r>
            <a:r>
              <a:rPr lang="en-US" sz="2800" i="1" dirty="0">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 and </a:t>
            </a:r>
            <a:r>
              <a:rPr lang="en-US" sz="2800" i="1" dirty="0">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7042"/>
          <a:stretch/>
        </p:blipFill>
        <p:spPr>
          <a:xfrm>
            <a:off x="659806" y="2133515"/>
            <a:ext cx="4800053" cy="4434128"/>
          </a:xfrm>
          <a:prstGeom prst="rect">
            <a:avLst/>
          </a:prstGeom>
        </p:spPr>
      </p:pic>
      <p:sp>
        <p:nvSpPr>
          <p:cNvPr id="9" name="TextBox 8"/>
          <p:cNvSpPr txBox="1"/>
          <p:nvPr/>
        </p:nvSpPr>
        <p:spPr>
          <a:xfrm>
            <a:off x="251520" y="2052137"/>
            <a:ext cx="412292" cy="584775"/>
          </a:xfrm>
          <a:prstGeom prst="rect">
            <a:avLst/>
          </a:prstGeom>
          <a:noFill/>
        </p:spPr>
        <p:txBody>
          <a:bodyPr wrap="none" rtlCol="0">
            <a:spAutoFit/>
          </a:bodyPr>
          <a:lstStyle/>
          <a:p>
            <a:r>
              <a:rPr lang="en-US" sz="3200" dirty="0" smtClean="0">
                <a:solidFill>
                  <a:srgbClr val="00B0F0"/>
                </a:solidFill>
              </a:rPr>
              <a:t>a</a:t>
            </a:r>
            <a:endParaRPr lang="en-US" dirty="0">
              <a:solidFill>
                <a:srgbClr val="00B0F0"/>
              </a:solidFill>
            </a:endParaRPr>
          </a:p>
        </p:txBody>
      </p:sp>
      <p:sp>
        <p:nvSpPr>
          <p:cNvPr id="10" name="TextBox 9"/>
          <p:cNvSpPr txBox="1"/>
          <p:nvPr/>
        </p:nvSpPr>
        <p:spPr>
          <a:xfrm>
            <a:off x="271276" y="3996353"/>
            <a:ext cx="412292" cy="584775"/>
          </a:xfrm>
          <a:prstGeom prst="rect">
            <a:avLst/>
          </a:prstGeom>
          <a:noFill/>
        </p:spPr>
        <p:txBody>
          <a:bodyPr wrap="none" rtlCol="0">
            <a:spAutoFit/>
          </a:bodyPr>
          <a:lstStyle/>
          <a:p>
            <a:r>
              <a:rPr lang="en-US" sz="3200" dirty="0" smtClean="0">
                <a:solidFill>
                  <a:srgbClr val="00B0F0"/>
                </a:solidFill>
              </a:rPr>
              <a:t>b</a:t>
            </a:r>
            <a:endParaRPr lang="en-US" dirty="0">
              <a:solidFill>
                <a:srgbClr val="00B0F0"/>
              </a:solidFill>
            </a:endParaRPr>
          </a:p>
        </p:txBody>
      </p:sp>
    </p:spTree>
    <p:extLst>
      <p:ext uri="{BB962C8B-B14F-4D97-AF65-F5344CB8AC3E}">
        <p14:creationId xmlns:p14="http://schemas.microsoft.com/office/powerpoint/2010/main" val="2771230755"/>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5.2 – Solving Equations 2</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a:t>
            </a:r>
            <a:endParaRPr lang="en-GB" sz="1400" b="1" dirty="0">
              <a:latin typeface="Calibri" panose="020F0502020204030204" pitchFamily="34" charset="0"/>
            </a:endParaRPr>
          </a:p>
        </p:txBody>
      </p:sp>
      <p:sp>
        <p:nvSpPr>
          <p:cNvPr id="3" name="Rectangle 2"/>
          <p:cNvSpPr/>
          <p:nvPr/>
        </p:nvSpPr>
        <p:spPr>
          <a:xfrm>
            <a:off x="251520" y="1196752"/>
            <a:ext cx="5256584" cy="2062103"/>
          </a:xfrm>
          <a:prstGeom prst="rect">
            <a:avLst/>
          </a:prstGeom>
        </p:spPr>
        <p:txBody>
          <a:bodyPr wrap="square">
            <a:spAutoFit/>
          </a:bodyPr>
          <a:lstStyle/>
          <a:p>
            <a:pPr marL="457200" indent="-457200">
              <a:buClr>
                <a:srgbClr val="C00000"/>
              </a:buClr>
              <a:buFont typeface="+mj-lt"/>
              <a:buAutoNum type="arabicPeriod"/>
            </a:pPr>
            <a:r>
              <a:rPr lang="en-US" sz="3200" dirty="0">
                <a:latin typeface="Arial" panose="020B0604020202020204" pitchFamily="34" charset="0"/>
                <a:cs typeface="Arial" panose="020B0604020202020204" pitchFamily="34" charset="0"/>
              </a:rPr>
              <a:t>Copy and complete these inverse </a:t>
            </a:r>
            <a:r>
              <a:rPr lang="en-US" sz="3200" dirty="0" smtClean="0">
                <a:latin typeface="Arial" panose="020B0604020202020204" pitchFamily="34" charset="0"/>
                <a:cs typeface="Arial" panose="020B0604020202020204" pitchFamily="34" charset="0"/>
              </a:rPr>
              <a:t>function machines.</a:t>
            </a:r>
            <a:br>
              <a:rPr lang="en-US" sz="3200" dirty="0" smtClean="0">
                <a:latin typeface="Arial" panose="020B0604020202020204" pitchFamily="34" charset="0"/>
                <a:cs typeface="Arial" panose="020B0604020202020204" pitchFamily="34" charset="0"/>
              </a:rPr>
            </a:br>
            <a:endParaRPr lang="en-US" sz="32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85775" y="2872130"/>
            <a:ext cx="5164448" cy="1564982"/>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97214" y="4828825"/>
            <a:ext cx="5164449" cy="1408487"/>
          </a:xfrm>
          <a:prstGeom prst="rect">
            <a:avLst/>
          </a:prstGeom>
        </p:spPr>
      </p:pic>
    </p:spTree>
    <p:extLst>
      <p:ext uri="{BB962C8B-B14F-4D97-AF65-F5344CB8AC3E}">
        <p14:creationId xmlns:p14="http://schemas.microsoft.com/office/powerpoint/2010/main" val="3986130789"/>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514350" indent="-514350">
              <a:buClr>
                <a:srgbClr val="C00000"/>
              </a:buClr>
              <a:buFont typeface="+mj-lt"/>
              <a:buAutoNum type="arabicPeriod" startAt="4"/>
              <a:tabLst>
                <a:tab pos="800100" algn="l"/>
                <a:tab pos="2343150" algn="l"/>
                <a:tab pos="3714750" algn="l"/>
              </a:tabLst>
            </a:pPr>
            <a:r>
              <a:rPr lang="en-US" sz="2800" dirty="0" smtClean="0">
                <a:latin typeface="Arial" panose="020B0604020202020204" pitchFamily="34" charset="0"/>
                <a:cs typeface="Arial" panose="020B0604020202020204" pitchFamily="34" charset="0"/>
              </a:rPr>
              <a:t>Look at the diagram.</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514350" indent="-514350">
              <a:buClr>
                <a:srgbClr val="C00000"/>
              </a:buClr>
              <a:buFont typeface="+mj-lt"/>
              <a:buAutoNum type="alphaLcPeriod"/>
              <a:tabLst>
                <a:tab pos="800100" algn="l"/>
                <a:tab pos="2343150" algn="l"/>
                <a:tab pos="3714750" algn="l"/>
              </a:tabLst>
            </a:pPr>
            <a:r>
              <a:rPr lang="en-US" sz="2800" dirty="0" smtClean="0">
                <a:latin typeface="Arial" panose="020B0604020202020204" pitchFamily="34" charset="0"/>
                <a:cs typeface="Arial" panose="020B0604020202020204" pitchFamily="34" charset="0"/>
              </a:rPr>
              <a:t>Write </a:t>
            </a:r>
            <a:r>
              <a:rPr lang="en-US" sz="2800" dirty="0">
                <a:latin typeface="Arial" panose="020B0604020202020204" pitchFamily="34" charset="0"/>
                <a:cs typeface="Arial" panose="020B0604020202020204" pitchFamily="34" charset="0"/>
              </a:rPr>
              <a:t>an equation in terms of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marL="514350" indent="-514350">
              <a:buClr>
                <a:srgbClr val="C00000"/>
              </a:buClr>
              <a:buFont typeface="+mj-lt"/>
              <a:buAutoNum type="alphaLcPeriod"/>
              <a:tabLst>
                <a:tab pos="800100" algn="l"/>
                <a:tab pos="2343150" algn="l"/>
                <a:tab pos="3714750" algn="l"/>
              </a:tabLst>
            </a:pPr>
            <a:r>
              <a:rPr lang="en-US" sz="2800" dirty="0" smtClean="0">
                <a:latin typeface="Arial" panose="020B0604020202020204" pitchFamily="34" charset="0"/>
                <a:cs typeface="Arial" panose="020B0604020202020204" pitchFamily="34" charset="0"/>
              </a:rPr>
              <a:t>Solve </a:t>
            </a:r>
            <a:r>
              <a:rPr lang="en-US" sz="2800" dirty="0">
                <a:latin typeface="Arial" panose="020B0604020202020204" pitchFamily="34" charset="0"/>
                <a:cs typeface="Arial" panose="020B0604020202020204" pitchFamily="34" charset="0"/>
              </a:rPr>
              <a:t>this equation for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marL="514350" indent="-514350">
              <a:buClr>
                <a:srgbClr val="C00000"/>
              </a:buClr>
              <a:buFont typeface="+mj-lt"/>
              <a:buAutoNum type="alphaLcPeriod"/>
              <a:tabLst>
                <a:tab pos="800100" algn="l"/>
                <a:tab pos="2343150" algn="l"/>
                <a:tab pos="3714750" algn="l"/>
              </a:tabLst>
            </a:pPr>
            <a:r>
              <a:rPr lang="en-US" sz="2800" dirty="0" smtClean="0">
                <a:latin typeface="Arial" panose="020B0604020202020204" pitchFamily="34" charset="0"/>
                <a:cs typeface="Arial" panose="020B0604020202020204" pitchFamily="34" charset="0"/>
              </a:rPr>
              <a:t>Write </a:t>
            </a:r>
            <a:r>
              <a:rPr lang="en-US" sz="2800" dirty="0">
                <a:latin typeface="Arial" panose="020B0604020202020204" pitchFamily="34" charset="0"/>
                <a:cs typeface="Arial" panose="020B0604020202020204" pitchFamily="34" charset="0"/>
              </a:rPr>
              <a:t>down the sizes of the three angles of the triangle.</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24013" t="6492"/>
          <a:stretch/>
        </p:blipFill>
        <p:spPr>
          <a:xfrm>
            <a:off x="611560" y="1737729"/>
            <a:ext cx="4824536" cy="2411351"/>
          </a:xfrm>
          <a:prstGeom prst="rect">
            <a:avLst/>
          </a:prstGeom>
        </p:spPr>
      </p:pic>
      <p:sp>
        <p:nvSpPr>
          <p:cNvPr id="5" name="Rectangle 4"/>
          <p:cNvSpPr/>
          <p:nvPr/>
        </p:nvSpPr>
        <p:spPr>
          <a:xfrm>
            <a:off x="611560" y="1731948"/>
            <a:ext cx="2520280" cy="256891"/>
          </a:xfrm>
          <a:prstGeom prst="rect">
            <a:avLst/>
          </a:prstGeom>
          <a:solidFill>
            <a:srgbClr val="DC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230618806"/>
      </p:ext>
    </p:extLst>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a:t>
            </a:r>
            <a:endParaRPr lang="en-GB" sz="1400" b="1" dirty="0">
              <a:latin typeface="Calibri" panose="020F0502020204030204" pitchFamily="34" charset="0"/>
            </a:endParaRPr>
          </a:p>
        </p:txBody>
      </p:sp>
      <p:sp>
        <p:nvSpPr>
          <p:cNvPr id="3" name="Rectangle 2"/>
          <p:cNvSpPr/>
          <p:nvPr/>
        </p:nvSpPr>
        <p:spPr>
          <a:xfrm>
            <a:off x="251520" y="1196752"/>
            <a:ext cx="5256584" cy="3785652"/>
          </a:xfrm>
          <a:prstGeom prst="rect">
            <a:avLst/>
          </a:prstGeom>
        </p:spPr>
        <p:txBody>
          <a:bodyPr wrap="square">
            <a:spAutoFit/>
          </a:bodyPr>
          <a:lstStyle/>
          <a:p>
            <a:pPr marL="457200" indent="-457200">
              <a:buClr>
                <a:srgbClr val="C00000"/>
              </a:buClr>
              <a:buFont typeface="+mj-lt"/>
              <a:buAutoNum type="arabicPeriod" startAt="5"/>
              <a:tabLst>
                <a:tab pos="800100" algn="l"/>
                <a:tab pos="2343150" algn="l"/>
                <a:tab pos="3714750" algn="l"/>
              </a:tabLst>
            </a:pPr>
            <a:r>
              <a:rPr lang="en-US" sz="2400" dirty="0">
                <a:latin typeface="Arial" panose="020B0604020202020204" pitchFamily="34" charset="0"/>
                <a:cs typeface="Arial" panose="020B0604020202020204" pitchFamily="34" charset="0"/>
              </a:rPr>
              <a:t>Write an equation in terms of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and use it to find the three angles of the triangle</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tabLst>
                <a:tab pos="800100" algn="l"/>
                <a:tab pos="2343150" algn="l"/>
                <a:tab pos="371475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What type of triangle is this? Explain</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755576" y="4869160"/>
            <a:ext cx="4297511" cy="1710002"/>
          </a:xfrm>
          <a:prstGeom prst="rect">
            <a:avLst/>
          </a:prstGeom>
        </p:spPr>
      </p:pic>
      <p:pic>
        <p:nvPicPr>
          <p:cNvPr id="6" name="Picture 5"/>
          <p:cNvPicPr>
            <a:picLocks noChangeAspect="1"/>
          </p:cNvPicPr>
          <p:nvPr/>
        </p:nvPicPr>
        <p:blipFill>
          <a:blip r:embed="rId6">
            <a:lum bright="9000"/>
            <a:extLst>
              <a:ext uri="{28A0092B-C50C-407E-A947-70E740481C1C}">
                <a14:useLocalDpi xmlns:a14="http://schemas.microsoft.com/office/drawing/2010/main" val="0"/>
              </a:ext>
            </a:extLst>
          </a:blip>
          <a:stretch>
            <a:fillRect/>
          </a:stretch>
        </p:blipFill>
        <p:spPr>
          <a:xfrm>
            <a:off x="395536" y="2398279"/>
            <a:ext cx="5009949" cy="1687145"/>
          </a:xfrm>
          <a:prstGeom prst="rect">
            <a:avLst/>
          </a:prstGeom>
        </p:spPr>
      </p:pic>
    </p:spTree>
    <p:extLst>
      <p:ext uri="{BB962C8B-B14F-4D97-AF65-F5344CB8AC3E}">
        <p14:creationId xmlns:p14="http://schemas.microsoft.com/office/powerpoint/2010/main" val="2347502819"/>
      </p:ext>
    </p:extLst>
  </p:cSld>
  <p:clrMapOvr>
    <a:masterClrMapping/>
  </p:clrMapOvr>
  <p:transition advClick="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457200" indent="-457200">
              <a:buClr>
                <a:srgbClr val="C00000"/>
              </a:buClr>
              <a:buFont typeface="+mj-lt"/>
              <a:buAutoNum type="arabicPeriod" startAt="6"/>
              <a:tabLst>
                <a:tab pos="800100" algn="l"/>
                <a:tab pos="2343150" algn="l"/>
                <a:tab pos="3714750" algn="l"/>
              </a:tabLst>
            </a:pPr>
            <a:r>
              <a:rPr lang="en-US" sz="2000" b="1" dirty="0">
                <a:solidFill>
                  <a:srgbClr val="C00000"/>
                </a:solidFill>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The left-hand column of the table shows the angles in three different </a:t>
            </a:r>
            <a:r>
              <a:rPr lang="en-US" sz="2000" dirty="0" smtClean="0">
                <a:latin typeface="Arial" panose="020B0604020202020204" pitchFamily="34" charset="0"/>
                <a:cs typeface="Arial" panose="020B0604020202020204" pitchFamily="34" charset="0"/>
              </a:rPr>
              <a:t>triangles.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right-hand column shows equations that have been written about the triangles, but not in order.</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a:r>
            <a:br>
              <a:rPr lang="en-US" sz="12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Match each set of angles with the correct equation.</a:t>
            </a:r>
          </a:p>
          <a:p>
            <a:pPr marL="457200" indent="-457200">
              <a:buClr>
                <a:srgbClr val="C00000"/>
              </a:buClr>
              <a:buFont typeface="+mj-lt"/>
              <a:buAutoNum type="alphaLcPeriod" startAt="2"/>
              <a:tabLst>
                <a:tab pos="800100" algn="l"/>
                <a:tab pos="2343150" algn="l"/>
                <a:tab pos="3714750" algn="l"/>
              </a:tabLst>
            </a:pPr>
            <a:r>
              <a:rPr lang="en-US" sz="2000" dirty="0" smtClean="0">
                <a:latin typeface="Arial" panose="020B0604020202020204" pitchFamily="34" charset="0"/>
                <a:cs typeface="Arial" panose="020B0604020202020204" pitchFamily="34" charset="0"/>
              </a:rPr>
              <a:t>Here </a:t>
            </a:r>
            <a:r>
              <a:rPr lang="en-US" sz="2000" dirty="0">
                <a:latin typeface="Arial" panose="020B0604020202020204" pitchFamily="34" charset="0"/>
                <a:cs typeface="Arial" panose="020B0604020202020204" pitchFamily="34" charset="0"/>
              </a:rPr>
              <a:t>are three more angles: 40°, 50°, 80°. Explain why these three angles do not come from a triangle.</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734750871"/>
              </p:ext>
            </p:extLst>
          </p:nvPr>
        </p:nvGraphicFramePr>
        <p:xfrm>
          <a:off x="251520" y="3158976"/>
          <a:ext cx="5256584" cy="1854200"/>
        </p:xfrm>
        <a:graphic>
          <a:graphicData uri="http://schemas.openxmlformats.org/drawingml/2006/table">
            <a:tbl>
              <a:tblPr firstRow="1" bandRow="1">
                <a:tableStyleId>{5C22544A-7EE6-4342-B048-85BDC9FD1C3A}</a:tableStyleId>
              </a:tblPr>
              <a:tblGrid>
                <a:gridCol w="2628292"/>
                <a:gridCol w="2628292"/>
              </a:tblGrid>
              <a:tr h="370840">
                <a:tc>
                  <a:txBody>
                    <a:bodyPr/>
                    <a:lstStyle/>
                    <a:p>
                      <a:pPr algn="ctr"/>
                      <a:r>
                        <a:rPr lang="en-US" dirty="0" smtClean="0">
                          <a:latin typeface="Arial" panose="020B0604020202020204" pitchFamily="34" charset="0"/>
                          <a:cs typeface="Arial" panose="020B0604020202020204" pitchFamily="34" charset="0"/>
                        </a:rPr>
                        <a:t>Angles</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Equations</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Arial" panose="020B0604020202020204" pitchFamily="34" charset="0"/>
                          <a:cs typeface="Arial" panose="020B0604020202020204" pitchFamily="34" charset="0"/>
                        </a:rPr>
                        <a:t>50°, 60°, 70°</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3a = 180°</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Arial" panose="020B0604020202020204" pitchFamily="34" charset="0"/>
                          <a:cs typeface="Arial" panose="020B0604020202020204" pitchFamily="34" charset="0"/>
                        </a:rPr>
                        <a:t>20°, 70°, 90°</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2a + b = 180°</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Arial" panose="020B0604020202020204" pitchFamily="34" charset="0"/>
                          <a:cs typeface="Arial" panose="020B0604020202020204" pitchFamily="34" charset="0"/>
                        </a:rPr>
                        <a:t>60°, 60°, 60°</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a + b = 90°</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Arial" panose="020B0604020202020204" pitchFamily="34" charset="0"/>
                          <a:cs typeface="Arial" panose="020B0604020202020204" pitchFamily="34" charset="0"/>
                        </a:rPr>
                        <a:t>25°, 25°, 130°</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a + b + c = 180°</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29419729"/>
      </p:ext>
    </p:extLst>
  </p:cSld>
  <p:clrMapOvr>
    <a:masterClrMapping/>
  </p:clrMapOvr>
  <p:transition advClick="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a:t>
            </a:r>
            <a:endParaRPr lang="en-GB" sz="1400" b="1" dirty="0">
              <a:latin typeface="Calibri" panose="020F0502020204030204" pitchFamily="34" charset="0"/>
            </a:endParaRPr>
          </a:p>
        </p:txBody>
      </p:sp>
      <p:sp>
        <p:nvSpPr>
          <p:cNvPr id="3" name="Rectangle 2"/>
          <p:cNvSpPr/>
          <p:nvPr/>
        </p:nvSpPr>
        <p:spPr>
          <a:xfrm>
            <a:off x="251520" y="1196752"/>
            <a:ext cx="5256584" cy="5478423"/>
          </a:xfrm>
          <a:prstGeom prst="rect">
            <a:avLst/>
          </a:prstGeom>
        </p:spPr>
        <p:txBody>
          <a:bodyPr wrap="square">
            <a:spAutoFit/>
          </a:bodyPr>
          <a:lstStyle/>
          <a:p>
            <a:pPr marL="457200" indent="-457200">
              <a:buClr>
                <a:srgbClr val="C00000"/>
              </a:buClr>
              <a:buFont typeface="+mj-lt"/>
              <a:buAutoNum type="arabicPeriod" startAt="8"/>
              <a:tabLst>
                <a:tab pos="800100" algn="l"/>
                <a:tab pos="2343150" algn="l"/>
                <a:tab pos="3714750" algn="l"/>
              </a:tabLst>
            </a:pPr>
            <a:r>
              <a:rPr lang="en-US" sz="2500" dirty="0">
                <a:latin typeface="Arial" panose="020B0604020202020204" pitchFamily="34" charset="0"/>
                <a:cs typeface="Arial" panose="020B0604020202020204" pitchFamily="34" charset="0"/>
              </a:rPr>
              <a:t>In the box are sets of three angles, written as expressions in </a:t>
            </a:r>
            <a:r>
              <a:rPr lang="en-US" sz="2500" i="1" dirty="0">
                <a:latin typeface="Arial" panose="020B0604020202020204" pitchFamily="34" charset="0"/>
                <a:cs typeface="Arial" panose="020B0604020202020204" pitchFamily="34" charset="0"/>
              </a:rPr>
              <a:t>x</a:t>
            </a:r>
            <a:r>
              <a:rPr lang="en-US" sz="2500" dirty="0">
                <a:latin typeface="Arial" panose="020B0604020202020204" pitchFamily="34" charset="0"/>
                <a:cs typeface="Arial" panose="020B0604020202020204" pitchFamily="34" charset="0"/>
              </a:rPr>
              <a:t>.</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For each set, which of these is </a:t>
            </a:r>
            <a:r>
              <a:rPr lang="en-US" sz="2500" dirty="0" smtClean="0">
                <a:latin typeface="Arial" panose="020B0604020202020204" pitchFamily="34" charset="0"/>
                <a:cs typeface="Arial" panose="020B0604020202020204" pitchFamily="34" charset="0"/>
              </a:rPr>
              <a:t>true?</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These </a:t>
            </a:r>
            <a:r>
              <a:rPr lang="en-US" sz="2500" dirty="0">
                <a:latin typeface="Arial" panose="020B0604020202020204" pitchFamily="34" charset="0"/>
                <a:cs typeface="Arial" panose="020B0604020202020204" pitchFamily="34" charset="0"/>
              </a:rPr>
              <a:t>three angles can </a:t>
            </a:r>
            <a:r>
              <a:rPr lang="en-US" sz="2500" dirty="0" smtClean="0">
                <a:latin typeface="Arial" panose="020B0604020202020204" pitchFamily="34" charset="0"/>
                <a:cs typeface="Arial" panose="020B0604020202020204" pitchFamily="34" charset="0"/>
              </a:rPr>
              <a:t>always / sometimes / </a:t>
            </a:r>
            <a:r>
              <a:rPr lang="en-US" sz="2500" dirty="0">
                <a:latin typeface="Arial" panose="020B0604020202020204" pitchFamily="34" charset="0"/>
                <a:cs typeface="Arial" panose="020B0604020202020204" pitchFamily="34" charset="0"/>
              </a:rPr>
              <a:t>never make a triangle.</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
        <p:nvSpPr>
          <p:cNvPr id="7" name="Rectangle 6"/>
          <p:cNvSpPr/>
          <p:nvPr/>
        </p:nvSpPr>
        <p:spPr>
          <a:xfrm flipH="1">
            <a:off x="251519" y="2564904"/>
            <a:ext cx="5204539" cy="17281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tabLst>
                <a:tab pos="2286000" algn="l"/>
                <a:tab pos="3714750" algn="l"/>
              </a:tabLst>
            </a:pPr>
            <a:r>
              <a:rPr lang="pt-BR" sz="2600" dirty="0" smtClean="0">
                <a:solidFill>
                  <a:schemeClr val="tx1"/>
                </a:solidFill>
                <a:latin typeface="Arial" panose="020B0604020202020204" pitchFamily="34" charset="0"/>
                <a:cs typeface="Arial" panose="020B0604020202020204" pitchFamily="34" charset="0"/>
              </a:rPr>
              <a:t>2</a:t>
            </a:r>
            <a:r>
              <a:rPr lang="pt-BR" sz="2600" i="1" dirty="0" smtClean="0">
                <a:solidFill>
                  <a:schemeClr val="tx1"/>
                </a:solidFill>
                <a:latin typeface="Arial" panose="020B0604020202020204" pitchFamily="34" charset="0"/>
                <a:cs typeface="Arial" panose="020B0604020202020204" pitchFamily="34" charset="0"/>
              </a:rPr>
              <a:t>x</a:t>
            </a:r>
            <a:r>
              <a:rPr lang="pt-BR" sz="2600" i="1" dirty="0">
                <a:solidFill>
                  <a:schemeClr val="tx1"/>
                </a:solidFill>
                <a:latin typeface="Arial" panose="020B0604020202020204" pitchFamily="34" charset="0"/>
                <a:cs typeface="Arial" panose="020B0604020202020204" pitchFamily="34" charset="0"/>
              </a:rPr>
              <a:t>, 4x, </a:t>
            </a:r>
            <a:r>
              <a:rPr lang="pt-BR" sz="2600" dirty="0" smtClean="0">
                <a:solidFill>
                  <a:schemeClr val="tx1"/>
                </a:solidFill>
                <a:latin typeface="Arial" panose="020B0604020202020204" pitchFamily="34" charset="0"/>
                <a:cs typeface="Arial" panose="020B0604020202020204" pitchFamily="34" charset="0"/>
              </a:rPr>
              <a:t>4</a:t>
            </a:r>
            <a:r>
              <a:rPr lang="pt-BR" sz="2600" i="1" dirty="0" smtClean="0">
                <a:solidFill>
                  <a:schemeClr val="tx1"/>
                </a:solidFill>
                <a:latin typeface="Arial" panose="020B0604020202020204" pitchFamily="34" charset="0"/>
                <a:cs typeface="Arial" panose="020B0604020202020204" pitchFamily="34" charset="0"/>
              </a:rPr>
              <a:t>x</a:t>
            </a:r>
            <a:r>
              <a:rPr lang="pt-BR" sz="2600" dirty="0" smtClean="0">
                <a:solidFill>
                  <a:schemeClr val="tx1"/>
                </a:solidFill>
                <a:latin typeface="Arial" panose="020B0604020202020204" pitchFamily="34" charset="0"/>
                <a:cs typeface="Arial" panose="020B0604020202020204" pitchFamily="34" charset="0"/>
              </a:rPr>
              <a:t> 	3</a:t>
            </a:r>
            <a:r>
              <a:rPr lang="pt-BR" sz="2600" i="1" dirty="0" smtClean="0">
                <a:solidFill>
                  <a:schemeClr val="tx1"/>
                </a:solidFill>
                <a:latin typeface="Arial" panose="020B0604020202020204" pitchFamily="34" charset="0"/>
                <a:cs typeface="Arial" panose="020B0604020202020204" pitchFamily="34" charset="0"/>
              </a:rPr>
              <a:t>x</a:t>
            </a:r>
            <a:r>
              <a:rPr lang="pt-BR" sz="2600" dirty="0" smtClean="0">
                <a:solidFill>
                  <a:schemeClr val="tx1"/>
                </a:solidFill>
                <a:latin typeface="Arial" panose="020B0604020202020204" pitchFamily="34" charset="0"/>
                <a:cs typeface="Arial" panose="020B0604020202020204" pitchFamily="34" charset="0"/>
              </a:rPr>
              <a:t>, 2</a:t>
            </a:r>
            <a:r>
              <a:rPr lang="pt-BR" sz="2600" i="1" dirty="0" smtClean="0">
                <a:solidFill>
                  <a:schemeClr val="tx1"/>
                </a:solidFill>
                <a:latin typeface="Arial" panose="020B0604020202020204" pitchFamily="34" charset="0"/>
                <a:cs typeface="Arial" panose="020B0604020202020204" pitchFamily="34" charset="0"/>
              </a:rPr>
              <a:t>x</a:t>
            </a:r>
            <a:r>
              <a:rPr lang="pt-BR" sz="2600" dirty="0" smtClean="0">
                <a:solidFill>
                  <a:schemeClr val="tx1"/>
                </a:solidFill>
                <a:latin typeface="Arial" panose="020B0604020202020204" pitchFamily="34" charset="0"/>
                <a:cs typeface="Arial" panose="020B0604020202020204" pitchFamily="34" charset="0"/>
              </a:rPr>
              <a:t>,	</a:t>
            </a:r>
            <a:r>
              <a:rPr lang="pt-BR" sz="2600" i="1" dirty="0" smtClean="0">
                <a:solidFill>
                  <a:schemeClr val="tx1"/>
                </a:solidFill>
                <a:latin typeface="Arial" panose="020B0604020202020204" pitchFamily="34" charset="0"/>
                <a:cs typeface="Arial" panose="020B0604020202020204" pitchFamily="34" charset="0"/>
              </a:rPr>
              <a:t>x</a:t>
            </a:r>
          </a:p>
          <a:p>
            <a:pPr marL="514350" indent="-514350">
              <a:buFont typeface="+mj-lt"/>
              <a:buAutoNum type="arabicPeriod"/>
              <a:tabLst>
                <a:tab pos="2286000" algn="l"/>
                <a:tab pos="3714750" algn="l"/>
              </a:tabLst>
            </a:pPr>
            <a:r>
              <a:rPr lang="pt-BR" sz="2600" dirty="0" smtClean="0">
                <a:solidFill>
                  <a:schemeClr val="tx1"/>
                </a:solidFill>
                <a:latin typeface="Arial" panose="020B0604020202020204" pitchFamily="34" charset="0"/>
                <a:cs typeface="Arial" panose="020B0604020202020204" pitchFamily="34" charset="0"/>
              </a:rPr>
              <a:t>100° - </a:t>
            </a:r>
            <a:r>
              <a:rPr lang="pt-BR" sz="2600" i="1" dirty="0" smtClean="0">
                <a:solidFill>
                  <a:schemeClr val="tx1"/>
                </a:solidFill>
                <a:latin typeface="Arial" panose="020B0604020202020204" pitchFamily="34" charset="0"/>
                <a:cs typeface="Arial" panose="020B0604020202020204" pitchFamily="34" charset="0"/>
              </a:rPr>
              <a:t>x</a:t>
            </a:r>
            <a:r>
              <a:rPr lang="pt-BR" sz="2600" dirty="0" smtClean="0">
                <a:solidFill>
                  <a:schemeClr val="tx1"/>
                </a:solidFill>
                <a:latin typeface="Arial" panose="020B0604020202020204" pitchFamily="34" charset="0"/>
                <a:cs typeface="Arial" panose="020B0604020202020204" pitchFamily="34" charset="0"/>
              </a:rPr>
              <a:t>, 	</a:t>
            </a:r>
            <a:r>
              <a:rPr lang="pt-BR" sz="2600" i="1" dirty="0" smtClean="0">
                <a:solidFill>
                  <a:schemeClr val="tx1"/>
                </a:solidFill>
                <a:latin typeface="Arial" panose="020B0604020202020204" pitchFamily="34" charset="0"/>
                <a:cs typeface="Arial" panose="020B0604020202020204" pitchFamily="34" charset="0"/>
              </a:rPr>
              <a:t>x</a:t>
            </a:r>
            <a:r>
              <a:rPr lang="pt-BR" sz="2600" dirty="0" smtClean="0">
                <a:solidFill>
                  <a:schemeClr val="tx1"/>
                </a:solidFill>
                <a:latin typeface="Arial" panose="020B0604020202020204" pitchFamily="34" charset="0"/>
                <a:cs typeface="Arial" panose="020B0604020202020204" pitchFamily="34" charset="0"/>
              </a:rPr>
              <a:t> + </a:t>
            </a:r>
            <a:r>
              <a:rPr lang="pt-BR" sz="2600" dirty="0">
                <a:solidFill>
                  <a:schemeClr val="tx1"/>
                </a:solidFill>
                <a:latin typeface="Arial" panose="020B0604020202020204" pitchFamily="34" charset="0"/>
                <a:cs typeface="Arial" panose="020B0604020202020204" pitchFamily="34" charset="0"/>
              </a:rPr>
              <a:t>60°, 	</a:t>
            </a:r>
            <a:r>
              <a:rPr lang="pt-BR" sz="2600" dirty="0" smtClean="0">
                <a:solidFill>
                  <a:schemeClr val="tx1"/>
                </a:solidFill>
                <a:latin typeface="Arial" panose="020B0604020202020204" pitchFamily="34" charset="0"/>
                <a:cs typeface="Arial" panose="020B0604020202020204" pitchFamily="34" charset="0"/>
              </a:rPr>
              <a:t>20</a:t>
            </a:r>
            <a:r>
              <a:rPr lang="pt-BR" sz="2600" dirty="0">
                <a:solidFill>
                  <a:schemeClr val="tx1"/>
                </a:solidFill>
                <a:latin typeface="Arial" panose="020B0604020202020204" pitchFamily="34" charset="0"/>
                <a:cs typeface="Arial" panose="020B0604020202020204" pitchFamily="34" charset="0"/>
              </a:rPr>
              <a:t>° </a:t>
            </a:r>
          </a:p>
          <a:p>
            <a:pPr marL="514350" indent="-514350">
              <a:buFont typeface="+mj-lt"/>
              <a:buAutoNum type="arabicPeriod"/>
              <a:tabLst>
                <a:tab pos="2286000" algn="l"/>
                <a:tab pos="3714750" algn="l"/>
              </a:tabLst>
            </a:pPr>
            <a:r>
              <a:rPr lang="pt-BR" sz="2600" i="1" dirty="0" smtClean="0">
                <a:solidFill>
                  <a:schemeClr val="tx1"/>
                </a:solidFill>
                <a:latin typeface="Arial" panose="020B0604020202020204" pitchFamily="34" charset="0"/>
                <a:cs typeface="Arial" panose="020B0604020202020204" pitchFamily="34" charset="0"/>
              </a:rPr>
              <a:t>x </a:t>
            </a:r>
            <a:r>
              <a:rPr lang="pt-BR" sz="2600" dirty="0" smtClean="0">
                <a:solidFill>
                  <a:schemeClr val="tx1"/>
                </a:solidFill>
                <a:latin typeface="Arial" panose="020B0604020202020204" pitchFamily="34" charset="0"/>
                <a:cs typeface="Arial" panose="020B0604020202020204" pitchFamily="34" charset="0"/>
              </a:rPr>
              <a:t>+ </a:t>
            </a:r>
            <a:r>
              <a:rPr lang="pt-BR" sz="2600" dirty="0">
                <a:solidFill>
                  <a:schemeClr val="tx1"/>
                </a:solidFill>
                <a:latin typeface="Arial" panose="020B0604020202020204" pitchFamily="34" charset="0"/>
                <a:cs typeface="Arial" panose="020B0604020202020204" pitchFamily="34" charset="0"/>
              </a:rPr>
              <a:t>50°, </a:t>
            </a:r>
            <a:r>
              <a:rPr lang="pt-BR" sz="2600" dirty="0" smtClean="0">
                <a:solidFill>
                  <a:schemeClr val="tx1"/>
                </a:solidFill>
                <a:latin typeface="Arial" panose="020B0604020202020204" pitchFamily="34" charset="0"/>
                <a:cs typeface="Arial" panose="020B0604020202020204" pitchFamily="34" charset="0"/>
              </a:rPr>
              <a:t>	</a:t>
            </a:r>
            <a:r>
              <a:rPr lang="pt-BR" sz="2600" i="1" dirty="0" smtClean="0">
                <a:solidFill>
                  <a:schemeClr val="tx1"/>
                </a:solidFill>
                <a:latin typeface="Arial" panose="020B0604020202020204" pitchFamily="34" charset="0"/>
                <a:cs typeface="Arial" panose="020B0604020202020204" pitchFamily="34" charset="0"/>
              </a:rPr>
              <a:t>x</a:t>
            </a:r>
            <a:r>
              <a:rPr lang="pt-BR" sz="2600" dirty="0" smtClean="0">
                <a:solidFill>
                  <a:schemeClr val="tx1"/>
                </a:solidFill>
                <a:latin typeface="Arial" panose="020B0604020202020204" pitchFamily="34" charset="0"/>
                <a:cs typeface="Arial" panose="020B0604020202020204" pitchFamily="34" charset="0"/>
              </a:rPr>
              <a:t>-50</a:t>
            </a:r>
            <a:r>
              <a:rPr lang="pt-BR" sz="2600" dirty="0">
                <a:solidFill>
                  <a:schemeClr val="tx1"/>
                </a:solidFill>
                <a:latin typeface="Arial" panose="020B0604020202020204" pitchFamily="34" charset="0"/>
                <a:cs typeface="Arial" panose="020B0604020202020204" pitchFamily="34" charset="0"/>
              </a:rPr>
              <a:t>°, </a:t>
            </a:r>
            <a:r>
              <a:rPr lang="pt-BR" sz="2600" dirty="0" smtClean="0">
                <a:solidFill>
                  <a:schemeClr val="tx1"/>
                </a:solidFill>
                <a:latin typeface="Arial" panose="020B0604020202020204" pitchFamily="34" charset="0"/>
                <a:cs typeface="Arial" panose="020B0604020202020204" pitchFamily="34" charset="0"/>
              </a:rPr>
              <a:t>	</a:t>
            </a:r>
            <a:r>
              <a:rPr lang="pt-BR" sz="2600" i="1" dirty="0" smtClean="0">
                <a:solidFill>
                  <a:schemeClr val="tx1"/>
                </a:solidFill>
                <a:latin typeface="Arial" panose="020B0604020202020204" pitchFamily="34" charset="0"/>
                <a:cs typeface="Arial" panose="020B0604020202020204" pitchFamily="34" charset="0"/>
              </a:rPr>
              <a:t>x</a:t>
            </a:r>
            <a:r>
              <a:rPr lang="pt-BR" sz="2600" dirty="0" smtClean="0">
                <a:solidFill>
                  <a:schemeClr val="tx1"/>
                </a:solidFill>
                <a:latin typeface="Arial" panose="020B0604020202020204" pitchFamily="34" charset="0"/>
                <a:cs typeface="Arial" panose="020B0604020202020204" pitchFamily="34" charset="0"/>
              </a:rPr>
              <a:t> </a:t>
            </a:r>
            <a:r>
              <a:rPr lang="pt-BR" sz="2600" dirty="0">
                <a:solidFill>
                  <a:schemeClr val="tx1"/>
                </a:solidFill>
                <a:latin typeface="Arial" panose="020B0604020202020204" pitchFamily="34" charset="0"/>
                <a:cs typeface="Arial" panose="020B0604020202020204" pitchFamily="34" charset="0"/>
              </a:rPr>
              <a:t>+ 120°</a:t>
            </a:r>
          </a:p>
          <a:p>
            <a:pPr marL="514350" indent="-514350">
              <a:buFont typeface="+mj-lt"/>
              <a:buAutoNum type="arabicPeriod"/>
              <a:tabLst>
                <a:tab pos="2286000" algn="l"/>
                <a:tab pos="3714750" algn="l"/>
              </a:tabLst>
            </a:pPr>
            <a:r>
              <a:rPr lang="pt-BR" sz="2600" dirty="0" smtClean="0">
                <a:solidFill>
                  <a:schemeClr val="tx1"/>
                </a:solidFill>
                <a:latin typeface="Arial" panose="020B0604020202020204" pitchFamily="34" charset="0"/>
                <a:cs typeface="Arial" panose="020B0604020202020204" pitchFamily="34" charset="0"/>
              </a:rPr>
              <a:t>2</a:t>
            </a:r>
            <a:r>
              <a:rPr lang="pt-BR" sz="2600" i="1" dirty="0" smtClean="0">
                <a:solidFill>
                  <a:schemeClr val="tx1"/>
                </a:solidFill>
                <a:latin typeface="Arial" panose="020B0604020202020204" pitchFamily="34" charset="0"/>
                <a:cs typeface="Arial" panose="020B0604020202020204" pitchFamily="34" charset="0"/>
              </a:rPr>
              <a:t>x</a:t>
            </a:r>
            <a:r>
              <a:rPr lang="pt-BR" sz="2600" dirty="0" smtClean="0">
                <a:solidFill>
                  <a:schemeClr val="tx1"/>
                </a:solidFill>
                <a:latin typeface="Arial" panose="020B0604020202020204" pitchFamily="34" charset="0"/>
                <a:cs typeface="Arial" panose="020B0604020202020204" pitchFamily="34" charset="0"/>
              </a:rPr>
              <a:t> </a:t>
            </a:r>
            <a:r>
              <a:rPr lang="pt-BR" sz="2600" dirty="0">
                <a:solidFill>
                  <a:schemeClr val="tx1"/>
                </a:solidFill>
                <a:latin typeface="Arial" panose="020B0604020202020204" pitchFamily="34" charset="0"/>
                <a:cs typeface="Arial" panose="020B0604020202020204" pitchFamily="34" charset="0"/>
              </a:rPr>
              <a:t>+ 30°, </a:t>
            </a:r>
            <a:r>
              <a:rPr lang="pt-BR" sz="2600" dirty="0" smtClean="0">
                <a:solidFill>
                  <a:schemeClr val="tx1"/>
                </a:solidFill>
                <a:latin typeface="Arial" panose="020B0604020202020204" pitchFamily="34" charset="0"/>
                <a:cs typeface="Arial" panose="020B0604020202020204" pitchFamily="34" charset="0"/>
              </a:rPr>
              <a:t>	50°- </a:t>
            </a:r>
            <a:r>
              <a:rPr lang="pt-BR" sz="2600" i="1" dirty="0" smtClean="0">
                <a:solidFill>
                  <a:schemeClr val="tx1"/>
                </a:solidFill>
                <a:latin typeface="Arial" panose="020B0604020202020204" pitchFamily="34" charset="0"/>
                <a:cs typeface="Arial" panose="020B0604020202020204" pitchFamily="34" charset="0"/>
              </a:rPr>
              <a:t>x</a:t>
            </a:r>
            <a:r>
              <a:rPr lang="pt-BR" sz="2600" dirty="0" smtClean="0">
                <a:solidFill>
                  <a:schemeClr val="tx1"/>
                </a:solidFill>
                <a:latin typeface="Arial" panose="020B0604020202020204" pitchFamily="34" charset="0"/>
                <a:cs typeface="Arial" panose="020B0604020202020204" pitchFamily="34" charset="0"/>
              </a:rPr>
              <a:t>, 	40°- </a:t>
            </a:r>
            <a:r>
              <a:rPr lang="pt-BR" sz="2600" i="1" dirty="0" smtClean="0">
                <a:solidFill>
                  <a:schemeClr val="tx1"/>
                </a:solidFill>
                <a:latin typeface="Arial" panose="020B0604020202020204" pitchFamily="34" charset="0"/>
                <a:cs typeface="Arial" panose="020B0604020202020204" pitchFamily="34" charset="0"/>
              </a:rPr>
              <a:t>x</a:t>
            </a:r>
            <a:endParaRPr lang="en-US" sz="26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865543"/>
      </p:ext>
    </p:extLst>
  </p:cSld>
  <p:clrMapOvr>
    <a:masterClrMapping/>
  </p:clrMapOvr>
  <p:transition advClick="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a:t>
            </a:r>
            <a:endParaRPr lang="en-GB" sz="1400" b="1" dirty="0">
              <a:latin typeface="Calibri" panose="020F050202020403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grpSp>
        <p:nvGrpSpPr>
          <p:cNvPr id="8" name="Group 7"/>
          <p:cNvGrpSpPr/>
          <p:nvPr/>
        </p:nvGrpSpPr>
        <p:grpSpPr>
          <a:xfrm>
            <a:off x="243512" y="1196752"/>
            <a:ext cx="5264592" cy="5328592"/>
            <a:chOff x="3483872" y="1089031"/>
            <a:chExt cx="5264592" cy="5328592"/>
          </a:xfrm>
        </p:grpSpPr>
        <p:sp>
          <p:nvSpPr>
            <p:cNvPr id="9" name="Round Diagonal Corner Rectangle 8"/>
            <p:cNvSpPr/>
            <p:nvPr/>
          </p:nvSpPr>
          <p:spPr>
            <a:xfrm>
              <a:off x="3491880" y="1089031"/>
              <a:ext cx="5256584" cy="532859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9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3563888" y="3278302"/>
              <a:ext cx="5176568" cy="3139321"/>
            </a:xfrm>
            <a:prstGeom prst="rect">
              <a:avLst/>
            </a:prstGeom>
          </p:spPr>
          <p:txBody>
            <a:bodyPr wrap="square">
              <a:spAutoFit/>
            </a:bodyPr>
            <a:lstStyle/>
            <a:p>
              <a:pPr>
                <a:spcAft>
                  <a:spcPts val="0"/>
                </a:spcAft>
                <a:tabLst>
                  <a:tab pos="4972050" algn="r"/>
                </a:tabLst>
              </a:pPr>
              <a:r>
                <a:rPr lang="en-US" dirty="0"/>
                <a:t>All angles are measured in degrees.</a:t>
              </a:r>
            </a:p>
            <a:p>
              <a:pPr>
                <a:spcAft>
                  <a:spcPts val="0"/>
                </a:spcAft>
                <a:tabLst>
                  <a:tab pos="4972050" algn="r"/>
                </a:tabLst>
              </a:pPr>
              <a:r>
                <a:rPr lang="en-US" dirty="0"/>
                <a:t>AGB and CEFD are straight lines.</a:t>
              </a:r>
            </a:p>
            <a:p>
              <a:pPr>
                <a:spcAft>
                  <a:spcPts val="0"/>
                </a:spcAft>
                <a:tabLst>
                  <a:tab pos="2743200" algn="l"/>
                  <a:tab pos="4972050" algn="r"/>
                </a:tabLst>
              </a:pPr>
              <a:r>
                <a:rPr lang="en-US" dirty="0"/>
                <a:t>Angle GEF = 3a - 10 </a:t>
              </a:r>
              <a:r>
                <a:rPr lang="en-US" dirty="0" smtClean="0"/>
                <a:t/>
              </a:r>
              <a:br>
                <a:rPr lang="en-US" dirty="0" smtClean="0"/>
              </a:br>
              <a:r>
                <a:rPr lang="en-US" dirty="0" smtClean="0"/>
                <a:t>Angle </a:t>
              </a:r>
              <a:r>
                <a:rPr lang="en-US" dirty="0"/>
                <a:t>BGF = a + 30 	</a:t>
              </a:r>
              <a:r>
                <a:rPr lang="en-US" dirty="0" smtClean="0"/>
                <a:t>Angle </a:t>
              </a:r>
              <a:r>
                <a:rPr lang="en-US" dirty="0"/>
                <a:t>EGF = y </a:t>
              </a:r>
              <a:endParaRPr lang="en-US" dirty="0" smtClean="0"/>
            </a:p>
            <a:p>
              <a:pPr marL="400050" indent="-400050">
                <a:spcAft>
                  <a:spcPts val="0"/>
                </a:spcAft>
                <a:buClr>
                  <a:srgbClr val="C00000"/>
                </a:buClr>
                <a:buFont typeface="+mj-lt"/>
                <a:buAutoNum type="alphaLcPeriod"/>
                <a:tabLst>
                  <a:tab pos="4972050" algn="r"/>
                </a:tabLst>
              </a:pPr>
              <a:r>
                <a:rPr lang="en-US" dirty="0" smtClean="0"/>
                <a:t>Show </a:t>
              </a:r>
              <a:r>
                <a:rPr lang="en-US" dirty="0"/>
                <a:t>that y = 160 - </a:t>
              </a:r>
              <a:r>
                <a:rPr lang="en-US" dirty="0" smtClean="0"/>
                <a:t>4a</a:t>
              </a:r>
              <a:br>
                <a:rPr lang="en-US" dirty="0" smtClean="0"/>
              </a:br>
              <a:r>
                <a:rPr lang="en-US" dirty="0" smtClean="0"/>
                <a:t>Give </a:t>
              </a:r>
              <a:r>
                <a:rPr lang="en-US" dirty="0"/>
                <a:t>reasons for each stage of your working. </a:t>
              </a:r>
              <a:r>
                <a:rPr lang="en-US" dirty="0" smtClean="0"/>
                <a:t>	</a:t>
              </a:r>
              <a:r>
                <a:rPr lang="en-US" b="1" dirty="0" smtClean="0"/>
                <a:t>(</a:t>
              </a:r>
              <a:r>
                <a:rPr lang="en-US" b="1" dirty="0"/>
                <a:t>3 marks)</a:t>
              </a:r>
            </a:p>
            <a:p>
              <a:pPr marL="400050" indent="-400050">
                <a:spcAft>
                  <a:spcPts val="0"/>
                </a:spcAft>
                <a:buClr>
                  <a:srgbClr val="C00000"/>
                </a:buClr>
                <a:buFont typeface="+mj-lt"/>
                <a:buAutoNum type="alphaLcPeriod"/>
                <a:tabLst>
                  <a:tab pos="4972050" algn="r"/>
                </a:tabLst>
              </a:pPr>
              <a:r>
                <a:rPr lang="en-US" dirty="0" smtClean="0"/>
                <a:t>Given </a:t>
              </a:r>
              <a:r>
                <a:rPr lang="en-US" dirty="0"/>
                <a:t>that a = 25,</a:t>
              </a:r>
            </a:p>
            <a:p>
              <a:pPr marL="857250" indent="-400050">
                <a:spcAft>
                  <a:spcPts val="0"/>
                </a:spcAft>
                <a:buClr>
                  <a:srgbClr val="C00000"/>
                </a:buClr>
                <a:buFont typeface="+mj-lt"/>
                <a:buAutoNum type="romanLcPeriod"/>
                <a:tabLst>
                  <a:tab pos="4972050" algn="r"/>
                </a:tabLst>
              </a:pPr>
              <a:r>
                <a:rPr lang="en-US" dirty="0" smtClean="0"/>
                <a:t>work </a:t>
              </a:r>
              <a:r>
                <a:rPr lang="en-US" dirty="0"/>
                <a:t>out the value of y</a:t>
              </a:r>
            </a:p>
            <a:p>
              <a:pPr marL="857250" indent="-400050">
                <a:spcAft>
                  <a:spcPts val="0"/>
                </a:spcAft>
                <a:buClr>
                  <a:srgbClr val="C00000"/>
                </a:buClr>
                <a:buFont typeface="+mj-lt"/>
                <a:buAutoNum type="romanLcPeriod"/>
                <a:tabLst>
                  <a:tab pos="4972050" algn="r"/>
                </a:tabLst>
              </a:pPr>
              <a:r>
                <a:rPr lang="en-US" dirty="0" smtClean="0"/>
                <a:t>work </a:t>
              </a:r>
              <a:r>
                <a:rPr lang="en-US" dirty="0"/>
                <a:t>out the size of the largest </a:t>
              </a:r>
              <a:r>
                <a:rPr lang="en-US" dirty="0" smtClean="0"/>
                <a:t>angle in </a:t>
              </a:r>
              <a:r>
                <a:rPr lang="en-US" dirty="0"/>
                <a:t>triangle EGF. </a:t>
              </a:r>
              <a:r>
                <a:rPr lang="en-US" dirty="0" smtClean="0"/>
                <a:t>	</a:t>
              </a:r>
              <a:r>
                <a:rPr lang="en-US" b="1" dirty="0" smtClean="0"/>
                <a:t>(</a:t>
              </a:r>
              <a:r>
                <a:rPr lang="en-US" b="1" dirty="0"/>
                <a:t>4 marks)</a:t>
              </a:r>
            </a:p>
          </p:txBody>
        </p:sp>
      </p:grpSp>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095289" y="1797365"/>
            <a:ext cx="3411178" cy="1620309"/>
          </a:xfrm>
          <a:prstGeom prst="rect">
            <a:avLst/>
          </a:prstGeom>
        </p:spPr>
      </p:pic>
    </p:spTree>
    <p:extLst>
      <p:ext uri="{BB962C8B-B14F-4D97-AF65-F5344CB8AC3E}">
        <p14:creationId xmlns:p14="http://schemas.microsoft.com/office/powerpoint/2010/main" val="3896027754"/>
      </p:ext>
    </p:extLst>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a:t>
            </a:r>
            <a:endParaRPr lang="en-GB" sz="1400" b="1" dirty="0">
              <a:latin typeface="Calibri" panose="020F0502020204030204" pitchFamily="34" charset="0"/>
            </a:endParaRPr>
          </a:p>
        </p:txBody>
      </p:sp>
      <p:sp>
        <p:nvSpPr>
          <p:cNvPr id="3" name="Rectangle 2"/>
          <p:cNvSpPr/>
          <p:nvPr/>
        </p:nvSpPr>
        <p:spPr>
          <a:xfrm>
            <a:off x="251520" y="3068960"/>
            <a:ext cx="5256584" cy="1446550"/>
          </a:xfrm>
          <a:prstGeom prst="rect">
            <a:avLst/>
          </a:prstGeom>
        </p:spPr>
        <p:txBody>
          <a:bodyPr wrap="square">
            <a:spAutoFit/>
          </a:bodyPr>
          <a:lstStyle/>
          <a:p>
            <a:pPr marL="571500" indent="-571500">
              <a:buClr>
                <a:srgbClr val="C00000"/>
              </a:buClr>
              <a:buFont typeface="+mj-lt"/>
              <a:buAutoNum type="arabicPeriod" startAt="10"/>
              <a:tabLst>
                <a:tab pos="800100" algn="l"/>
                <a:tab pos="2343150" algn="l"/>
                <a:tab pos="3714750" algn="l"/>
              </a:tabLst>
            </a:pPr>
            <a:r>
              <a:rPr lang="en-US" sz="2200" b="1" dirty="0">
                <a:solidFill>
                  <a:srgbClr val="FF0000"/>
                </a:solidFill>
                <a:latin typeface="Arial" panose="020B0604020202020204" pitchFamily="34" charset="0"/>
                <a:cs typeface="Arial" panose="020B0604020202020204" pitchFamily="34" charset="0"/>
              </a:rPr>
              <a:t>P </a:t>
            </a:r>
            <a:r>
              <a:rPr lang="en-US" sz="2200" dirty="0">
                <a:latin typeface="Arial" panose="020B0604020202020204" pitchFamily="34" charset="0"/>
                <a:cs typeface="Arial" panose="020B0604020202020204" pitchFamily="34" charset="0"/>
              </a:rPr>
              <a:t>Triangle ACD is an isosceles triangle. Triangle BDE is a right-angled triangle. Show that triangle ABD is an equilateral triangle.</a:t>
            </a:r>
          </a:p>
        </p:txBody>
      </p:sp>
      <p:sp>
        <p:nvSpPr>
          <p:cNvPr id="7" name="Rectangle 6"/>
          <p:cNvSpPr/>
          <p:nvPr/>
        </p:nvSpPr>
        <p:spPr>
          <a:xfrm flipH="1">
            <a:off x="251519" y="1268760"/>
            <a:ext cx="5204539" cy="17281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286000" algn="l"/>
                <a:tab pos="3714750" algn="l"/>
              </a:tabLst>
            </a:pPr>
            <a:r>
              <a:rPr lang="en-US" sz="2000" b="1" dirty="0">
                <a:solidFill>
                  <a:srgbClr val="C00000"/>
                </a:solidFill>
                <a:latin typeface="Arial" panose="020B0604020202020204" pitchFamily="34" charset="0"/>
                <a:cs typeface="Arial" panose="020B0604020202020204" pitchFamily="34" charset="0"/>
              </a:rPr>
              <a:t>Exam hint</a:t>
            </a:r>
          </a:p>
          <a:p>
            <a:pPr>
              <a:tabLst>
                <a:tab pos="2286000" algn="l"/>
                <a:tab pos="3714750" algn="l"/>
              </a:tabLst>
            </a:pPr>
            <a:r>
              <a:rPr lang="en-US" sz="2000" dirty="0">
                <a:solidFill>
                  <a:schemeClr val="tx1"/>
                </a:solidFill>
                <a:latin typeface="Arial" panose="020B0604020202020204" pitchFamily="34" charset="0"/>
                <a:cs typeface="Arial" panose="020B0604020202020204" pitchFamily="34" charset="0"/>
              </a:rPr>
              <a:t>‘Show that’ means you need to write down all of your working and explain your reasons as you go along. You can answer part </a:t>
            </a:r>
            <a:r>
              <a:rPr lang="en-US" sz="2000" b="1" dirty="0">
                <a:solidFill>
                  <a:schemeClr val="tx1"/>
                </a:solidFill>
                <a:latin typeface="Arial" panose="020B0604020202020204" pitchFamily="34" charset="0"/>
                <a:cs typeface="Arial" panose="020B0604020202020204" pitchFamily="34" charset="0"/>
              </a:rPr>
              <a:t>b</a:t>
            </a:r>
            <a:r>
              <a:rPr lang="en-US" sz="2000" dirty="0">
                <a:solidFill>
                  <a:schemeClr val="tx1"/>
                </a:solidFill>
                <a:latin typeface="Arial" panose="020B0604020202020204" pitchFamily="34" charset="0"/>
                <a:cs typeface="Arial" panose="020B0604020202020204" pitchFamily="34" charset="0"/>
              </a:rPr>
              <a:t> even if you cannot answer part </a:t>
            </a:r>
            <a:r>
              <a:rPr lang="en-US" sz="2000" b="1" dirty="0">
                <a:solidFill>
                  <a:schemeClr val="tx1"/>
                </a:solidFill>
                <a:latin typeface="Arial" panose="020B0604020202020204" pitchFamily="34" charset="0"/>
                <a:cs typeface="Arial" panose="020B0604020202020204" pitchFamily="34" charset="0"/>
              </a:rPr>
              <a:t>a</a:t>
            </a:r>
            <a:r>
              <a:rPr lang="en-US" sz="2000" dirty="0">
                <a:solidFill>
                  <a:schemeClr val="tx1"/>
                </a:solidFill>
                <a:latin typeface="Arial" panose="020B0604020202020204" pitchFamily="34" charset="0"/>
                <a:cs typeface="Arial" panose="020B0604020202020204" pitchFamily="34" charset="0"/>
              </a:rPr>
              <a:t>.</a:t>
            </a:r>
            <a:endParaRPr lang="en-US" sz="2000" i="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985046" y="4534371"/>
            <a:ext cx="3821899" cy="207324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spTree>
    <p:extLst>
      <p:ext uri="{BB962C8B-B14F-4D97-AF65-F5344CB8AC3E}">
        <p14:creationId xmlns:p14="http://schemas.microsoft.com/office/powerpoint/2010/main" val="1860352147"/>
      </p:ext>
    </p:extLst>
  </p:cSld>
  <p:clrMapOvr>
    <a:masterClrMapping/>
  </p:clrMapOvr>
  <p:transition advClick="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6.6 – Geometrical Problems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a:t>
            </a:r>
            <a:endParaRPr lang="en-GB" sz="1400" b="1" dirty="0">
              <a:latin typeface="Calibri" panose="020F0502020204030204" pitchFamily="34" charset="0"/>
            </a:endParaRPr>
          </a:p>
        </p:txBody>
      </p:sp>
      <p:sp>
        <p:nvSpPr>
          <p:cNvPr id="3" name="Rectangle 2"/>
          <p:cNvSpPr/>
          <p:nvPr/>
        </p:nvSpPr>
        <p:spPr>
          <a:xfrm>
            <a:off x="251520" y="1262370"/>
            <a:ext cx="5256584" cy="2062103"/>
          </a:xfrm>
          <a:prstGeom prst="rect">
            <a:avLst/>
          </a:prstGeom>
        </p:spPr>
        <p:txBody>
          <a:bodyPr wrap="square">
            <a:spAutoFit/>
          </a:bodyPr>
          <a:lstStyle/>
          <a:p>
            <a:pPr marL="800100" indent="-800100">
              <a:buClr>
                <a:srgbClr val="C00000"/>
              </a:buClr>
              <a:buFont typeface="+mj-lt"/>
              <a:buAutoNum type="arabicPeriod" startAt="11"/>
              <a:tabLst>
                <a:tab pos="800100" algn="l"/>
                <a:tab pos="2343150" algn="l"/>
                <a:tab pos="3714750" algn="l"/>
              </a:tabLst>
            </a:pPr>
            <a:r>
              <a:rPr lang="en-US" sz="3200" b="1" dirty="0" smtClean="0">
                <a:solidFill>
                  <a:srgbClr val="FF0000"/>
                </a:solidFill>
                <a:latin typeface="Arial" panose="020B0604020202020204" pitchFamily="34" charset="0"/>
                <a:cs typeface="Arial" panose="020B0604020202020204" pitchFamily="34" charset="0"/>
              </a:rPr>
              <a:t>P</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ABC is a </a:t>
            </a:r>
            <a:r>
              <a:rPr lang="en-US" sz="3200" dirty="0" smtClean="0">
                <a:latin typeface="Arial" panose="020B0604020202020204" pitchFamily="34" charset="0"/>
                <a:cs typeface="Arial" panose="020B0604020202020204" pitchFamily="34" charset="0"/>
              </a:rPr>
              <a:t>triangle.</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D </a:t>
            </a:r>
            <a:r>
              <a:rPr lang="en-US" sz="3200" dirty="0">
                <a:latin typeface="Arial" panose="020B0604020202020204" pitchFamily="34" charset="0"/>
                <a:cs typeface="Arial" panose="020B0604020202020204" pitchFamily="34" charset="0"/>
              </a:rPr>
              <a:t>is a point on </a:t>
            </a:r>
            <a:r>
              <a:rPr lang="en-US" sz="3200" dirty="0" smtClean="0">
                <a:latin typeface="Arial" panose="020B0604020202020204" pitchFamily="34" charset="0"/>
                <a:cs typeface="Arial" panose="020B0604020202020204" pitchFamily="34" charset="0"/>
              </a:rPr>
              <a:t>AC.</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Find </a:t>
            </a:r>
            <a:r>
              <a:rPr lang="en-US" sz="3200" dirty="0">
                <a:latin typeface="Arial" panose="020B0604020202020204" pitchFamily="34" charset="0"/>
                <a:cs typeface="Arial" panose="020B0604020202020204" pitchFamily="34" charset="0"/>
              </a:rPr>
              <a:t>the size of angle ACB.</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77676" y="3496714"/>
            <a:ext cx="5231270" cy="302863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21518"/>
            <a:ext cx="556549" cy="551298"/>
          </a:xfrm>
          <a:prstGeom prst="rect">
            <a:avLst/>
          </a:prstGeom>
        </p:spPr>
      </p:pic>
    </p:spTree>
    <p:extLst>
      <p:ext uri="{BB962C8B-B14F-4D97-AF65-F5344CB8AC3E}">
        <p14:creationId xmlns:p14="http://schemas.microsoft.com/office/powerpoint/2010/main" val="859352038"/>
      </p:ext>
    </p:extLst>
  </p:cSld>
  <p:clrMapOvr>
    <a:masterClrMapping/>
  </p:clrMapOvr>
  <p:transition advClick="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a:t>
            </a:r>
            <a:endParaRPr lang="en-GB" sz="1400" b="1" dirty="0">
              <a:latin typeface="Calibri" panose="020F0502020204030204" pitchFamily="34" charset="0"/>
            </a:endParaRPr>
          </a:p>
        </p:txBody>
      </p:sp>
      <p:sp>
        <p:nvSpPr>
          <p:cNvPr id="3" name="Rectangle 2"/>
          <p:cNvSpPr/>
          <p:nvPr/>
        </p:nvSpPr>
        <p:spPr>
          <a:xfrm>
            <a:off x="251520" y="1262370"/>
            <a:ext cx="5256584" cy="5262979"/>
          </a:xfrm>
          <a:prstGeom prst="rect">
            <a:avLst/>
          </a:prstGeom>
        </p:spPr>
        <p:txBody>
          <a:bodyPr wrap="square">
            <a:spAutoFit/>
          </a:bodyPr>
          <a:lstStyle/>
          <a:p>
            <a:pPr>
              <a:buClr>
                <a:srgbClr val="C00000"/>
              </a:buClr>
              <a:tabLst>
                <a:tab pos="800100" algn="l"/>
                <a:tab pos="2343150" algn="l"/>
                <a:tab pos="3714750" algn="l"/>
              </a:tabLst>
            </a:pPr>
            <a:r>
              <a:rPr lang="en-US" sz="2400" b="1" dirty="0" smtClean="0">
                <a:latin typeface="Arial" panose="020B0604020202020204" pitchFamily="34" charset="0"/>
                <a:cs typeface="Arial" panose="020B0604020202020204" pitchFamily="34" charset="0"/>
              </a:rPr>
              <a:t>Solve </a:t>
            </a:r>
            <a:r>
              <a:rPr lang="en-US" sz="2400" b="1" dirty="0">
                <a:latin typeface="Arial" panose="020B0604020202020204" pitchFamily="34" charset="0"/>
                <a:cs typeface="Arial" panose="020B0604020202020204" pitchFamily="34" charset="0"/>
              </a:rPr>
              <a:t>problems using these strategies where appropriate:</a:t>
            </a:r>
          </a:p>
          <a:p>
            <a:pPr marL="400050" indent="-400050">
              <a:buClr>
                <a:srgbClr val="C00000"/>
              </a:buClr>
              <a:buFont typeface="Arial" panose="020B0604020202020204" pitchFamily="34" charset="0"/>
              <a:buChar char="•"/>
              <a:tabLst>
                <a:tab pos="800100" algn="l"/>
                <a:tab pos="2343150" algn="l"/>
                <a:tab pos="3714750"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pictures</a:t>
            </a:r>
          </a:p>
          <a:p>
            <a:pPr marL="400050" indent="-400050">
              <a:buClr>
                <a:srgbClr val="C00000"/>
              </a:buClr>
              <a:buFont typeface="Arial" panose="020B0604020202020204" pitchFamily="34" charset="0"/>
              <a:buChar char="•"/>
              <a:tabLst>
                <a:tab pos="800100" algn="l"/>
                <a:tab pos="2343150" algn="l"/>
                <a:tab pos="3714750"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smaller numbers</a:t>
            </a:r>
          </a:p>
          <a:p>
            <a:pPr marL="400050" indent="-400050">
              <a:buClr>
                <a:srgbClr val="C00000"/>
              </a:buClr>
              <a:buFont typeface="Arial" panose="020B0604020202020204" pitchFamily="34" charset="0"/>
              <a:buChar char="•"/>
              <a:tabLst>
                <a:tab pos="800100" algn="l"/>
                <a:tab pos="2343150" algn="l"/>
                <a:tab pos="3714750"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bar models</a:t>
            </a:r>
          </a:p>
          <a:p>
            <a:pPr marL="400050" indent="-400050">
              <a:buClr>
                <a:srgbClr val="C00000"/>
              </a:buClr>
              <a:buFont typeface="Arial" panose="020B0604020202020204" pitchFamily="34" charset="0"/>
              <a:buChar char="•"/>
              <a:tabLst>
                <a:tab pos="800100" algn="l"/>
                <a:tab pos="2343150" algn="l"/>
                <a:tab pos="3714750"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x for the unknown.</a:t>
            </a:r>
          </a:p>
          <a:p>
            <a:pPr marL="400050" indent="-400050">
              <a:buClr>
                <a:srgbClr val="C00000"/>
              </a:buClr>
              <a:buFont typeface="+mj-lt"/>
              <a:buAutoNum type="arabicPeriod"/>
              <a:tabLst>
                <a:tab pos="800100" algn="l"/>
                <a:tab pos="2343150" algn="l"/>
                <a:tab pos="371475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 think of a 2D shape. It has only four sides. They are all </a:t>
            </a:r>
            <a:r>
              <a:rPr lang="en-US" sz="2400" dirty="0" smtClean="0">
                <a:latin typeface="Arial" panose="020B0604020202020204" pitchFamily="34" charset="0"/>
                <a:cs typeface="Arial" panose="020B0604020202020204" pitchFamily="34" charset="0"/>
              </a:rPr>
              <a:t>straight.</a:t>
            </a:r>
          </a:p>
          <a:p>
            <a:pPr marL="857250" indent="-40005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could my shape be? Write a </a:t>
            </a:r>
            <a:r>
              <a:rPr lang="en-US" sz="2400" dirty="0" smtClean="0">
                <a:latin typeface="Arial" panose="020B0604020202020204" pitchFamily="34" charset="0"/>
                <a:cs typeface="Arial" panose="020B0604020202020204" pitchFamily="34" charset="0"/>
              </a:rPr>
              <a:t>list.</a:t>
            </a:r>
          </a:p>
          <a:p>
            <a:pPr marL="457200">
              <a:buClr>
                <a:srgbClr val="C00000"/>
              </a:buClr>
              <a:tabLst>
                <a:tab pos="2343150" algn="l"/>
                <a:tab pos="3714750" algn="l"/>
              </a:tabLst>
            </a:pPr>
            <a:r>
              <a:rPr lang="en-US" sz="2400" dirty="0" smtClean="0">
                <a:latin typeface="Arial" panose="020B0604020202020204" pitchFamily="34" charset="0"/>
                <a:cs typeface="Arial" panose="020B0604020202020204" pitchFamily="34" charset="0"/>
              </a:rPr>
              <a:t>It </a:t>
            </a:r>
            <a:r>
              <a:rPr lang="en-US" sz="2400" dirty="0">
                <a:latin typeface="Arial" panose="020B0604020202020204" pitchFamily="34" charset="0"/>
                <a:cs typeface="Arial" panose="020B0604020202020204" pitchFamily="34" charset="0"/>
              </a:rPr>
              <a:t>has two different pairs of equal length sides, </a:t>
            </a:r>
            <a:endParaRPr lang="en-US" sz="24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startAt="2"/>
              <a:tabLst>
                <a:tab pos="2343150" algn="l"/>
                <a:tab pos="3714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could my shape be now? Write a new list.</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4765" t="1472" r="6291" b="2814"/>
          <a:stretch/>
        </p:blipFill>
        <p:spPr>
          <a:xfrm>
            <a:off x="4283968" y="2080136"/>
            <a:ext cx="1224136" cy="1420872"/>
          </a:xfrm>
          <a:prstGeom prst="rect">
            <a:avLst/>
          </a:prstGeom>
        </p:spPr>
      </p:pic>
    </p:spTree>
    <p:extLst>
      <p:ext uri="{BB962C8B-B14F-4D97-AF65-F5344CB8AC3E}">
        <p14:creationId xmlns:p14="http://schemas.microsoft.com/office/powerpoint/2010/main" val="447404332"/>
      </p:ext>
    </p:extLst>
  </p:cSld>
  <p:clrMapOvr>
    <a:masterClrMapping/>
  </p:clrMapOvr>
  <p:transition advClick="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a:t>
            </a:r>
            <a:endParaRPr lang="en-GB" sz="1400" b="1" dirty="0">
              <a:latin typeface="Calibri" panose="020F0502020204030204" pitchFamily="34" charset="0"/>
            </a:endParaRPr>
          </a:p>
        </p:txBody>
      </p:sp>
      <p:sp>
        <p:nvSpPr>
          <p:cNvPr id="3" name="Rectangle 2"/>
          <p:cNvSpPr/>
          <p:nvPr/>
        </p:nvSpPr>
        <p:spPr>
          <a:xfrm>
            <a:off x="251520" y="1262370"/>
            <a:ext cx="5256584" cy="5262979"/>
          </a:xfrm>
          <a:prstGeom prst="rect">
            <a:avLst/>
          </a:prstGeom>
        </p:spPr>
        <p:txBody>
          <a:bodyPr wrap="square">
            <a:spAutoFit/>
          </a:bodyPr>
          <a:lstStyle/>
          <a:p>
            <a:pPr marL="457200" indent="-457200">
              <a:buClr>
                <a:srgbClr val="C00000"/>
              </a:buClr>
              <a:buFont typeface="+mj-lt"/>
              <a:buAutoNum type="arabicPeriod" startAt="2"/>
              <a:tabLst>
                <a:tab pos="800100" algn="l"/>
                <a:tab pos="2343150" algn="l"/>
                <a:tab pos="371475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 regular polygon has an even number of sides and fewer than six sides.</a:t>
            </a:r>
          </a:p>
          <a:p>
            <a:pPr marL="914400" indent="-45720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name of the shape?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size of an interior angle of the polygon?</a:t>
            </a:r>
          </a:p>
          <a:p>
            <a:pPr marL="457200" indent="-457200">
              <a:buClr>
                <a:srgbClr val="C00000"/>
              </a:buClr>
              <a:buFont typeface="+mj-lt"/>
              <a:buAutoNum type="arabicPeriod" startAt="3"/>
              <a:tabLst>
                <a:tab pos="800100" algn="l"/>
                <a:tab pos="2343150" algn="l"/>
                <a:tab pos="371475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quadrilateral has two pairs of equal angles. The angles next to each other are different.</a:t>
            </a:r>
          </a:p>
          <a:p>
            <a:pPr marL="914400" indent="-45720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type of quadrilateral is this?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One </a:t>
            </a:r>
            <a:r>
              <a:rPr lang="en-US" sz="2400" dirty="0">
                <a:latin typeface="Arial" panose="020B0604020202020204" pitchFamily="34" charset="0"/>
                <a:cs typeface="Arial" panose="020B0604020202020204" pitchFamily="34" charset="0"/>
              </a:rPr>
              <a:t>of the angles is 65</a:t>
            </a:r>
            <a:r>
              <a:rPr lang="en-US" sz="2400" dirty="0" smtClean="0">
                <a:latin typeface="Arial" panose="020B0604020202020204" pitchFamily="34" charset="0"/>
                <a:cs typeface="Arial" panose="020B0604020202020204" pitchFamily="34" charset="0"/>
              </a:rPr>
              <a:t>°. What </a:t>
            </a:r>
            <a:r>
              <a:rPr lang="en-US" sz="2400" dirty="0">
                <a:latin typeface="Arial" panose="020B0604020202020204" pitchFamily="34" charset="0"/>
                <a:cs typeface="Arial" panose="020B0604020202020204" pitchFamily="34" charset="0"/>
              </a:rPr>
              <a:t>are the other three angles?</a:t>
            </a:r>
          </a:p>
        </p:txBody>
      </p:sp>
    </p:spTree>
    <p:extLst>
      <p:ext uri="{BB962C8B-B14F-4D97-AF65-F5344CB8AC3E}">
        <p14:creationId xmlns:p14="http://schemas.microsoft.com/office/powerpoint/2010/main" val="758876234"/>
      </p:ext>
    </p:extLst>
  </p:cSld>
  <p:clrMapOvr>
    <a:masterClrMapping/>
  </p:clrMapOvr>
  <p:transition advClick="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a:t>
            </a:r>
            <a:endParaRPr lang="en-GB" sz="1400" b="1" dirty="0">
              <a:latin typeface="Calibri" panose="020F0502020204030204" pitchFamily="34" charset="0"/>
            </a:endParaRPr>
          </a:p>
        </p:txBody>
      </p:sp>
      <p:grpSp>
        <p:nvGrpSpPr>
          <p:cNvPr id="5" name="Group 4"/>
          <p:cNvGrpSpPr/>
          <p:nvPr/>
        </p:nvGrpSpPr>
        <p:grpSpPr>
          <a:xfrm>
            <a:off x="243512" y="1196752"/>
            <a:ext cx="5264592" cy="5328592"/>
            <a:chOff x="3483872" y="1089031"/>
            <a:chExt cx="5264592" cy="5328592"/>
          </a:xfrm>
        </p:grpSpPr>
        <p:sp>
          <p:nvSpPr>
            <p:cNvPr id="6" name="Round Diagonal Corner Rectangle 5"/>
            <p:cNvSpPr/>
            <p:nvPr/>
          </p:nvSpPr>
          <p:spPr>
            <a:xfrm>
              <a:off x="3491880" y="1089031"/>
              <a:ext cx="5256584" cy="532859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4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3563888" y="4694074"/>
              <a:ext cx="5176568" cy="1723549"/>
            </a:xfrm>
            <a:prstGeom prst="rect">
              <a:avLst/>
            </a:prstGeom>
          </p:spPr>
          <p:txBody>
            <a:bodyPr wrap="square">
              <a:spAutoFit/>
            </a:bodyPr>
            <a:lstStyle/>
            <a:p>
              <a:pPr>
                <a:spcAft>
                  <a:spcPts val="600"/>
                </a:spcAft>
                <a:tabLst>
                  <a:tab pos="4972050" algn="r"/>
                </a:tabLst>
              </a:pPr>
              <a:r>
                <a:rPr lang="en-US" sz="2400" dirty="0"/>
                <a:t>Angle AFC = </a:t>
              </a:r>
              <a:r>
                <a:rPr lang="en-US" sz="2400" i="1" dirty="0" smtClean="0"/>
                <a:t>x</a:t>
              </a:r>
              <a:r>
                <a:rPr lang="en-US" sz="2400" dirty="0" smtClean="0"/>
                <a:t>° </a:t>
              </a:r>
              <a:r>
                <a:rPr lang="en-US" sz="2400" dirty="0"/>
                <a:t>and Angle ACB = </a:t>
              </a:r>
              <a:r>
                <a:rPr lang="en-US" sz="2400" i="1" dirty="0"/>
                <a:t>y</a:t>
              </a:r>
              <a:r>
                <a:rPr lang="en-US" sz="2400" dirty="0"/>
                <a:t>°.</a:t>
              </a:r>
            </a:p>
            <a:p>
              <a:pPr marL="457200" indent="-457200">
                <a:spcAft>
                  <a:spcPts val="600"/>
                </a:spcAft>
                <a:buClr>
                  <a:srgbClr val="C00000"/>
                </a:buClr>
                <a:buFont typeface="+mj-lt"/>
                <a:buAutoNum type="alphaLcPeriod"/>
                <a:tabLst>
                  <a:tab pos="4972050" algn="r"/>
                </a:tabLst>
              </a:pPr>
              <a:r>
                <a:rPr lang="en-US" sz="2400" dirty="0" smtClean="0"/>
                <a:t>What </a:t>
              </a:r>
              <a:r>
                <a:rPr lang="en-US" sz="2400" dirty="0"/>
                <a:t>is the value of </a:t>
              </a:r>
              <a:r>
                <a:rPr lang="en-US" sz="2400" i="1" dirty="0" smtClean="0"/>
                <a:t>x</a:t>
              </a:r>
              <a:r>
                <a:rPr lang="en-US" sz="2400" dirty="0" smtClean="0"/>
                <a:t>?	</a:t>
              </a:r>
              <a:r>
                <a:rPr lang="en-US" sz="2400" b="1" dirty="0" smtClean="0"/>
                <a:t>(</a:t>
              </a:r>
              <a:r>
                <a:rPr lang="en-US" sz="2400" b="1" dirty="0"/>
                <a:t>2 marks)</a:t>
              </a:r>
            </a:p>
            <a:p>
              <a:pPr marL="457200" indent="-457200">
                <a:spcAft>
                  <a:spcPts val="600"/>
                </a:spcAft>
                <a:buClr>
                  <a:srgbClr val="C00000"/>
                </a:buClr>
                <a:buFont typeface="+mj-lt"/>
                <a:buAutoNum type="alphaLcPeriod"/>
                <a:tabLst>
                  <a:tab pos="4972050" algn="r"/>
                </a:tabLst>
              </a:pPr>
              <a:r>
                <a:rPr lang="en-US" sz="2400" dirty="0" smtClean="0"/>
                <a:t>What </a:t>
              </a:r>
              <a:r>
                <a:rPr lang="en-US" sz="2400" dirty="0"/>
                <a:t>is the value of </a:t>
              </a:r>
              <a:r>
                <a:rPr lang="en-US" sz="2400" i="1" dirty="0" smtClean="0"/>
                <a:t>y</a:t>
              </a:r>
              <a:r>
                <a:rPr lang="en-US" sz="2400" dirty="0" smtClean="0"/>
                <a:t>?	</a:t>
              </a:r>
              <a:r>
                <a:rPr lang="en-US" sz="2400" b="1" dirty="0" smtClean="0"/>
                <a:t>(</a:t>
              </a:r>
              <a:r>
                <a:rPr lang="en-US" sz="2400" b="1" dirty="0"/>
                <a:t>2 </a:t>
              </a:r>
              <a:r>
                <a:rPr lang="en-US" sz="2400" b="1" dirty="0" smtClean="0"/>
                <a:t>marks)</a:t>
              </a:r>
              <a:r>
                <a:rPr lang="en-US" sz="2400" dirty="0" smtClean="0"/>
                <a:t/>
              </a:r>
              <a:br>
                <a:rPr lang="en-US" sz="2400" dirty="0" smtClean="0"/>
              </a:br>
              <a:r>
                <a:rPr lang="en-US" sz="2400" dirty="0" smtClean="0"/>
                <a:t>Give </a:t>
              </a:r>
              <a:r>
                <a:rPr lang="en-US" sz="2400" dirty="0"/>
                <a:t>reasons for your answers.</a:t>
              </a:r>
              <a:endParaRPr lang="en-US" sz="2400" b="1" dirty="0"/>
            </a:p>
          </p:txBody>
        </p:sp>
      </p:gr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182582" y="1769884"/>
            <a:ext cx="3458460" cy="3012207"/>
          </a:xfrm>
          <a:prstGeom prst="rect">
            <a:avLst/>
          </a:prstGeom>
        </p:spPr>
      </p:pic>
    </p:spTree>
    <p:extLst>
      <p:ext uri="{BB962C8B-B14F-4D97-AF65-F5344CB8AC3E}">
        <p14:creationId xmlns:p14="http://schemas.microsoft.com/office/powerpoint/2010/main" val="3192094911"/>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5.2 – Solving Equations 2</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2"/>
            </a:pPr>
            <a:r>
              <a:rPr lang="en-US" sz="2800" b="1"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Solve </a:t>
            </a:r>
            <a:r>
              <a:rPr lang="en-US" sz="2800" dirty="0">
                <a:latin typeface="Arial" panose="020B0604020202020204" pitchFamily="34" charset="0"/>
                <a:cs typeface="Arial" panose="020B0604020202020204" pitchFamily="34" charset="0"/>
              </a:rPr>
              <a:t>the equation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3x </a:t>
            </a:r>
            <a:r>
              <a:rPr lang="en-US" sz="2800" dirty="0">
                <a:latin typeface="Arial" panose="020B0604020202020204" pitchFamily="34" charset="0"/>
                <a:cs typeface="Arial" panose="020B0604020202020204" pitchFamily="34" charset="0"/>
              </a:rPr>
              <a:t>- 4 = 17 using </a:t>
            </a:r>
            <a:r>
              <a:rPr lang="en-US" sz="2800" dirty="0" smtClean="0">
                <a:latin typeface="Arial" panose="020B0604020202020204" pitchFamily="34" charset="0"/>
                <a:cs typeface="Arial" panose="020B0604020202020204" pitchFamily="34" charset="0"/>
              </a:rPr>
              <a:t>this function </a:t>
            </a:r>
            <a:r>
              <a:rPr lang="en-US" sz="2800" dirty="0">
                <a:latin typeface="Arial" panose="020B0604020202020204" pitchFamily="34" charset="0"/>
                <a:cs typeface="Arial" panose="020B0604020202020204" pitchFamily="34" charset="0"/>
              </a:rPr>
              <a:t>machine</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2"/>
            </a:pPr>
            <a:r>
              <a:rPr lang="en-US" sz="2800" dirty="0" smtClean="0">
                <a:latin typeface="Arial" panose="020B0604020202020204" pitchFamily="34" charset="0"/>
                <a:cs typeface="Arial" panose="020B0604020202020204" pitchFamily="34" charset="0"/>
              </a:rPr>
              <a:t>Solve these equations using function machines.</a:t>
            </a:r>
          </a:p>
          <a:p>
            <a:pPr marL="1427163" indent="-512763">
              <a:buClr>
                <a:srgbClr val="C00000"/>
              </a:buClr>
              <a:buFont typeface="+mj-lt"/>
              <a:buAutoNum type="romanLcPeriod"/>
            </a:pPr>
            <a:r>
              <a:rPr lang="en-US" sz="2800" dirty="0" smtClean="0">
                <a:latin typeface="Arial" panose="020B0604020202020204" pitchFamily="34" charset="0"/>
                <a:cs typeface="Arial" panose="020B0604020202020204" pitchFamily="34" charset="0"/>
              </a:rPr>
              <a:t>4x </a:t>
            </a:r>
            <a:r>
              <a:rPr lang="en-US" sz="2800" dirty="0">
                <a:latin typeface="Arial" panose="020B0604020202020204" pitchFamily="34" charset="0"/>
                <a:cs typeface="Arial" panose="020B0604020202020204" pitchFamily="34" charset="0"/>
              </a:rPr>
              <a:t>+ 5 = 13</a:t>
            </a:r>
          </a:p>
          <a:p>
            <a:pPr marL="1427163" indent="-512763">
              <a:buClr>
                <a:srgbClr val="C00000"/>
              </a:buClr>
              <a:buFont typeface="+mj-lt"/>
              <a:buAutoNum type="romanLcPeriod"/>
            </a:pPr>
            <a:r>
              <a:rPr lang="en-US" sz="2800" dirty="0" smtClean="0">
                <a:latin typeface="Arial" panose="020B0604020202020204" pitchFamily="34" charset="0"/>
                <a:cs typeface="Arial" panose="020B0604020202020204" pitchFamily="34" charset="0"/>
              </a:rPr>
              <a:t>2m </a:t>
            </a:r>
            <a:r>
              <a:rPr lang="en-US" sz="2800" dirty="0">
                <a:latin typeface="Arial" panose="020B0604020202020204" pitchFamily="34" charset="0"/>
                <a:cs typeface="Arial" panose="020B0604020202020204" pitchFamily="34" charset="0"/>
              </a:rPr>
              <a:t>- 7 = 11</a:t>
            </a:r>
          </a:p>
          <a:p>
            <a:pPr marL="1427163" indent="-512763">
              <a:buClr>
                <a:srgbClr val="C00000"/>
              </a:buClr>
              <a:buFont typeface="+mj-lt"/>
              <a:buAutoNum type="romanLcPeriod"/>
            </a:pPr>
            <a:r>
              <a:rPr lang="en-US" sz="2800" dirty="0" smtClean="0">
                <a:latin typeface="Arial" panose="020B0604020202020204" pitchFamily="34" charset="0"/>
                <a:cs typeface="Arial" panose="020B0604020202020204" pitchFamily="34" charset="0"/>
              </a:rPr>
              <a:t>8m </a:t>
            </a:r>
            <a:r>
              <a:rPr lang="en-US" sz="2800" dirty="0">
                <a:latin typeface="Arial" panose="020B0604020202020204" pitchFamily="34" charset="0"/>
                <a:cs typeface="Arial" panose="020B0604020202020204" pitchFamily="34" charset="0"/>
              </a:rPr>
              <a:t>+ 10 = 30</a:t>
            </a: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23528" y="2668957"/>
            <a:ext cx="5098196" cy="1480123"/>
          </a:xfrm>
          <a:prstGeom prst="rect">
            <a:avLst/>
          </a:prstGeom>
        </p:spPr>
      </p:pic>
    </p:spTree>
    <p:extLst>
      <p:ext uri="{BB962C8B-B14F-4D97-AF65-F5344CB8AC3E}">
        <p14:creationId xmlns:p14="http://schemas.microsoft.com/office/powerpoint/2010/main" val="2721677421"/>
      </p:ext>
    </p:extLst>
  </p:cSld>
  <p:clrMapOvr>
    <a:masterClrMapping/>
  </p:clrMapOvr>
  <p:transition advClick="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62370"/>
                <a:ext cx="5256584" cy="5209055"/>
              </a:xfrm>
              <a:prstGeom prst="rect">
                <a:avLst/>
              </a:prstGeom>
            </p:spPr>
            <p:txBody>
              <a:bodyPr wrap="square">
                <a:spAutoFit/>
              </a:bodyPr>
              <a:lstStyle/>
              <a:p>
                <a:pPr marL="457200" indent="-457200">
                  <a:buClr>
                    <a:srgbClr val="C00000"/>
                  </a:buClr>
                  <a:buFont typeface="+mj-lt"/>
                  <a:buAutoNum type="arabicPeriod" startAt="5"/>
                  <a:tabLst>
                    <a:tab pos="800100" algn="l"/>
                    <a:tab pos="2343150" algn="l"/>
                    <a:tab pos="3714750" algn="l"/>
                  </a:tabLst>
                </a:pPr>
                <a:r>
                  <a:rPr lang="en-US" sz="2400" dirty="0" smtClean="0">
                    <a:latin typeface="Arial" panose="020B0604020202020204" pitchFamily="34" charset="0"/>
                    <a:cs typeface="Arial" panose="020B0604020202020204" pitchFamily="34" charset="0"/>
                  </a:rPr>
                  <a:t>In the quadrilateral below,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is </a:t>
                </a:r>
                <a14:m>
                  <m:oMath xmlns:m="http://schemas.openxmlformats.org/officeDocument/2006/math">
                    <m:f>
                      <m:fPr>
                        <m:ctrlPr>
                          <a:rPr lang="en-US" sz="2400" i="1" dirty="0" smtClean="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2</m:t>
                        </m:r>
                      </m:num>
                      <m:den>
                        <m:r>
                          <a:rPr lang="en-US" sz="2400" b="0" i="1" dirty="0" smtClean="0">
                            <a:latin typeface="Cambria Math" panose="02040503050406030204" pitchFamily="18" charset="0"/>
                            <a:cs typeface="Arial" panose="020B0604020202020204" pitchFamily="34" charset="0"/>
                          </a:rPr>
                          <m:t>3</m:t>
                        </m:r>
                      </m:den>
                    </m:f>
                  </m:oMath>
                </a14:m>
                <a:r>
                  <a:rPr lang="en-US" sz="2400" dirty="0" smtClean="0">
                    <a:latin typeface="Arial" panose="020B0604020202020204" pitchFamily="34" charset="0"/>
                    <a:cs typeface="Arial" panose="020B0604020202020204" pitchFamily="34" charset="0"/>
                  </a:rPr>
                  <a:t> of </a:t>
                </a:r>
                <a:r>
                  <a:rPr lang="en-US" sz="2400" dirty="0" smtClean="0"/>
                  <a:t>∠</a:t>
                </a:r>
                <a:r>
                  <a:rPr lang="en-US" sz="2400" dirty="0" smtClean="0">
                    <a:latin typeface="Arial" panose="020B0604020202020204" pitchFamily="34" charset="0"/>
                    <a:cs typeface="Arial" panose="020B0604020202020204" pitchFamily="34" charset="0"/>
                  </a:rPr>
                  <a:t>ABC and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t>
                </a:r>
                <a14:m>
                  <m:oMath xmlns:m="http://schemas.openxmlformats.org/officeDocument/2006/math">
                    <m:f>
                      <m:fPr>
                        <m:ctrlPr>
                          <a:rPr lang="en-US" sz="2400" i="1" dirty="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5</m:t>
                        </m:r>
                      </m:num>
                      <m:den>
                        <m:r>
                          <a:rPr lang="en-US" sz="2400" b="0" i="1" dirty="0" smtClean="0">
                            <a:latin typeface="Cambria Math" panose="02040503050406030204" pitchFamily="18" charset="0"/>
                            <a:cs typeface="Arial" panose="020B0604020202020204" pitchFamily="34" charset="0"/>
                          </a:rPr>
                          <m:t>6</m:t>
                        </m:r>
                      </m:den>
                    </m:f>
                  </m:oMath>
                </a14:m>
                <a:r>
                  <a:rPr lang="en-US" sz="2400" dirty="0">
                    <a:latin typeface="Arial" panose="020B0604020202020204" pitchFamily="34" charset="0"/>
                    <a:cs typeface="Arial" panose="020B0604020202020204" pitchFamily="34" charset="0"/>
                  </a:rPr>
                  <a:t> of </a:t>
                </a:r>
                <a:r>
                  <a:rPr lang="en-US" sz="2400" dirty="0" smtClean="0"/>
                  <a:t>∠</a:t>
                </a:r>
                <a:r>
                  <a:rPr lang="en-US" sz="2400" dirty="0" smtClean="0">
                    <a:latin typeface="Arial" panose="020B0604020202020204" pitchFamily="34" charset="0"/>
                    <a:cs typeface="Arial" panose="020B0604020202020204" pitchFamily="34" charset="0"/>
                  </a:rPr>
                  <a:t>ABC.</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What are the values of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y and </a:t>
                </a:r>
                <a:r>
                  <a:rPr lang="en-US" sz="2400" i="1" dirty="0" smtClean="0">
                    <a:latin typeface="Arial" panose="020B0604020202020204" pitchFamily="34" charset="0"/>
                    <a:cs typeface="Arial" panose="020B0604020202020204" pitchFamily="34" charset="0"/>
                  </a:rPr>
                  <a:t>z</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62370"/>
                <a:ext cx="5256584" cy="5209055"/>
              </a:xfrm>
              <a:prstGeom prst="rect">
                <a:avLst/>
              </a:prstGeom>
              <a:blipFill rotWithShape="0">
                <a:blip r:embed="rId4"/>
                <a:stretch>
                  <a:fillRect l="-1506" r="-2433" b="-1754"/>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935596" y="2567476"/>
            <a:ext cx="4212468" cy="3309796"/>
          </a:xfrm>
          <a:prstGeom prst="rect">
            <a:avLst/>
          </a:prstGeom>
        </p:spPr>
      </p:pic>
      <p:sp>
        <p:nvSpPr>
          <p:cNvPr id="4" name="Rectangle 3"/>
          <p:cNvSpPr/>
          <p:nvPr/>
        </p:nvSpPr>
        <p:spPr>
          <a:xfrm>
            <a:off x="935596" y="2567476"/>
            <a:ext cx="1872208" cy="276333"/>
          </a:xfrm>
          <a:prstGeom prst="rect">
            <a:avLst/>
          </a:prstGeom>
          <a:solidFill>
            <a:srgbClr val="E8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529221"/>
      </p:ext>
    </p:extLst>
  </p:cSld>
  <p:clrMapOvr>
    <a:masterClrMapping/>
  </p:clrMapOvr>
  <p:transition advClick="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a:t>
            </a:r>
            <a:endParaRPr lang="en-GB" sz="1400" b="1" dirty="0">
              <a:latin typeface="Calibri" panose="020F0502020204030204" pitchFamily="34" charset="0"/>
            </a:endParaRPr>
          </a:p>
        </p:txBody>
      </p:sp>
      <p:sp>
        <p:nvSpPr>
          <p:cNvPr id="3" name="Rectangle 2"/>
          <p:cNvSpPr/>
          <p:nvPr/>
        </p:nvSpPr>
        <p:spPr>
          <a:xfrm>
            <a:off x="251520" y="1262370"/>
            <a:ext cx="5256584" cy="5262979"/>
          </a:xfrm>
          <a:prstGeom prst="rect">
            <a:avLst/>
          </a:prstGeom>
        </p:spPr>
        <p:txBody>
          <a:bodyPr wrap="square">
            <a:spAutoFit/>
          </a:bodyPr>
          <a:lstStyle/>
          <a:p>
            <a:pPr marL="457200" indent="-457200">
              <a:buClr>
                <a:srgbClr val="C00000"/>
              </a:buClr>
              <a:buFont typeface="+mj-lt"/>
              <a:buAutoNum type="arabicPeriod" startAt="6"/>
              <a:tabLst>
                <a:tab pos="800100" algn="l"/>
                <a:tab pos="2343150" algn="l"/>
                <a:tab pos="3714750" algn="l"/>
              </a:tabLst>
            </a:pPr>
            <a:r>
              <a:rPr lang="en-US" sz="2400" dirty="0" smtClean="0">
                <a:latin typeface="Arial" panose="020B0604020202020204" pitchFamily="34" charset="0"/>
                <a:cs typeface="Arial" panose="020B0604020202020204" pitchFamily="34" charset="0"/>
              </a:rPr>
              <a:t>AG </a:t>
            </a:r>
            <a:r>
              <a:rPr lang="en-US" sz="2400" dirty="0">
                <a:latin typeface="Arial" panose="020B0604020202020204" pitchFamily="34" charset="0"/>
                <a:cs typeface="Arial" panose="020B0604020202020204" pitchFamily="34" charset="0"/>
              </a:rPr>
              <a:t>is parallel to </a:t>
            </a:r>
            <a:r>
              <a:rPr lang="en-US" sz="2400" dirty="0" smtClean="0">
                <a:latin typeface="Arial" panose="020B0604020202020204" pitchFamily="34" charset="0"/>
                <a:cs typeface="Arial" panose="020B0604020202020204" pitchFamily="34" charset="0"/>
              </a:rPr>
              <a:t>HD.</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AB </a:t>
            </a:r>
            <a:r>
              <a:rPr lang="en-US" sz="2400" dirty="0">
                <a:latin typeface="Arial" panose="020B0604020202020204" pitchFamily="34" charset="0"/>
                <a:cs typeface="Arial" panose="020B0604020202020204" pitchFamily="34" charset="0"/>
              </a:rPr>
              <a:t>= AF and CBG = 66</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2343150" algn="l"/>
                <a:tab pos="3714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size of angle HEF?</a:t>
            </a:r>
          </a:p>
          <a:p>
            <a:pPr marL="457200" indent="-457200">
              <a:buClr>
                <a:srgbClr val="C00000"/>
              </a:buClr>
              <a:buFont typeface="+mj-lt"/>
              <a:buAutoNum type="alphaLcPeriod"/>
              <a:tabLst>
                <a:tab pos="800100" algn="l"/>
                <a:tab pos="2343150" algn="l"/>
                <a:tab pos="3714750" algn="l"/>
              </a:tabLst>
            </a:pPr>
            <a:r>
              <a:rPr lang="en-US" sz="2400" dirty="0" smtClean="0">
                <a:latin typeface="Arial" panose="020B0604020202020204" pitchFamily="34" charset="0"/>
                <a:cs typeface="Arial" panose="020B0604020202020204" pitchFamily="34" charset="0"/>
              </a:rPr>
              <a:t>Are </a:t>
            </a:r>
            <a:r>
              <a:rPr lang="en-US" sz="2400" dirty="0">
                <a:latin typeface="Arial" panose="020B0604020202020204" pitchFamily="34" charset="0"/>
                <a:cs typeface="Arial" panose="020B0604020202020204" pitchFamily="34" charset="0"/>
              </a:rPr>
              <a:t>FD and FE the same </a:t>
            </a:r>
            <a:r>
              <a:rPr lang="en-US" sz="2400" dirty="0" smtClean="0">
                <a:latin typeface="Arial" panose="020B0604020202020204" pitchFamily="34" charset="0"/>
                <a:cs typeface="Arial" panose="020B0604020202020204" pitchFamily="34" charset="0"/>
              </a:rPr>
              <a:t>length?</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can you tell?</a:t>
            </a: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078840" y="2102125"/>
            <a:ext cx="3732827" cy="3119310"/>
          </a:xfrm>
          <a:prstGeom prst="rect">
            <a:avLst/>
          </a:prstGeom>
        </p:spPr>
      </p:pic>
    </p:spTree>
    <p:extLst>
      <p:ext uri="{BB962C8B-B14F-4D97-AF65-F5344CB8AC3E}">
        <p14:creationId xmlns:p14="http://schemas.microsoft.com/office/powerpoint/2010/main" val="1848717231"/>
      </p:ext>
    </p:extLst>
  </p:cSld>
  <p:clrMapOvr>
    <a:masterClrMapping/>
  </p:clrMapOvr>
  <p:transition advClick="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a:t>
            </a:r>
            <a:endParaRPr lang="en-GB" sz="1400" b="1" dirty="0">
              <a:latin typeface="Calibri" panose="020F0502020204030204" pitchFamily="34" charset="0"/>
            </a:endParaRPr>
          </a:p>
        </p:txBody>
      </p:sp>
      <p:sp>
        <p:nvSpPr>
          <p:cNvPr id="3" name="Rectangle 2"/>
          <p:cNvSpPr/>
          <p:nvPr/>
        </p:nvSpPr>
        <p:spPr>
          <a:xfrm>
            <a:off x="251520" y="1262370"/>
            <a:ext cx="5256584" cy="4708981"/>
          </a:xfrm>
          <a:prstGeom prst="rect">
            <a:avLst/>
          </a:prstGeom>
        </p:spPr>
        <p:txBody>
          <a:bodyPr wrap="square">
            <a:spAutoFit/>
          </a:bodyPr>
          <a:lstStyle/>
          <a:p>
            <a:pPr marL="457200" indent="-457200">
              <a:buClr>
                <a:srgbClr val="C00000"/>
              </a:buClr>
              <a:buFont typeface="+mj-lt"/>
              <a:buAutoNum type="arabicPeriod" startAt="7"/>
              <a:tabLst>
                <a:tab pos="800100" algn="l"/>
                <a:tab pos="2343150" algn="l"/>
                <a:tab pos="3714750" algn="l"/>
              </a:tabLst>
            </a:pP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ACB is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double </a:t>
            </a:r>
            <a:r>
              <a:rPr lang="en-US" sz="2400" dirty="0">
                <a:latin typeface="Arial" panose="020B0604020202020204" pitchFamily="34" charset="0"/>
                <a:cs typeface="Arial" panose="020B0604020202020204" pitchFamily="34" charset="0"/>
              </a:rPr>
              <a:t>the size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angle BAC</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2343150" algn="l"/>
                <a:tab pos="371475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an equation for the sum of the angles in triangle ABC.</a:t>
            </a:r>
          </a:p>
          <a:p>
            <a:pPr marL="457200" indent="-457200">
              <a:buClr>
                <a:srgbClr val="C00000"/>
              </a:buClr>
              <a:buFont typeface="+mj-lt"/>
              <a:buAutoNum type="alphaLcPeriod"/>
              <a:tabLst>
                <a:tab pos="800100" algn="l"/>
                <a:tab pos="2343150" algn="l"/>
                <a:tab pos="3714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a:t>
            </a:r>
            <a:r>
              <a:rPr lang="en-US" sz="2400" dirty="0" smtClean="0">
                <a:latin typeface="Arial" panose="020B0604020202020204" pitchFamily="34" charset="0"/>
                <a:cs typeface="Arial" panose="020B0604020202020204" pitchFamily="34" charset="0"/>
              </a:rPr>
              <a:t>the size of </a:t>
            </a:r>
            <a:r>
              <a:rPr lang="en-US" sz="2400" dirty="0" smtClean="0"/>
              <a:t>∠</a:t>
            </a:r>
            <a:r>
              <a:rPr lang="en-US" sz="2400" dirty="0" smtClean="0">
                <a:latin typeface="Arial" panose="020B0604020202020204" pitchFamily="34" charset="0"/>
                <a:cs typeface="Arial" panose="020B0604020202020204" pitchFamily="34" charset="0"/>
              </a:rPr>
              <a:t>ABC?</a:t>
            </a:r>
          </a:p>
          <a:p>
            <a:pPr marL="457200" indent="-457200">
              <a:buClr>
                <a:srgbClr val="C00000"/>
              </a:buClr>
              <a:buFont typeface="+mj-lt"/>
              <a:buAutoNum type="alphaLcPeriod"/>
              <a:tabLst>
                <a:tab pos="800100" algn="l"/>
                <a:tab pos="2343150" algn="l"/>
                <a:tab pos="3714750" algn="l"/>
              </a:tabLst>
            </a:pPr>
            <a:r>
              <a:rPr lang="en-US" sz="2400" dirty="0" smtClean="0">
                <a:latin typeface="Arial" panose="020B0604020202020204" pitchFamily="34" charset="0"/>
                <a:cs typeface="Arial" panose="020B0604020202020204" pitchFamily="34" charset="0"/>
              </a:rPr>
              <a:t>What is the size of </a:t>
            </a:r>
            <a:r>
              <a:rPr lang="en-US" sz="2400" dirty="0" smtClean="0"/>
              <a:t>∠</a:t>
            </a:r>
            <a:r>
              <a:rPr lang="en-US" sz="2400" dirty="0" smtClean="0">
                <a:latin typeface="Arial" panose="020B0604020202020204" pitchFamily="34" charset="0"/>
                <a:cs typeface="Arial" panose="020B0604020202020204" pitchFamily="34" charset="0"/>
              </a:rPr>
              <a:t>CEF?</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reasons for your answers.</a:t>
            </a:r>
          </a:p>
        </p:txBody>
      </p:sp>
      <p:sp>
        <p:nvSpPr>
          <p:cNvPr id="6" name="Rectangle 5"/>
          <p:cNvSpPr/>
          <p:nvPr/>
        </p:nvSpPr>
        <p:spPr>
          <a:xfrm flipH="1">
            <a:off x="251520" y="6121232"/>
            <a:ext cx="5204539" cy="40411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Q7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Use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for the unknown.</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892862" y="1262370"/>
            <a:ext cx="2563197" cy="2598678"/>
          </a:xfrm>
          <a:prstGeom prst="rect">
            <a:avLst/>
          </a:prstGeom>
        </p:spPr>
      </p:pic>
    </p:spTree>
    <p:extLst>
      <p:ext uri="{BB962C8B-B14F-4D97-AF65-F5344CB8AC3E}">
        <p14:creationId xmlns:p14="http://schemas.microsoft.com/office/powerpoint/2010/main" val="1376216994"/>
      </p:ext>
    </p:extLst>
  </p:cSld>
  <p:clrMapOvr>
    <a:masterClrMapping/>
  </p:clrMapOvr>
  <p:transition advClick="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a:t>
            </a:r>
            <a:endParaRPr lang="en-GB" sz="1400" b="1" dirty="0">
              <a:latin typeface="Calibri" panose="020F0502020204030204" pitchFamily="34" charset="0"/>
            </a:endParaRPr>
          </a:p>
        </p:txBody>
      </p:sp>
      <p:sp>
        <p:nvSpPr>
          <p:cNvPr id="3" name="Rectangle 2"/>
          <p:cNvSpPr/>
          <p:nvPr/>
        </p:nvSpPr>
        <p:spPr>
          <a:xfrm>
            <a:off x="251520" y="1262370"/>
            <a:ext cx="5256584" cy="5386090"/>
          </a:xfrm>
          <a:prstGeom prst="rect">
            <a:avLst/>
          </a:prstGeom>
        </p:spPr>
        <p:txBody>
          <a:bodyPr wrap="square">
            <a:spAutoFit/>
          </a:bodyPr>
          <a:lstStyle/>
          <a:p>
            <a:pPr marL="457200" indent="-457200">
              <a:buClr>
                <a:srgbClr val="C00000"/>
              </a:buClr>
              <a:buFont typeface="+mj-lt"/>
              <a:buAutoNum type="arabicPeriod" startAt="8"/>
              <a:tabLst>
                <a:tab pos="800100" algn="l"/>
                <a:tab pos="2343150" algn="l"/>
                <a:tab pos="371475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Karl </a:t>
            </a:r>
            <a:r>
              <a:rPr lang="en-US" sz="2400" dirty="0">
                <a:latin typeface="Arial" panose="020B0604020202020204" pitchFamily="34" charset="0"/>
                <a:cs typeface="Arial" panose="020B0604020202020204" pitchFamily="34" charset="0"/>
              </a:rPr>
              <a:t>says, 'Angles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must add up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to </a:t>
            </a:r>
            <a:r>
              <a:rPr lang="en-US" sz="2400" dirty="0">
                <a:latin typeface="Arial" panose="020B0604020202020204" pitchFamily="34" charset="0"/>
                <a:cs typeface="Arial" panose="020B0604020202020204" pitchFamily="34" charset="0"/>
              </a:rPr>
              <a:t>180° in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polygon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PQRST.‘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00100" algn="l"/>
                <a:tab pos="2343150" algn="l"/>
                <a:tab pos="3714750" algn="l"/>
              </a:tabLst>
            </a:pP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he right? How can you tell?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00100" algn="l"/>
                <a:tab pos="2343150" algn="l"/>
                <a:tab pos="3714750" algn="l"/>
              </a:tabLst>
            </a:pP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the diagram to show that the sum of the interior angles in a pentagon add up to 540°.</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69716" y="2051578"/>
            <a:ext cx="2976332" cy="2976332"/>
          </a:xfrm>
          <a:prstGeom prst="rect">
            <a:avLst/>
          </a:prstGeom>
        </p:spPr>
      </p:pic>
    </p:spTree>
    <p:extLst>
      <p:ext uri="{BB962C8B-B14F-4D97-AF65-F5344CB8AC3E}">
        <p14:creationId xmlns:p14="http://schemas.microsoft.com/office/powerpoint/2010/main" val="146534662"/>
      </p:ext>
    </p:extLst>
  </p:cSld>
  <p:clrMapOvr>
    <a:masterClrMapping/>
  </p:clrMapOvr>
  <p:transition advClick="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a:t>
            </a:r>
            <a:endParaRPr lang="en-GB" sz="1400" b="1" dirty="0">
              <a:latin typeface="Calibri" panose="020F0502020204030204" pitchFamily="34" charset="0"/>
            </a:endParaRPr>
          </a:p>
        </p:txBody>
      </p:sp>
      <p:sp>
        <p:nvSpPr>
          <p:cNvPr id="3" name="Rectangle 2"/>
          <p:cNvSpPr/>
          <p:nvPr/>
        </p:nvSpPr>
        <p:spPr>
          <a:xfrm>
            <a:off x="251520" y="1262370"/>
            <a:ext cx="5256584" cy="5262979"/>
          </a:xfrm>
          <a:prstGeom prst="rect">
            <a:avLst/>
          </a:prstGeom>
        </p:spPr>
        <p:txBody>
          <a:bodyPr wrap="square">
            <a:spAutoFit/>
          </a:bodyPr>
          <a:lstStyle/>
          <a:p>
            <a:pPr marL="457200" indent="-457200">
              <a:buClr>
                <a:srgbClr val="C00000"/>
              </a:buClr>
              <a:buFont typeface="+mj-lt"/>
              <a:buAutoNum type="arabicPeriod" startAt="9"/>
              <a:tabLst>
                <a:tab pos="800100" algn="l"/>
                <a:tab pos="2343150" algn="l"/>
                <a:tab pos="371475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diagram below shows part of a regular polygon and an extended </a:t>
            </a:r>
            <a:r>
              <a:rPr lang="en-US" sz="2400" dirty="0" smtClean="0">
                <a:latin typeface="Arial" panose="020B0604020202020204" pitchFamily="34" charset="0"/>
                <a:cs typeface="Arial" panose="020B0604020202020204" pitchFamily="34" charset="0"/>
              </a:rPr>
              <a:t>line.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exterior angle is one-fifth of the size of the interior angle</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size of the exterior angle of the polygon?</a:t>
            </a:r>
          </a:p>
          <a:p>
            <a:pPr marL="914400" indent="-45720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sides does the polygon have?</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302559" y="3198310"/>
            <a:ext cx="5154506" cy="1670850"/>
          </a:xfrm>
          <a:prstGeom prst="rect">
            <a:avLst/>
          </a:prstGeom>
        </p:spPr>
      </p:pic>
    </p:spTree>
    <p:extLst>
      <p:ext uri="{BB962C8B-B14F-4D97-AF65-F5344CB8AC3E}">
        <p14:creationId xmlns:p14="http://schemas.microsoft.com/office/powerpoint/2010/main" val="1639770998"/>
      </p:ext>
    </p:extLst>
  </p:cSld>
  <p:clrMapOvr>
    <a:masterClrMapping/>
  </p:clrMapOvr>
  <p:transition advClick="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a:t>
            </a:r>
            <a:endParaRPr lang="en-GB" sz="1400" b="1" dirty="0">
              <a:latin typeface="Calibri" panose="020F050202020403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grpSp>
        <p:nvGrpSpPr>
          <p:cNvPr id="7" name="Group 6"/>
          <p:cNvGrpSpPr/>
          <p:nvPr/>
        </p:nvGrpSpPr>
        <p:grpSpPr>
          <a:xfrm>
            <a:off x="243512" y="1196752"/>
            <a:ext cx="5264592" cy="5440089"/>
            <a:chOff x="3483872" y="1089031"/>
            <a:chExt cx="5264592" cy="5440089"/>
          </a:xfrm>
        </p:grpSpPr>
        <p:sp>
          <p:nvSpPr>
            <p:cNvPr id="8" name="Round Diagonal Corner Rectangle 7"/>
            <p:cNvSpPr/>
            <p:nvPr/>
          </p:nvSpPr>
          <p:spPr>
            <a:xfrm>
              <a:off x="3491880" y="1089031"/>
              <a:ext cx="5256584" cy="5360530"/>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10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3563888" y="1666250"/>
              <a:ext cx="5176568" cy="4862870"/>
            </a:xfrm>
            <a:prstGeom prst="rect">
              <a:avLst/>
            </a:prstGeom>
          </p:spPr>
          <p:txBody>
            <a:bodyPr wrap="square">
              <a:spAutoFit/>
            </a:bodyPr>
            <a:lstStyle/>
            <a:p>
              <a:pPr>
                <a:spcAft>
                  <a:spcPts val="600"/>
                </a:spcAft>
                <a:tabLst>
                  <a:tab pos="4972050" algn="r"/>
                </a:tabLst>
              </a:pPr>
              <a:r>
                <a:rPr lang="en-US" sz="2400" dirty="0"/>
                <a:t>The diagram shows two congruent regular heptagons on a straight line. Angle CAB = x</a:t>
              </a:r>
              <a:r>
                <a:rPr lang="en-US" sz="2400" dirty="0" smtClean="0"/>
                <a:t>°.</a:t>
              </a:r>
              <a:br>
                <a:rPr lang="en-US" sz="2400" dirty="0" smtClean="0"/>
              </a:br>
              <a:r>
                <a:rPr lang="en-US" sz="3200" dirty="0" smtClean="0"/>
                <a:t/>
              </a:r>
              <a:br>
                <a:rPr lang="en-US" sz="32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2400" dirty="0"/>
            </a:p>
            <a:p>
              <a:pPr marL="457200" indent="-457200">
                <a:spcAft>
                  <a:spcPts val="600"/>
                </a:spcAft>
                <a:buClr>
                  <a:srgbClr val="C00000"/>
                </a:buClr>
                <a:buFont typeface="+mj-lt"/>
                <a:buAutoNum type="alphaLcPeriod"/>
                <a:tabLst>
                  <a:tab pos="4972050" algn="r"/>
                </a:tabLst>
              </a:pPr>
              <a:r>
                <a:rPr lang="en-US" sz="2400" dirty="0" smtClean="0"/>
                <a:t>Show </a:t>
              </a:r>
              <a:r>
                <a:rPr lang="en-US" sz="2400" dirty="0"/>
                <a:t>that triangle ABC is not an equilateral triangle. </a:t>
              </a:r>
              <a:r>
                <a:rPr lang="en-US" sz="2400" dirty="0" smtClean="0"/>
                <a:t>	</a:t>
              </a:r>
              <a:r>
                <a:rPr lang="en-US" sz="2400" b="1" dirty="0" smtClean="0"/>
                <a:t>(</a:t>
              </a:r>
              <a:r>
                <a:rPr lang="en-US" sz="2400" b="1" dirty="0"/>
                <a:t>3 marks)</a:t>
              </a:r>
            </a:p>
            <a:p>
              <a:pPr marL="457200" indent="-457200">
                <a:spcAft>
                  <a:spcPts val="600"/>
                </a:spcAft>
                <a:buClr>
                  <a:srgbClr val="C00000"/>
                </a:buClr>
                <a:buFont typeface="+mj-lt"/>
                <a:buAutoNum type="alphaLcPeriod"/>
                <a:tabLst>
                  <a:tab pos="4972050" algn="r"/>
                </a:tabLst>
              </a:pPr>
              <a:r>
                <a:rPr lang="en-US" sz="2400" dirty="0" smtClean="0"/>
                <a:t>What </a:t>
              </a:r>
              <a:r>
                <a:rPr lang="en-US" sz="2400" dirty="0"/>
                <a:t>is the size of x to 1 </a:t>
              </a:r>
              <a:r>
                <a:rPr lang="en-US" sz="2400" dirty="0" err="1"/>
                <a:t>d.p.</a:t>
              </a:r>
              <a:r>
                <a:rPr lang="en-US" sz="2400" dirty="0"/>
                <a:t>? </a:t>
              </a:r>
              <a:r>
                <a:rPr lang="en-US" sz="2400" dirty="0" smtClean="0"/>
                <a:t>	</a:t>
              </a:r>
              <a:br>
                <a:rPr lang="en-US" sz="2400" dirty="0" smtClean="0"/>
              </a:br>
              <a:r>
                <a:rPr lang="en-US" sz="2400" dirty="0" smtClean="0"/>
                <a:t>	</a:t>
              </a:r>
              <a:r>
                <a:rPr lang="en-US" sz="2400" b="1" dirty="0" smtClean="0"/>
                <a:t>(</a:t>
              </a:r>
              <a:r>
                <a:rPr lang="en-US" sz="2400" b="1" dirty="0"/>
                <a:t>2 marks)</a:t>
              </a:r>
            </a:p>
          </p:txBody>
        </p:sp>
      </p:grpSp>
      <p:pic>
        <p:nvPicPr>
          <p:cNvPr id="4" name="Picture 3"/>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827584" y="2996952"/>
            <a:ext cx="4038915" cy="1894602"/>
          </a:xfrm>
          <a:prstGeom prst="rect">
            <a:avLst/>
          </a:prstGeom>
        </p:spPr>
      </p:pic>
    </p:spTree>
    <p:extLst>
      <p:ext uri="{BB962C8B-B14F-4D97-AF65-F5344CB8AC3E}">
        <p14:creationId xmlns:p14="http://schemas.microsoft.com/office/powerpoint/2010/main" val="3039868006"/>
      </p:ext>
    </p:extLst>
  </p:cSld>
  <p:clrMapOvr>
    <a:masterClrMapping/>
  </p:clrMapOvr>
  <p:transition advClick="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a:t>
            </a:r>
            <a:endParaRPr lang="en-GB" sz="1400" b="1" dirty="0">
              <a:latin typeface="Calibri" panose="020F0502020204030204" pitchFamily="34" charset="0"/>
            </a:endParaRPr>
          </a:p>
        </p:txBody>
      </p:sp>
      <p:sp>
        <p:nvSpPr>
          <p:cNvPr id="3" name="Rectangle 2"/>
          <p:cNvSpPr/>
          <p:nvPr/>
        </p:nvSpPr>
        <p:spPr>
          <a:xfrm>
            <a:off x="251520" y="1262370"/>
            <a:ext cx="5256584" cy="5447645"/>
          </a:xfrm>
          <a:prstGeom prst="rect">
            <a:avLst/>
          </a:prstGeom>
        </p:spPr>
        <p:txBody>
          <a:bodyPr wrap="square">
            <a:spAutoFit/>
          </a:bodyPr>
          <a:lstStyle/>
          <a:p>
            <a:pPr marL="457200" indent="-457200">
              <a:buClr>
                <a:srgbClr val="C00000"/>
              </a:buClr>
              <a:buFont typeface="+mj-lt"/>
              <a:buAutoNum type="arabicPeriod" startAt="11"/>
              <a:tabLst>
                <a:tab pos="800100" algn="l"/>
                <a:tab pos="2343150" algn="l"/>
                <a:tab pos="3714750" algn="l"/>
              </a:tabLst>
            </a:pPr>
            <a:r>
              <a:rPr lang="en-US" sz="2400" dirty="0">
                <a:latin typeface="Arial" panose="020B0604020202020204" pitchFamily="34" charset="0"/>
                <a:cs typeface="Arial" panose="020B0604020202020204" pitchFamily="34" charset="0"/>
              </a:rPr>
              <a:t>Two regular polygons share a common side BE. EBX is a straight </a:t>
            </a:r>
            <a:r>
              <a:rPr lang="en-US" sz="2400" dirty="0" smtClean="0">
                <a:latin typeface="Arial" panose="020B0604020202020204" pitchFamily="34" charset="0"/>
                <a:cs typeface="Arial" panose="020B0604020202020204" pitchFamily="34" charset="0"/>
              </a:rPr>
              <a:t>line.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ABC = angle DEF = 90</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CBX is half of angle ABX</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size of angle ABE?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Name </a:t>
            </a:r>
            <a:r>
              <a:rPr lang="en-US" sz="2400" dirty="0">
                <a:latin typeface="Arial" panose="020B0604020202020204" pitchFamily="34" charset="0"/>
                <a:cs typeface="Arial" panose="020B0604020202020204" pitchFamily="34" charset="0"/>
              </a:rPr>
              <a:t>the polygons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760974" y="3253557"/>
            <a:ext cx="4525647" cy="2130205"/>
          </a:xfrm>
          <a:prstGeom prst="rect">
            <a:avLst/>
          </a:prstGeom>
        </p:spPr>
      </p:pic>
    </p:spTree>
    <p:extLst>
      <p:ext uri="{BB962C8B-B14F-4D97-AF65-F5344CB8AC3E}">
        <p14:creationId xmlns:p14="http://schemas.microsoft.com/office/powerpoint/2010/main" val="4024872948"/>
      </p:ext>
    </p:extLst>
  </p:cSld>
  <p:clrMapOvr>
    <a:masterClrMapping/>
  </p:clrMapOvr>
  <p:transition advClick="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7.1 – Averages &amp; Ranges – Mean &amp; Range</a:t>
            </a:r>
            <a:endParaRPr lang="en-GB" sz="32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a:t>
            </a:r>
            <a:endParaRPr lang="en-GB" sz="1400" b="1" dirty="0">
              <a:latin typeface="Calibri" panose="020F0502020204030204" pitchFamily="34" charset="0"/>
            </a:endParaRPr>
          </a:p>
        </p:txBody>
      </p:sp>
      <p:sp>
        <p:nvSpPr>
          <p:cNvPr id="3" name="Rectangle 2"/>
          <p:cNvSpPr/>
          <p:nvPr/>
        </p:nvSpPr>
        <p:spPr>
          <a:xfrm>
            <a:off x="251520" y="1262370"/>
            <a:ext cx="5256584" cy="3631763"/>
          </a:xfrm>
          <a:prstGeom prst="rect">
            <a:avLst/>
          </a:prstGeom>
        </p:spPr>
        <p:txBody>
          <a:bodyPr wrap="square">
            <a:spAutoFit/>
          </a:bodyPr>
          <a:lstStyle/>
          <a:p>
            <a:pPr marL="457200" indent="-457200">
              <a:buClr>
                <a:srgbClr val="C00000"/>
              </a:buClr>
              <a:buFont typeface="+mj-lt"/>
              <a:buAutoNum type="arabicPeriod"/>
              <a:tabLst>
                <a:tab pos="800100" algn="l"/>
                <a:tab pos="2343150" algn="l"/>
                <a:tab pos="3714750" algn="l"/>
              </a:tabLst>
            </a:pPr>
            <a:r>
              <a:rPr lang="en-US" sz="2300" dirty="0">
                <a:latin typeface="Arial" panose="020B0604020202020204" pitchFamily="34" charset="0"/>
                <a:cs typeface="Arial" panose="020B0604020202020204" pitchFamily="34" charset="0"/>
              </a:rPr>
              <a:t>Here are the ages, in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years</a:t>
            </a:r>
            <a:r>
              <a:rPr lang="en-US" sz="2300" dirty="0">
                <a:latin typeface="Arial" panose="020B0604020202020204" pitchFamily="34" charset="0"/>
                <a:cs typeface="Arial" panose="020B0604020202020204" pitchFamily="34" charset="0"/>
              </a:rPr>
              <a:t>, of the first 10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customers </a:t>
            </a:r>
            <a:r>
              <a:rPr lang="en-US" sz="2300" dirty="0">
                <a:latin typeface="Arial" panose="020B0604020202020204" pitchFamily="34" charset="0"/>
                <a:cs typeface="Arial" panose="020B0604020202020204" pitchFamily="34" charset="0"/>
              </a:rPr>
              <a:t>in a shop.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44, 65, 73, 12</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38,3,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67</a:t>
            </a:r>
            <a:r>
              <a:rPr lang="en-US" sz="2300" dirty="0">
                <a:latin typeface="Arial" panose="020B0604020202020204" pitchFamily="34" charset="0"/>
                <a:cs typeface="Arial" panose="020B0604020202020204" pitchFamily="34" charset="0"/>
              </a:rPr>
              <a:t>, 81</a:t>
            </a:r>
            <a:r>
              <a:rPr lang="en-US" sz="2300" dirty="0" smtClean="0">
                <a:latin typeface="Arial" panose="020B0604020202020204" pitchFamily="34" charset="0"/>
                <a:cs typeface="Arial" panose="020B0604020202020204" pitchFamily="34" charset="0"/>
              </a:rPr>
              <a:t>, 19</a:t>
            </a:r>
            <a:r>
              <a:rPr lang="en-US" sz="2300" dirty="0">
                <a:latin typeface="Arial" panose="020B0604020202020204" pitchFamily="34" charset="0"/>
                <a:cs typeface="Arial" panose="020B0604020202020204" pitchFamily="34" charset="0"/>
              </a:rPr>
              <a:t>, 28 Work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out </a:t>
            </a:r>
            <a:r>
              <a:rPr lang="en-US" sz="2300" dirty="0">
                <a:latin typeface="Arial" panose="020B0604020202020204" pitchFamily="34" charset="0"/>
                <a:cs typeface="Arial" panose="020B0604020202020204" pitchFamily="34" charset="0"/>
              </a:rPr>
              <a:t>the mean age of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customers.</a:t>
            </a:r>
          </a:p>
          <a:p>
            <a:pPr marL="457200" indent="-457200">
              <a:buClr>
                <a:srgbClr val="C00000"/>
              </a:buClr>
              <a:buFont typeface="+mj-lt"/>
              <a:buAutoNum type="arabicPeriod"/>
              <a:tabLst>
                <a:tab pos="800100" algn="l"/>
                <a:tab pos="2343150" algn="l"/>
                <a:tab pos="3714750" algn="l"/>
              </a:tabLst>
            </a:pPr>
            <a:r>
              <a:rPr lang="en-US" sz="2300" dirty="0">
                <a:latin typeface="Arial" panose="020B0604020202020204" pitchFamily="34" charset="0"/>
                <a:cs typeface="Arial" panose="020B0604020202020204" pitchFamily="34" charset="0"/>
              </a:rPr>
              <a:t>The table shows the rainfall for the first four months of one year. Work out the mean rainfall per month.</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4989" t="2159" r="6858" b="5373"/>
          <a:stretch/>
        </p:blipFill>
        <p:spPr>
          <a:xfrm>
            <a:off x="3813286" y="1262370"/>
            <a:ext cx="1694818" cy="191866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45853381"/>
              </p:ext>
            </p:extLst>
          </p:nvPr>
        </p:nvGraphicFramePr>
        <p:xfrm>
          <a:off x="251521" y="5092967"/>
          <a:ext cx="5256585" cy="1051560"/>
        </p:xfrm>
        <a:graphic>
          <a:graphicData uri="http://schemas.openxmlformats.org/drawingml/2006/table">
            <a:tbl>
              <a:tblPr firstRow="1" bandRow="1">
                <a:tableStyleId>{5940675A-B579-460E-94D1-54222C63F5DA}</a:tableStyleId>
              </a:tblPr>
              <a:tblGrid>
                <a:gridCol w="1108314"/>
                <a:gridCol w="1128854"/>
                <a:gridCol w="1287675"/>
                <a:gridCol w="867644"/>
                <a:gridCol w="864098"/>
              </a:tblGrid>
              <a:tr h="370840">
                <a:tc>
                  <a:txBody>
                    <a:bodyPr/>
                    <a:lstStyle/>
                    <a:p>
                      <a:r>
                        <a:rPr lang="en-US" sz="1900" dirty="0" smtClean="0">
                          <a:latin typeface="Arial" panose="020B0604020202020204" pitchFamily="34" charset="0"/>
                          <a:cs typeface="Arial" panose="020B0604020202020204" pitchFamily="34" charset="0"/>
                        </a:rPr>
                        <a:t>Month</a:t>
                      </a:r>
                      <a:endParaRPr lang="en-US" sz="19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900" dirty="0" smtClean="0">
                          <a:latin typeface="Arial" panose="020B0604020202020204" pitchFamily="34" charset="0"/>
                          <a:cs typeface="Arial" panose="020B0604020202020204" pitchFamily="34" charset="0"/>
                        </a:rPr>
                        <a:t>January</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February</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March</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April</a:t>
                      </a:r>
                      <a:endParaRPr lang="en-US" sz="1900" dirty="0">
                        <a:latin typeface="Arial" panose="020B0604020202020204" pitchFamily="34" charset="0"/>
                        <a:cs typeface="Arial" panose="020B0604020202020204" pitchFamily="34" charset="0"/>
                      </a:endParaRPr>
                    </a:p>
                  </a:txBody>
                  <a:tcPr/>
                </a:tc>
              </a:tr>
              <a:tr h="370840">
                <a:tc>
                  <a:txBody>
                    <a:bodyPr/>
                    <a:lstStyle/>
                    <a:p>
                      <a:r>
                        <a:rPr lang="en-US" sz="1900" dirty="0" smtClean="0">
                          <a:latin typeface="Arial" panose="020B0604020202020204" pitchFamily="34" charset="0"/>
                          <a:cs typeface="Arial" panose="020B0604020202020204" pitchFamily="34" charset="0"/>
                        </a:rPr>
                        <a:t>Rainfall (mm)</a:t>
                      </a:r>
                      <a:endParaRPr lang="en-US" sz="19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900" dirty="0" smtClean="0">
                          <a:latin typeface="Arial" panose="020B0604020202020204" pitchFamily="34" charset="0"/>
                          <a:cs typeface="Arial" panose="020B0604020202020204" pitchFamily="34" charset="0"/>
                        </a:rPr>
                        <a:t>160</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97</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108</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145</a:t>
                      </a:r>
                      <a:endParaRPr lang="en-US" sz="1900" dirty="0">
                        <a:latin typeface="Arial" panose="020B0604020202020204" pitchFamily="34" charset="0"/>
                        <a:cs typeface="Arial" panose="020B0604020202020204" pitchFamily="34" charset="0"/>
                      </a:endParaRPr>
                    </a:p>
                  </a:txBody>
                  <a:tcPr/>
                </a:tc>
              </a:tr>
            </a:tbl>
          </a:graphicData>
        </a:graphic>
      </p:graphicFrame>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454850457"/>
      </p:ext>
    </p:extLst>
  </p:cSld>
  <p:clrMapOvr>
    <a:masterClrMapping/>
  </p:clrMapOvr>
  <p:transition advClick="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7.1 – Averages &amp; Ranges – Mean &amp; Range</a:t>
            </a:r>
            <a:endParaRPr lang="en-GB" sz="32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a:t>
            </a:r>
            <a:endParaRPr lang="en-GB" sz="1400" b="1" dirty="0">
              <a:latin typeface="Calibri" panose="020F0502020204030204" pitchFamily="34" charset="0"/>
            </a:endParaRPr>
          </a:p>
        </p:txBody>
      </p:sp>
      <p:sp>
        <p:nvSpPr>
          <p:cNvPr id="3" name="Rectangle 2"/>
          <p:cNvSpPr/>
          <p:nvPr/>
        </p:nvSpPr>
        <p:spPr>
          <a:xfrm>
            <a:off x="251520" y="4365104"/>
            <a:ext cx="5256584" cy="2354491"/>
          </a:xfrm>
          <a:prstGeom prst="rect">
            <a:avLst/>
          </a:prstGeom>
        </p:spPr>
        <p:txBody>
          <a:bodyPr wrap="square">
            <a:spAutoFit/>
          </a:bodyPr>
          <a:lstStyle/>
          <a:p>
            <a:pPr marL="457200" indent="-457200">
              <a:buClr>
                <a:srgbClr val="C00000"/>
              </a:buClr>
              <a:buFont typeface="+mj-lt"/>
              <a:buAutoNum type="arabicPeriod" startAt="4"/>
              <a:tabLst>
                <a:tab pos="800100" algn="l"/>
                <a:tab pos="2343150" algn="l"/>
                <a:tab pos="3714750" algn="l"/>
              </a:tabLst>
            </a:pPr>
            <a:r>
              <a:rPr lang="en-US" sz="2100" dirty="0" smtClean="0">
                <a:latin typeface="Arial" panose="020B0604020202020204" pitchFamily="34" charset="0"/>
                <a:cs typeface="Arial" panose="020B0604020202020204" pitchFamily="34" charset="0"/>
              </a:rPr>
              <a:t>Mr. </a:t>
            </a:r>
            <a:r>
              <a:rPr lang="en-US" sz="2100" dirty="0" err="1">
                <a:latin typeface="Arial" panose="020B0604020202020204" pitchFamily="34" charset="0"/>
                <a:cs typeface="Arial" panose="020B0604020202020204" pitchFamily="34" charset="0"/>
              </a:rPr>
              <a:t>Adiga</a:t>
            </a:r>
            <a:r>
              <a:rPr lang="en-US" sz="2100" dirty="0">
                <a:latin typeface="Arial" panose="020B0604020202020204" pitchFamily="34" charset="0"/>
                <a:cs typeface="Arial" panose="020B0604020202020204" pitchFamily="34" charset="0"/>
              </a:rPr>
              <a:t> records how late his train is each morning, in </a:t>
            </a:r>
            <a:r>
              <a:rPr lang="en-US" sz="2100" dirty="0" smtClean="0">
                <a:latin typeface="Arial" panose="020B0604020202020204" pitchFamily="34" charset="0"/>
                <a:cs typeface="Arial" panose="020B0604020202020204" pitchFamily="34" charset="0"/>
              </a:rPr>
              <a:t>minutes.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5, 6, 5, 3, 2,1, 0, 0,1,1, 0,1, 2,1, 12, 1, 4, 4, 5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343150" algn="l"/>
                <a:tab pos="3714750" algn="l"/>
              </a:tabLst>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mean time the train is late,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343150" algn="l"/>
                <a:tab pos="3714750" algn="l"/>
              </a:tabLst>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range.</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grpSp>
        <p:nvGrpSpPr>
          <p:cNvPr id="8" name="Group 7"/>
          <p:cNvGrpSpPr/>
          <p:nvPr/>
        </p:nvGrpSpPr>
        <p:grpSpPr>
          <a:xfrm>
            <a:off x="243512" y="1196752"/>
            <a:ext cx="5264592" cy="3177931"/>
            <a:chOff x="3483872" y="1089031"/>
            <a:chExt cx="5264592" cy="3177931"/>
          </a:xfrm>
        </p:grpSpPr>
        <p:sp>
          <p:nvSpPr>
            <p:cNvPr id="9" name="Round Diagonal Corner Rectangle 8"/>
            <p:cNvSpPr/>
            <p:nvPr/>
          </p:nvSpPr>
          <p:spPr>
            <a:xfrm>
              <a:off x="3491880" y="1089031"/>
              <a:ext cx="5256584" cy="3177931"/>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Arial" panose="020B0604020202020204" pitchFamily="34" charset="0"/>
                  <a:cs typeface="Arial" panose="020B0604020202020204" pitchFamily="34" charset="0"/>
                </a:rPr>
                <a:t>3</a:t>
              </a:r>
              <a:r>
                <a:rPr lang="en-US" sz="2400" b="1" dirty="0" smtClean="0">
                  <a:solidFill>
                    <a:srgbClr val="C00000"/>
                  </a:solidFill>
                  <a:latin typeface="Arial" panose="020B0604020202020204" pitchFamily="34" charset="0"/>
                  <a:cs typeface="Arial" panose="020B0604020202020204" pitchFamily="34" charset="0"/>
                </a:rPr>
                <a:t>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5176568" cy="2569934"/>
            </a:xfrm>
            <a:prstGeom prst="rect">
              <a:avLst/>
            </a:prstGeom>
          </p:spPr>
          <p:txBody>
            <a:bodyPr wrap="square">
              <a:spAutoFit/>
            </a:bodyPr>
            <a:lstStyle/>
            <a:p>
              <a:pPr>
                <a:spcAft>
                  <a:spcPts val="0"/>
                </a:spcAft>
                <a:tabLst>
                  <a:tab pos="4972050" algn="r"/>
                </a:tabLst>
              </a:pPr>
              <a:r>
                <a:rPr lang="en-US" sz="2100" dirty="0"/>
                <a:t>The table shows the scores for 10 students in a maths exam</a:t>
              </a:r>
              <a:r>
                <a:rPr lang="en-US" sz="2100" dirty="0" smtClean="0"/>
                <a:t>.</a:t>
              </a:r>
              <a:br>
                <a:rPr lang="en-US" sz="2100" dirty="0" smtClean="0"/>
              </a:br>
              <a:r>
                <a:rPr lang="en-US" sz="2100" dirty="0" smtClean="0"/>
                <a:t/>
              </a:r>
              <a:br>
                <a:rPr lang="en-US" sz="2100" dirty="0" smtClean="0"/>
              </a:br>
              <a:r>
                <a:rPr lang="en-US" sz="2100" dirty="0"/>
                <a:t/>
              </a:r>
              <a:br>
                <a:rPr lang="en-US" sz="2100" dirty="0"/>
              </a:br>
              <a:endParaRPr lang="en-US" sz="1200" dirty="0" smtClean="0"/>
            </a:p>
            <a:p>
              <a:pPr marL="457200" indent="-457200">
                <a:spcAft>
                  <a:spcPts val="0"/>
                </a:spcAft>
                <a:buClr>
                  <a:srgbClr val="C00000"/>
                </a:buClr>
                <a:buFont typeface="+mj-lt"/>
                <a:buAutoNum type="alphaLcPeriod"/>
                <a:tabLst>
                  <a:tab pos="4972050" algn="r"/>
                </a:tabLst>
              </a:pPr>
              <a:r>
                <a:rPr lang="en-US" sz="2100" dirty="0" smtClean="0"/>
                <a:t>Find </a:t>
              </a:r>
              <a:r>
                <a:rPr lang="en-US" sz="2100" dirty="0"/>
                <a:t>the range of scores.</a:t>
              </a:r>
            </a:p>
            <a:p>
              <a:pPr marL="457200" indent="-457200">
                <a:spcAft>
                  <a:spcPts val="0"/>
                </a:spcAft>
                <a:buClr>
                  <a:srgbClr val="C00000"/>
                </a:buClr>
                <a:buFont typeface="+mj-lt"/>
                <a:buAutoNum type="alphaLcPeriod"/>
                <a:tabLst>
                  <a:tab pos="4972050" algn="r"/>
                </a:tabLst>
              </a:pPr>
              <a:r>
                <a:rPr lang="en-US" sz="2100" dirty="0" smtClean="0"/>
                <a:t>Write </a:t>
              </a:r>
              <a:r>
                <a:rPr lang="en-US" sz="2100" dirty="0"/>
                <a:t>down the mode.</a:t>
              </a:r>
            </a:p>
            <a:p>
              <a:pPr marL="457200" indent="-457200">
                <a:spcAft>
                  <a:spcPts val="0"/>
                </a:spcAft>
                <a:buClr>
                  <a:srgbClr val="C00000"/>
                </a:buClr>
                <a:buFont typeface="+mj-lt"/>
                <a:buAutoNum type="alphaLcPeriod"/>
                <a:tabLst>
                  <a:tab pos="4972050" algn="r"/>
                </a:tabLst>
              </a:pPr>
              <a:r>
                <a:rPr lang="en-US" sz="2100" dirty="0" smtClean="0"/>
                <a:t>Work </a:t>
              </a:r>
              <a:r>
                <a:rPr lang="en-US" sz="2100" dirty="0"/>
                <a:t>out the mean score. </a:t>
              </a:r>
              <a:r>
                <a:rPr lang="en-US" sz="2100" dirty="0" smtClean="0"/>
                <a:t>	</a:t>
              </a:r>
              <a:r>
                <a:rPr lang="en-US" sz="2100" b="1" dirty="0" smtClean="0"/>
                <a:t>(</a:t>
              </a:r>
              <a:r>
                <a:rPr lang="en-US" sz="2100" b="1" dirty="0"/>
                <a:t>5 marks)</a:t>
              </a:r>
            </a:p>
          </p:txBody>
        </p:sp>
      </p:grpSp>
      <p:graphicFrame>
        <p:nvGraphicFramePr>
          <p:cNvPr id="5" name="Table 4"/>
          <p:cNvGraphicFramePr>
            <a:graphicFrameLocks noGrp="1"/>
          </p:cNvGraphicFramePr>
          <p:nvPr>
            <p:extLst>
              <p:ext uri="{D42A27DB-BD31-4B8C-83A1-F6EECF244321}">
                <p14:modId xmlns:p14="http://schemas.microsoft.com/office/powerpoint/2010/main" val="102534186"/>
              </p:ext>
            </p:extLst>
          </p:nvPr>
        </p:nvGraphicFramePr>
        <p:xfrm>
          <a:off x="323524" y="2521456"/>
          <a:ext cx="5098232" cy="741680"/>
        </p:xfrm>
        <a:graphic>
          <a:graphicData uri="http://schemas.openxmlformats.org/drawingml/2006/table">
            <a:tbl>
              <a:tblPr firstRow="1" bandRow="1">
                <a:tableStyleId>{5940675A-B579-460E-94D1-54222C63F5DA}</a:tableStyleId>
              </a:tblPr>
              <a:tblGrid>
                <a:gridCol w="1080124"/>
                <a:gridCol w="432048"/>
                <a:gridCol w="432048"/>
                <a:gridCol w="432048"/>
                <a:gridCol w="432048"/>
                <a:gridCol w="432048"/>
                <a:gridCol w="360040"/>
                <a:gridCol w="360040"/>
                <a:gridCol w="360040"/>
                <a:gridCol w="436863"/>
                <a:gridCol w="340885"/>
              </a:tblGrid>
              <a:tr h="370840">
                <a:tc>
                  <a:txBody>
                    <a:bodyPr/>
                    <a:lstStyle/>
                    <a:p>
                      <a:r>
                        <a:rPr lang="en-US" sz="1800" dirty="0" smtClean="0">
                          <a:latin typeface="Arial" panose="020B0604020202020204" pitchFamily="34" charset="0"/>
                          <a:cs typeface="Arial" panose="020B0604020202020204" pitchFamily="34" charset="0"/>
                        </a:rPr>
                        <a:t>Student</a:t>
                      </a:r>
                      <a:endParaRPr lang="en-US" sz="18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A</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B</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C</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D</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E</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F</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G</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H</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I</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J</a:t>
                      </a:r>
                      <a:endParaRPr lang="en-US" sz="1800" dirty="0">
                        <a:latin typeface="Arial" panose="020B0604020202020204" pitchFamily="34" charset="0"/>
                        <a:cs typeface="Arial" panose="020B0604020202020204" pitchFamily="34" charset="0"/>
                      </a:endParaRPr>
                    </a:p>
                  </a:txBody>
                  <a:tcPr marL="0" marR="0" marT="91440" marB="0"/>
                </a:tc>
              </a:tr>
              <a:tr h="370840">
                <a:tc>
                  <a:txBody>
                    <a:bodyPr/>
                    <a:lstStyle/>
                    <a:p>
                      <a:r>
                        <a:rPr lang="en-US" sz="1800" dirty="0" smtClean="0">
                          <a:latin typeface="Arial" panose="020B0604020202020204" pitchFamily="34" charset="0"/>
                          <a:cs typeface="Arial" panose="020B0604020202020204" pitchFamily="34" charset="0"/>
                        </a:rPr>
                        <a:t>Score</a:t>
                      </a:r>
                      <a:endParaRPr lang="en-US" sz="18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23</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15</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20</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19</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18</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19</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20</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17</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16</a:t>
                      </a:r>
                      <a:endParaRPr lang="en-US" sz="1800" dirty="0">
                        <a:latin typeface="Arial" panose="020B0604020202020204" pitchFamily="34" charset="0"/>
                        <a:cs typeface="Arial" panose="020B0604020202020204" pitchFamily="34" charset="0"/>
                      </a:endParaRPr>
                    </a:p>
                  </a:txBody>
                  <a:tcPr marL="0" marR="0" marT="91440" marB="0"/>
                </a:tc>
                <a:tc>
                  <a:txBody>
                    <a:bodyPr/>
                    <a:lstStyle/>
                    <a:p>
                      <a:pPr algn="ctr"/>
                      <a:r>
                        <a:rPr lang="en-US" sz="1800" dirty="0" smtClean="0">
                          <a:latin typeface="Arial" panose="020B0604020202020204" pitchFamily="34" charset="0"/>
                          <a:cs typeface="Arial" panose="020B0604020202020204" pitchFamily="34" charset="0"/>
                        </a:rPr>
                        <a:t>20</a:t>
                      </a:r>
                      <a:endParaRPr lang="en-US" sz="1800" dirty="0">
                        <a:latin typeface="Arial" panose="020B0604020202020204" pitchFamily="34" charset="0"/>
                        <a:cs typeface="Arial" panose="020B0604020202020204" pitchFamily="34" charset="0"/>
                      </a:endParaRPr>
                    </a:p>
                  </a:txBody>
                  <a:tcPr marL="0" marR="0" marT="91440" marB="0"/>
                </a:tc>
              </a:tr>
            </a:tbl>
          </a:graphicData>
        </a:graphic>
      </p:graphicFrame>
    </p:spTree>
    <p:extLst>
      <p:ext uri="{BB962C8B-B14F-4D97-AF65-F5344CB8AC3E}">
        <p14:creationId xmlns:p14="http://schemas.microsoft.com/office/powerpoint/2010/main" val="1936180367"/>
      </p:ext>
    </p:extLst>
  </p:cSld>
  <p:clrMapOvr>
    <a:masterClrMapping/>
  </p:clrMapOvr>
  <p:transition advClick="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7.1 – Averages &amp; Ranges – Mean &amp; Range</a:t>
            </a:r>
            <a:endParaRPr lang="en-GB" sz="32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a:t>
            </a:r>
            <a:endParaRPr lang="en-GB" sz="1400" b="1" dirty="0">
              <a:latin typeface="Calibri" panose="020F0502020204030204" pitchFamily="34" charset="0"/>
            </a:endParaRPr>
          </a:p>
        </p:txBody>
      </p:sp>
      <p:sp>
        <p:nvSpPr>
          <p:cNvPr id="3" name="Rectangle 2"/>
          <p:cNvSpPr/>
          <p:nvPr/>
        </p:nvSpPr>
        <p:spPr>
          <a:xfrm>
            <a:off x="251520" y="1218525"/>
            <a:ext cx="5256584" cy="5501506"/>
          </a:xfrm>
          <a:prstGeom prst="rect">
            <a:avLst/>
          </a:prstGeom>
        </p:spPr>
        <p:txBody>
          <a:bodyPr wrap="square">
            <a:spAutoFit/>
          </a:bodyPr>
          <a:lstStyle/>
          <a:p>
            <a:pPr marL="457200" indent="-457200">
              <a:buClr>
                <a:srgbClr val="C00000"/>
              </a:buClr>
              <a:buFont typeface="+mj-lt"/>
              <a:buAutoNum type="arabicPeriod" startAt="5"/>
              <a:tabLst>
                <a:tab pos="800100" algn="l"/>
                <a:tab pos="2343150" algn="l"/>
                <a:tab pos="3714750" algn="l"/>
              </a:tabLst>
            </a:pPr>
            <a:r>
              <a:rPr lang="en-US" sz="1850" dirty="0">
                <a:latin typeface="Arial" panose="020B0604020202020204" pitchFamily="34" charset="0"/>
                <a:cs typeface="Arial" panose="020B0604020202020204" pitchFamily="34" charset="0"/>
              </a:rPr>
              <a:t>Here are the numbers of films that customers using a broadband service buy in a </a:t>
            </a:r>
            <a:r>
              <a:rPr lang="en-US" sz="1850" dirty="0" smtClean="0">
                <a:latin typeface="Arial" panose="020B0604020202020204" pitchFamily="34" charset="0"/>
                <a:cs typeface="Arial" panose="020B0604020202020204" pitchFamily="34" charset="0"/>
              </a:rPr>
              <a:t>month.</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3</a:t>
            </a:r>
            <a:r>
              <a:rPr lang="en-US" sz="1850" dirty="0">
                <a:latin typeface="Arial" panose="020B0604020202020204" pitchFamily="34" charset="0"/>
                <a:cs typeface="Arial" panose="020B0604020202020204" pitchFamily="34" charset="0"/>
              </a:rPr>
              <a:t>, 0, 1,1, 2,1, 0, 1, 0, 1, 1, 1, 2, 2, 2, 3, 2, 2, 2, 3 The numbers are shown again in the table</a:t>
            </a:r>
            <a:r>
              <a:rPr lang="en-US" sz="1850" dirty="0" smtClean="0">
                <a:latin typeface="Arial" panose="020B0604020202020204" pitchFamily="34" charset="0"/>
                <a:cs typeface="Arial" panose="020B0604020202020204" pitchFamily="34" charset="0"/>
              </a:rPr>
              <a:t>.</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
            </a:r>
            <a:br>
              <a:rPr lang="en-US" sz="1850" dirty="0" smtClean="0">
                <a:latin typeface="Arial" panose="020B0604020202020204" pitchFamily="34" charset="0"/>
                <a:cs typeface="Arial" panose="020B0604020202020204" pitchFamily="34" charset="0"/>
              </a:rPr>
            </a:br>
            <a:endParaRPr lang="en-US" sz="185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2343150" algn="l"/>
                <a:tab pos="3714750" algn="l"/>
              </a:tabLst>
            </a:pPr>
            <a:r>
              <a:rPr lang="en-US" sz="1850" dirty="0" smtClean="0">
                <a:latin typeface="Arial" panose="020B0604020202020204" pitchFamily="34" charset="0"/>
                <a:cs typeface="Arial" panose="020B0604020202020204" pitchFamily="34" charset="0"/>
              </a:rPr>
              <a:t>Copy and complete the table, </a:t>
            </a:r>
          </a:p>
          <a:p>
            <a:pPr marL="457200" indent="-457200">
              <a:buClr>
                <a:srgbClr val="C00000"/>
              </a:buClr>
              <a:buFont typeface="+mj-lt"/>
              <a:buAutoNum type="alphaLcPeriod"/>
              <a:tabLst>
                <a:tab pos="800100" algn="l"/>
                <a:tab pos="2343150" algn="l"/>
                <a:tab pos="3714750" algn="l"/>
              </a:tabLst>
            </a:pPr>
            <a:r>
              <a:rPr lang="en-US" sz="1850" dirty="0" smtClean="0">
                <a:latin typeface="Arial" panose="020B0604020202020204" pitchFamily="34" charset="0"/>
                <a:cs typeface="Arial" panose="020B0604020202020204" pitchFamily="34" charset="0"/>
              </a:rPr>
              <a:t>Find </a:t>
            </a:r>
            <a:r>
              <a:rPr lang="en-US" sz="1850" dirty="0">
                <a:latin typeface="Arial" panose="020B0604020202020204" pitchFamily="34" charset="0"/>
                <a:cs typeface="Arial" panose="020B0604020202020204" pitchFamily="34" charset="0"/>
              </a:rPr>
              <a:t>the total number of films downloaded </a:t>
            </a:r>
            <a:endParaRPr lang="en-US" sz="185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2343150" algn="l"/>
                <a:tab pos="3714750" algn="l"/>
              </a:tabLst>
            </a:pPr>
            <a:r>
              <a:rPr lang="en-US" sz="1850" dirty="0" smtClean="0">
                <a:latin typeface="Arial" panose="020B0604020202020204" pitchFamily="34" charset="0"/>
                <a:cs typeface="Arial" panose="020B0604020202020204" pitchFamily="34" charset="0"/>
              </a:rPr>
              <a:t>Find </a:t>
            </a:r>
            <a:r>
              <a:rPr lang="en-US" sz="1850" dirty="0">
                <a:latin typeface="Arial" panose="020B0604020202020204" pitchFamily="34" charset="0"/>
                <a:cs typeface="Arial" panose="020B0604020202020204" pitchFamily="34" charset="0"/>
              </a:rPr>
              <a:t>the total number of customers asked, </a:t>
            </a:r>
            <a:endParaRPr lang="en-US" sz="185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2343150" algn="l"/>
                <a:tab pos="3714750" algn="l"/>
              </a:tabLst>
            </a:pPr>
            <a:r>
              <a:rPr lang="en-US" sz="1850" dirty="0" smtClean="0">
                <a:latin typeface="Arial" panose="020B0604020202020204" pitchFamily="34" charset="0"/>
                <a:cs typeface="Arial" panose="020B0604020202020204" pitchFamily="34" charset="0"/>
              </a:rPr>
              <a:t>Use </a:t>
            </a:r>
            <a:r>
              <a:rPr lang="en-US" sz="1850" dirty="0">
                <a:latin typeface="Arial" panose="020B0604020202020204" pitchFamily="34" charset="0"/>
                <a:cs typeface="Arial" panose="020B0604020202020204" pitchFamily="34" charset="0"/>
              </a:rPr>
              <a:t>your answers to parts </a:t>
            </a:r>
            <a:r>
              <a:rPr lang="en-US" sz="1850" b="1" dirty="0">
                <a:latin typeface="Arial" panose="020B0604020202020204" pitchFamily="34" charset="0"/>
                <a:cs typeface="Arial" panose="020B0604020202020204" pitchFamily="34" charset="0"/>
              </a:rPr>
              <a:t>b</a:t>
            </a:r>
            <a:r>
              <a:rPr lang="en-US" sz="1850" dirty="0">
                <a:latin typeface="Arial" panose="020B0604020202020204" pitchFamily="34" charset="0"/>
                <a:cs typeface="Arial" panose="020B0604020202020204" pitchFamily="34" charset="0"/>
              </a:rPr>
              <a:t> and </a:t>
            </a:r>
            <a:r>
              <a:rPr lang="en-US" sz="1850" b="1" dirty="0">
                <a:latin typeface="Arial" panose="020B0604020202020204" pitchFamily="34" charset="0"/>
                <a:cs typeface="Arial" panose="020B0604020202020204" pitchFamily="34" charset="0"/>
              </a:rPr>
              <a:t>c</a:t>
            </a:r>
            <a:r>
              <a:rPr lang="en-US" sz="1850" dirty="0">
                <a:latin typeface="Arial" panose="020B0604020202020204" pitchFamily="34" charset="0"/>
                <a:cs typeface="Arial" panose="020B0604020202020204" pitchFamily="34" charset="0"/>
              </a:rPr>
              <a:t> to work out the mean number of films downloaded.</a:t>
            </a:r>
          </a:p>
        </p:txBody>
      </p:sp>
      <p:graphicFrame>
        <p:nvGraphicFramePr>
          <p:cNvPr id="2" name="Table 1"/>
          <p:cNvGraphicFramePr>
            <a:graphicFrameLocks noGrp="1"/>
          </p:cNvGraphicFramePr>
          <p:nvPr>
            <p:extLst>
              <p:ext uri="{D42A27DB-BD31-4B8C-83A1-F6EECF244321}">
                <p14:modId xmlns:p14="http://schemas.microsoft.com/office/powerpoint/2010/main" val="1177303465"/>
              </p:ext>
            </p:extLst>
          </p:nvPr>
        </p:nvGraphicFramePr>
        <p:xfrm>
          <a:off x="251520" y="3033752"/>
          <a:ext cx="5256585" cy="2123440"/>
        </p:xfrm>
        <a:graphic>
          <a:graphicData uri="http://schemas.openxmlformats.org/drawingml/2006/table">
            <a:tbl>
              <a:tblPr firstRow="1" bandRow="1">
                <a:tableStyleId>{5C22544A-7EE6-4342-B048-85BDC9FD1C3A}</a:tableStyleId>
              </a:tblPr>
              <a:tblGrid>
                <a:gridCol w="2376264"/>
                <a:gridCol w="1440160"/>
                <a:gridCol w="1440161"/>
              </a:tblGrid>
              <a:tr h="370840">
                <a:tc>
                  <a:txBody>
                    <a:bodyPr/>
                    <a:lstStyle/>
                    <a:p>
                      <a:pPr algn="ctr"/>
                      <a:r>
                        <a:rPr lang="en-US" dirty="0" smtClean="0"/>
                        <a:t>Number of films downloaded, </a:t>
                      </a:r>
                      <a:r>
                        <a:rPr lang="en-US" i="1" dirty="0" smtClean="0"/>
                        <a:t>n</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Frequency,</a:t>
                      </a:r>
                      <a:r>
                        <a:rPr lang="en-US" baseline="0" dirty="0" smtClean="0"/>
                        <a:t> </a:t>
                      </a:r>
                      <a:r>
                        <a:rPr lang="en-US" i="1" dirty="0" smtClean="0"/>
                        <a:t>f</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i="1" dirty="0" smtClean="0"/>
                        <a:t>n</a:t>
                      </a:r>
                      <a:r>
                        <a:rPr lang="en-US" baseline="0" dirty="0" smtClean="0"/>
                        <a:t> x </a:t>
                      </a:r>
                      <a:r>
                        <a:rPr lang="en-US" i="1" baseline="0" dirty="0" smtClean="0"/>
                        <a:t>f</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 x 3 = 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2467452977"/>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5.2 – Solving Equations 2</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a:t>
            </a:r>
            <a:endParaRPr lang="en-GB" sz="1400" b="1" dirty="0">
              <a:latin typeface="Calibri" panose="020F0502020204030204" pitchFamily="34" charset="0"/>
            </a:endParaRPr>
          </a:p>
        </p:txBody>
      </p:sp>
      <p:sp>
        <p:nvSpPr>
          <p:cNvPr id="3" name="Rectangle 2"/>
          <p:cNvSpPr/>
          <p:nvPr/>
        </p:nvSpPr>
        <p:spPr>
          <a:xfrm>
            <a:off x="251520" y="1196752"/>
            <a:ext cx="5256584" cy="5447645"/>
          </a:xfrm>
          <a:prstGeom prst="rect">
            <a:avLst/>
          </a:prstGeom>
        </p:spPr>
        <p:txBody>
          <a:bodyPr wrap="square">
            <a:spAutoFit/>
          </a:bodyPr>
          <a:lstStyle/>
          <a:p>
            <a:pPr marL="514350" indent="-514350">
              <a:buClr>
                <a:srgbClr val="C00000"/>
              </a:buClr>
              <a:buFont typeface="+mj-lt"/>
              <a:buAutoNum type="arabicPeriod" startAt="3"/>
            </a:pPr>
            <a:r>
              <a:rPr lang="en-US" sz="2800" dirty="0" smtClean="0">
                <a:latin typeface="Arial" panose="020B0604020202020204" pitchFamily="34" charset="0"/>
                <a:cs typeface="Arial" panose="020B0604020202020204" pitchFamily="34" charset="0"/>
              </a:rPr>
              <a:t>Copy </a:t>
            </a:r>
            <a:r>
              <a:rPr lang="en-US" sz="2800" dirty="0">
                <a:latin typeface="Arial" panose="020B0604020202020204" pitchFamily="34" charset="0"/>
                <a:cs typeface="Arial" panose="020B0604020202020204" pitchFamily="34" charset="0"/>
              </a:rPr>
              <a:t>and </a:t>
            </a:r>
            <a:r>
              <a:rPr lang="en-US" sz="2800" dirty="0" smtClean="0">
                <a:latin typeface="Arial" panose="020B0604020202020204" pitchFamily="34" charset="0"/>
                <a:cs typeface="Arial" panose="020B0604020202020204" pitchFamily="34" charset="0"/>
              </a:rPr>
              <a:t>complete:</a:t>
            </a:r>
          </a:p>
          <a:p>
            <a:pPr marL="1023938" indent="-514350">
              <a:buClr>
                <a:srgbClr val="C00000"/>
              </a:buClr>
              <a:buFont typeface="+mj-lt"/>
              <a:buAutoNum type="alphaLcPeriod"/>
            </a:pP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4b </a:t>
            </a:r>
            <a:r>
              <a:rPr lang="en-US" sz="2800" dirty="0">
                <a:latin typeface="Arial" panose="020B0604020202020204" pitchFamily="34" charset="0"/>
                <a:cs typeface="Arial" panose="020B0604020202020204" pitchFamily="34" charset="0"/>
              </a:rPr>
              <a:t>- 6 = </a:t>
            </a:r>
            <a:r>
              <a:rPr lang="en-US" sz="2800" dirty="0" smtClean="0">
                <a:latin typeface="Arial" panose="020B0604020202020204" pitchFamily="34" charset="0"/>
                <a:cs typeface="Arial" panose="020B0604020202020204" pitchFamily="34" charset="0"/>
              </a:rPr>
              <a:t>22</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4b - 6 </a:t>
            </a:r>
            <a:r>
              <a:rPr lang="en-US" sz="28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22 + </a:t>
            </a:r>
            <a:r>
              <a:rPr lang="en-US" sz="44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509588">
              <a:buClr>
                <a:srgbClr val="C00000"/>
              </a:buClr>
            </a:pPr>
            <a:r>
              <a:rPr lang="en-US" sz="2800" dirty="0" smtClean="0">
                <a:latin typeface="Arial" panose="020B0604020202020204" pitchFamily="34" charset="0"/>
                <a:cs typeface="Arial" panose="020B0604020202020204" pitchFamily="34" charset="0"/>
              </a:rPr>
              <a:t>		     4b </a:t>
            </a:r>
            <a:r>
              <a:rPr lang="en-US" sz="28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509588">
              <a:buClr>
                <a:srgbClr val="C00000"/>
              </a:buClr>
            </a:pPr>
            <a:r>
              <a:rPr lang="en-US" sz="2800" dirty="0" smtClean="0">
                <a:latin typeface="Arial" panose="020B0604020202020204" pitchFamily="34" charset="0"/>
                <a:cs typeface="Arial" panose="020B0604020202020204" pitchFamily="34" charset="0"/>
              </a:rPr>
              <a:t>		       b </a:t>
            </a:r>
            <a:r>
              <a:rPr lang="en-US" sz="28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1023938" indent="-514350">
              <a:buClr>
                <a:srgbClr val="C00000"/>
              </a:buClr>
              <a:buFont typeface="+mj-lt"/>
              <a:buAutoNum type="alphaLcPeriod" startAt="2"/>
            </a:pPr>
            <a:r>
              <a:rPr lang="en-US" sz="2800" dirty="0" smtClean="0">
                <a:latin typeface="Arial" panose="020B0604020202020204" pitchFamily="34" charset="0"/>
                <a:cs typeface="Arial" panose="020B0604020202020204" pitchFamily="34" charset="0"/>
              </a:rPr>
              <a:t>      9m </a:t>
            </a:r>
            <a:r>
              <a:rPr lang="en-US" sz="2800" dirty="0">
                <a:latin typeface="Arial" panose="020B0604020202020204" pitchFamily="34" charset="0"/>
                <a:cs typeface="Arial" panose="020B0604020202020204" pitchFamily="34" charset="0"/>
              </a:rPr>
              <a:t>+ 3 = 21</a:t>
            </a:r>
          </a:p>
          <a:p>
            <a:pPr marL="509588">
              <a:buClr>
                <a:srgbClr val="C00000"/>
              </a:buClr>
            </a:pPr>
            <a:r>
              <a:rPr lang="en-US" sz="2800" dirty="0" smtClean="0">
                <a:latin typeface="Arial" panose="020B0604020202020204" pitchFamily="34" charset="0"/>
                <a:cs typeface="Arial" panose="020B0604020202020204" pitchFamily="34" charset="0"/>
              </a:rPr>
              <a:t>	9m </a:t>
            </a:r>
            <a:r>
              <a:rPr lang="en-US" sz="2800" dirty="0">
                <a:latin typeface="Arial" panose="020B0604020202020204" pitchFamily="34" charset="0"/>
                <a:cs typeface="Arial" panose="020B0604020202020204" pitchFamily="34" charset="0"/>
              </a:rPr>
              <a:t>+ 3 - </a:t>
            </a:r>
            <a:r>
              <a:rPr lang="en-US" sz="44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 21 - </a:t>
            </a:r>
            <a:r>
              <a:rPr lang="en-US" sz="44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509588">
              <a:buClr>
                <a:srgbClr val="C00000"/>
              </a:buClr>
            </a:pPr>
            <a:r>
              <a:rPr lang="en-US" sz="2800" dirty="0" smtClean="0">
                <a:latin typeface="Arial" panose="020B0604020202020204" pitchFamily="34" charset="0"/>
                <a:cs typeface="Arial" panose="020B0604020202020204" pitchFamily="34" charset="0"/>
              </a:rPr>
              <a:t>		    9m </a:t>
            </a:r>
            <a:r>
              <a:rPr lang="en-US" sz="28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509588">
              <a:buClr>
                <a:srgbClr val="C00000"/>
              </a:buClr>
            </a:pPr>
            <a:r>
              <a:rPr lang="en-US" sz="2800" dirty="0" smtClean="0">
                <a:latin typeface="Arial" panose="020B0604020202020204" pitchFamily="34" charset="0"/>
                <a:cs typeface="Arial" panose="020B0604020202020204" pitchFamily="34" charset="0"/>
              </a:rPr>
              <a:t>		      m </a:t>
            </a:r>
            <a:r>
              <a:rPr lang="en-US" sz="28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3483" r="3483" b="4191"/>
          <a:stretch/>
        </p:blipFill>
        <p:spPr>
          <a:xfrm>
            <a:off x="4283968" y="5229200"/>
            <a:ext cx="1224136" cy="1365465"/>
          </a:xfrm>
          <a:prstGeom prst="rect">
            <a:avLst/>
          </a:prstGeom>
        </p:spPr>
      </p:pic>
    </p:spTree>
    <p:extLst>
      <p:ext uri="{BB962C8B-B14F-4D97-AF65-F5344CB8AC3E}">
        <p14:creationId xmlns:p14="http://schemas.microsoft.com/office/powerpoint/2010/main" val="1050430571"/>
      </p:ext>
    </p:extLst>
  </p:cSld>
  <p:clrMapOvr>
    <a:masterClrMapping/>
  </p:clrMapOvr>
  <p:transition advClick="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7.1 – Averages &amp; Ranges – Mean &amp; Range</a:t>
            </a:r>
            <a:endParaRPr lang="en-GB" sz="32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a:t>
            </a:r>
            <a:endParaRPr lang="en-GB" sz="1400" b="1" dirty="0">
              <a:latin typeface="Calibri" panose="020F0502020204030204" pitchFamily="34" charset="0"/>
            </a:endParaRPr>
          </a:p>
        </p:txBody>
      </p:sp>
      <p:sp>
        <p:nvSpPr>
          <p:cNvPr id="3" name="Rectangle 2"/>
          <p:cNvSpPr/>
          <p:nvPr/>
        </p:nvSpPr>
        <p:spPr>
          <a:xfrm>
            <a:off x="251520" y="1218525"/>
            <a:ext cx="5256584" cy="5509200"/>
          </a:xfrm>
          <a:prstGeom prst="rect">
            <a:avLst/>
          </a:prstGeom>
        </p:spPr>
        <p:txBody>
          <a:bodyPr wrap="square">
            <a:spAutoFit/>
          </a:bodyPr>
          <a:lstStyle/>
          <a:p>
            <a:pPr marL="457200" indent="-457200">
              <a:buClr>
                <a:srgbClr val="C00000"/>
              </a:buClr>
              <a:buFont typeface="+mj-lt"/>
              <a:buAutoNum type="arabicPeriod" startAt="6"/>
              <a:tabLst>
                <a:tab pos="800100" algn="l"/>
                <a:tab pos="2343150" algn="l"/>
                <a:tab pos="3714750" algn="l"/>
              </a:tabLst>
            </a:pPr>
            <a:r>
              <a:rPr lang="en-US" sz="2200" dirty="0">
                <a:latin typeface="Arial" panose="020B0604020202020204" pitchFamily="34" charset="0"/>
                <a:cs typeface="Arial" panose="020B0604020202020204" pitchFamily="34" charset="0"/>
              </a:rPr>
              <a:t>The weights of 100 newborn babies were recorded, to the nearest </a:t>
            </a:r>
            <a:r>
              <a:rPr lang="en-US" sz="2200" dirty="0" smtClean="0">
                <a:latin typeface="Arial" panose="020B0604020202020204" pitchFamily="34" charset="0"/>
                <a:cs typeface="Arial" panose="020B0604020202020204" pitchFamily="34" charset="0"/>
              </a:rPr>
              <a:t>kg.</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results are shown in the table</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endParaRPr lang="en-US" sz="1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2343150" algn="l"/>
                <a:tab pos="371475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mean,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2343150" algn="l"/>
                <a:tab pos="371475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range. Give your answers to an appropriate degree of accuracy.</a:t>
            </a:r>
          </a:p>
        </p:txBody>
      </p:sp>
      <p:graphicFrame>
        <p:nvGraphicFramePr>
          <p:cNvPr id="8" name="Table 7"/>
          <p:cNvGraphicFramePr>
            <a:graphicFrameLocks noGrp="1"/>
          </p:cNvGraphicFramePr>
          <p:nvPr>
            <p:extLst>
              <p:ext uri="{D42A27DB-BD31-4B8C-83A1-F6EECF244321}">
                <p14:modId xmlns:p14="http://schemas.microsoft.com/office/powerpoint/2010/main" val="879868646"/>
              </p:ext>
            </p:extLst>
          </p:nvPr>
        </p:nvGraphicFramePr>
        <p:xfrm>
          <a:off x="251520" y="2420888"/>
          <a:ext cx="5256585" cy="2377440"/>
        </p:xfrm>
        <a:graphic>
          <a:graphicData uri="http://schemas.openxmlformats.org/drawingml/2006/table">
            <a:tbl>
              <a:tblPr firstRow="1" bandRow="1">
                <a:tableStyleId>{5C22544A-7EE6-4342-B048-85BDC9FD1C3A}</a:tableStyleId>
              </a:tblPr>
              <a:tblGrid>
                <a:gridCol w="2232248"/>
                <a:gridCol w="1728192"/>
                <a:gridCol w="1296145"/>
              </a:tblGrid>
              <a:tr h="370840">
                <a:tc>
                  <a:txBody>
                    <a:bodyPr/>
                    <a:lstStyle/>
                    <a:p>
                      <a:pPr algn="ctr"/>
                      <a:r>
                        <a:rPr lang="en-US" sz="2000" dirty="0" smtClean="0"/>
                        <a:t>Weight,</a:t>
                      </a:r>
                      <a:r>
                        <a:rPr lang="en-US" sz="2000" baseline="0" dirty="0" smtClean="0"/>
                        <a:t> </a:t>
                      </a:r>
                      <a:r>
                        <a:rPr lang="en-US" sz="2000" i="1" baseline="0" dirty="0" smtClean="0"/>
                        <a:t>w</a:t>
                      </a:r>
                      <a:r>
                        <a:rPr lang="en-US" sz="2000" i="0" baseline="0" dirty="0" smtClean="0"/>
                        <a:t> (kg)</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Frequency,</a:t>
                      </a:r>
                      <a:r>
                        <a:rPr lang="en-US" sz="2000" baseline="0" dirty="0" smtClean="0"/>
                        <a:t> </a:t>
                      </a:r>
                      <a:r>
                        <a:rPr lang="en-US" sz="2000" i="1" dirty="0" smtClean="0"/>
                        <a:t>f</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i="1" smtClean="0"/>
                        <a:t>w</a:t>
                      </a:r>
                      <a:r>
                        <a:rPr lang="en-US" sz="2000" baseline="0" smtClean="0"/>
                        <a:t> x </a:t>
                      </a:r>
                      <a:r>
                        <a:rPr lang="en-US" sz="2000" i="1" baseline="0" smtClean="0"/>
                        <a:t>f</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19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47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30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06894901"/>
      </p:ext>
    </p:extLst>
  </p:cSld>
  <p:clrMapOvr>
    <a:masterClrMapping/>
  </p:clrMapOvr>
  <p:transition advClick="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7.1 – Averages &amp; Ranges – Mean &amp; Range</a:t>
            </a:r>
            <a:endParaRPr lang="en-GB" sz="32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a:t>
            </a:r>
            <a:endParaRPr lang="en-GB" sz="1400" b="1" dirty="0">
              <a:latin typeface="Calibri" panose="020F0502020204030204" pitchFamily="34" charset="0"/>
            </a:endParaRPr>
          </a:p>
        </p:txBody>
      </p:sp>
      <p:sp>
        <p:nvSpPr>
          <p:cNvPr id="3" name="Rectangle 2"/>
          <p:cNvSpPr/>
          <p:nvPr/>
        </p:nvSpPr>
        <p:spPr>
          <a:xfrm>
            <a:off x="251520" y="1218525"/>
            <a:ext cx="5760640" cy="1631216"/>
          </a:xfrm>
          <a:prstGeom prst="rect">
            <a:avLst/>
          </a:prstGeom>
        </p:spPr>
        <p:txBody>
          <a:bodyPr wrap="square">
            <a:spAutoFit/>
          </a:bodyPr>
          <a:lstStyle/>
          <a:p>
            <a:pPr marL="457200" indent="-457200">
              <a:buClr>
                <a:srgbClr val="C00000"/>
              </a:buClr>
              <a:buFont typeface="+mj-lt"/>
              <a:buAutoNum type="arabicPeriod" startAt="7"/>
              <a:tabLst>
                <a:tab pos="800100" algn="l"/>
                <a:tab pos="2343150" algn="l"/>
                <a:tab pos="3714750" algn="l"/>
              </a:tabLst>
            </a:pPr>
            <a:r>
              <a:rPr lang="en-US" sz="2000" b="1" dirty="0" smtClean="0">
                <a:solidFill>
                  <a:srgbClr val="FF0000"/>
                </a:solidFill>
                <a:latin typeface="Arial" panose="020B0604020202020204" pitchFamily="34" charset="0"/>
                <a:cs typeface="Arial" panose="020B0604020202020204" pitchFamily="34" charset="0"/>
              </a:rPr>
              <a:t>R</a:t>
            </a:r>
            <a:r>
              <a:rPr lang="en-US" sz="2000" dirty="0" smtClean="0">
                <a:latin typeface="Arial" panose="020B0604020202020204" pitchFamily="34" charset="0"/>
                <a:cs typeface="Arial" panose="020B0604020202020204" pitchFamily="34" charset="0"/>
              </a:rPr>
              <a:t> The </a:t>
            </a:r>
            <a:r>
              <a:rPr lang="en-US" sz="2000" dirty="0">
                <a:latin typeface="Arial" panose="020B0604020202020204" pitchFamily="34" charset="0"/>
                <a:cs typeface="Arial" panose="020B0604020202020204" pitchFamily="34" charset="0"/>
              </a:rPr>
              <a:t>charts show the times, to the nearest 5 minutes, spent by students in class </a:t>
            </a:r>
            <a:r>
              <a:rPr lang="en-US" sz="2000" dirty="0" smtClean="0">
                <a:latin typeface="Arial" panose="020B0604020202020204" pitchFamily="34" charset="0"/>
                <a:cs typeface="Arial" panose="020B0604020202020204" pitchFamily="34" charset="0"/>
              </a:rPr>
              <a:t>a11A </a:t>
            </a:r>
            <a:r>
              <a:rPr lang="en-US" sz="2000" dirty="0">
                <a:latin typeface="Arial" panose="020B0604020202020204" pitchFamily="34" charset="0"/>
                <a:cs typeface="Arial" panose="020B0604020202020204" pitchFamily="34" charset="0"/>
              </a:rPr>
              <a:t>and class 11B on their maths homework</a:t>
            </a:r>
            <a:r>
              <a:rPr lang="en-US" sz="2000" dirty="0" smtClean="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2343150" algn="l"/>
                <a:tab pos="3714750" algn="l"/>
              </a:tabLst>
            </a:pPr>
            <a:r>
              <a:rPr lang="en-US" sz="2000" dirty="0" smtClean="0">
                <a:latin typeface="Arial" panose="020B0604020202020204" pitchFamily="34" charset="0"/>
                <a:cs typeface="Arial" panose="020B0604020202020204" pitchFamily="34" charset="0"/>
              </a:rPr>
              <a:t>Copy </a:t>
            </a:r>
            <a:r>
              <a:rPr lang="en-US" sz="2000" dirty="0">
                <a:latin typeface="Arial" panose="020B0604020202020204" pitchFamily="34" charset="0"/>
                <a:cs typeface="Arial" panose="020B0604020202020204" pitchFamily="34" charset="0"/>
              </a:rPr>
              <a:t>and complete the frequency table for class 11 A.</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6012160" y="1268759"/>
            <a:ext cx="2808312" cy="527622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82210980"/>
              </p:ext>
            </p:extLst>
          </p:nvPr>
        </p:nvGraphicFramePr>
        <p:xfrm>
          <a:off x="251520" y="2959184"/>
          <a:ext cx="5616624" cy="3566160"/>
        </p:xfrm>
        <a:graphic>
          <a:graphicData uri="http://schemas.openxmlformats.org/drawingml/2006/table">
            <a:tbl>
              <a:tblPr firstRow="1" bandRow="1">
                <a:tableStyleId>{5C22544A-7EE6-4342-B048-85BDC9FD1C3A}</a:tableStyleId>
              </a:tblPr>
              <a:tblGrid>
                <a:gridCol w="2385141"/>
                <a:gridCol w="1846561"/>
                <a:gridCol w="1384922"/>
              </a:tblGrid>
              <a:tr h="370840">
                <a:tc>
                  <a:txBody>
                    <a:bodyPr/>
                    <a:lstStyle/>
                    <a:p>
                      <a:pPr algn="ctr"/>
                      <a:r>
                        <a:rPr lang="en-US" sz="2000" dirty="0" smtClean="0"/>
                        <a:t>Time,</a:t>
                      </a:r>
                      <a:r>
                        <a:rPr lang="en-US" sz="2000" baseline="0" dirty="0" smtClean="0"/>
                        <a:t> </a:t>
                      </a:r>
                      <a:r>
                        <a:rPr lang="en-US" sz="2000" i="1" baseline="0" dirty="0" smtClean="0"/>
                        <a:t>t</a:t>
                      </a:r>
                      <a:r>
                        <a:rPr lang="en-US" sz="2000" i="0" baseline="0" dirty="0" smtClean="0"/>
                        <a:t> (min)</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Frequency,</a:t>
                      </a:r>
                      <a:r>
                        <a:rPr lang="en-US" sz="2000" baseline="0" dirty="0" smtClean="0"/>
                        <a:t> </a:t>
                      </a:r>
                      <a:r>
                        <a:rPr lang="en-US" sz="2000" i="1" dirty="0" smtClean="0"/>
                        <a:t>f</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i="1" dirty="0" smtClean="0"/>
                        <a:t>t</a:t>
                      </a:r>
                      <a:r>
                        <a:rPr lang="en-US" sz="2000" baseline="0" dirty="0" smtClean="0"/>
                        <a:t> x </a:t>
                      </a:r>
                      <a:r>
                        <a:rPr lang="en-US" sz="2000" i="1" baseline="0" dirty="0" smtClean="0"/>
                        <a:t>f</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10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15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20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25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30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35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000" dirty="0" smtClean="0"/>
                        <a:t>40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32911200"/>
      </p:ext>
    </p:extLst>
  </p:cSld>
  <p:clrMapOvr>
    <a:masterClrMapping/>
  </p:clrMapOvr>
  <p:transition advClick="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7.1 – Averages &amp; Ranges – Mean &amp; Range</a:t>
            </a:r>
            <a:endParaRPr lang="en-GB" sz="32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53</a:t>
            </a:r>
            <a:endParaRPr lang="en-GB" sz="1400" b="1" dirty="0">
              <a:latin typeface="Calibri" panose="020F0502020204030204" pitchFamily="34" charset="0"/>
            </a:endParaRPr>
          </a:p>
        </p:txBody>
      </p:sp>
      <p:sp>
        <p:nvSpPr>
          <p:cNvPr id="3" name="Rectangle 2"/>
          <p:cNvSpPr/>
          <p:nvPr/>
        </p:nvSpPr>
        <p:spPr>
          <a:xfrm>
            <a:off x="251520" y="1218525"/>
            <a:ext cx="5256584" cy="4681282"/>
          </a:xfrm>
          <a:prstGeom prst="rect">
            <a:avLst/>
          </a:prstGeom>
        </p:spPr>
        <p:txBody>
          <a:bodyPr wrap="square">
            <a:spAutoFit/>
          </a:bodyPr>
          <a:lstStyle/>
          <a:p>
            <a:pPr marL="400050" indent="-400050">
              <a:buClr>
                <a:srgbClr val="C00000"/>
              </a:buClr>
              <a:buFont typeface="+mj-lt"/>
              <a:buAutoNum type="alphaLcPeriod" startAt="2"/>
              <a:tabLst>
                <a:tab pos="800100" algn="l"/>
                <a:tab pos="2343150" algn="l"/>
                <a:tab pos="3714750" algn="l"/>
              </a:tabLst>
            </a:pPr>
            <a:r>
              <a:rPr lang="en-US" sz="2150" dirty="0" smtClean="0">
                <a:latin typeface="Arial" panose="020B0604020202020204" pitchFamily="34" charset="0"/>
                <a:cs typeface="Arial" panose="020B0604020202020204" pitchFamily="34" charset="0"/>
              </a:rPr>
              <a:t>Work </a:t>
            </a:r>
            <a:r>
              <a:rPr lang="en-US" sz="2150" dirty="0">
                <a:latin typeface="Arial" panose="020B0604020202020204" pitchFamily="34" charset="0"/>
                <a:cs typeface="Arial" panose="020B0604020202020204" pitchFamily="34" charset="0"/>
              </a:rPr>
              <a:t>out the mean and range for class </a:t>
            </a:r>
            <a:r>
              <a:rPr lang="en-US" sz="2150" dirty="0" smtClean="0">
                <a:latin typeface="Arial" panose="020B0604020202020204" pitchFamily="34" charset="0"/>
                <a:cs typeface="Arial" panose="020B0604020202020204" pitchFamily="34" charset="0"/>
              </a:rPr>
              <a:t>11A.</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Give </a:t>
            </a:r>
            <a:r>
              <a:rPr lang="en-US" sz="2150" dirty="0">
                <a:latin typeface="Arial" panose="020B0604020202020204" pitchFamily="34" charset="0"/>
                <a:cs typeface="Arial" panose="020B0604020202020204" pitchFamily="34" charset="0"/>
              </a:rPr>
              <a:t>your answer correct to 1 decimal place</a:t>
            </a:r>
            <a:r>
              <a:rPr lang="en-US" sz="2150" dirty="0" smtClean="0">
                <a:latin typeface="Arial" panose="020B0604020202020204" pitchFamily="34" charset="0"/>
                <a:cs typeface="Arial" panose="020B0604020202020204" pitchFamily="34" charset="0"/>
              </a:rPr>
              <a:t>.</a:t>
            </a:r>
          </a:p>
          <a:p>
            <a:pPr marL="400050" indent="-400050">
              <a:buClr>
                <a:srgbClr val="C00000"/>
              </a:buClr>
              <a:buFont typeface="+mj-lt"/>
              <a:buAutoNum type="alphaLcPeriod" startAt="2"/>
              <a:tabLst>
                <a:tab pos="800100" algn="l"/>
                <a:tab pos="2343150" algn="l"/>
                <a:tab pos="3714750" algn="l"/>
              </a:tabLst>
            </a:pPr>
            <a:r>
              <a:rPr lang="en-US" sz="2150" dirty="0" smtClean="0">
                <a:latin typeface="Arial" panose="020B0604020202020204" pitchFamily="34" charset="0"/>
                <a:cs typeface="Arial" panose="020B0604020202020204" pitchFamily="34" charset="0"/>
              </a:rPr>
              <a:t>Make </a:t>
            </a:r>
            <a:r>
              <a:rPr lang="en-US" sz="2150" dirty="0">
                <a:latin typeface="Arial" panose="020B0604020202020204" pitchFamily="34" charset="0"/>
                <a:cs typeface="Arial" panose="020B0604020202020204" pitchFamily="34" charset="0"/>
              </a:rPr>
              <a:t>a frequency table for class 11B.</a:t>
            </a:r>
          </a:p>
          <a:p>
            <a:pPr marL="400050" indent="-400050">
              <a:buClr>
                <a:srgbClr val="C00000"/>
              </a:buClr>
              <a:buFont typeface="+mj-lt"/>
              <a:buAutoNum type="alphaLcPeriod" startAt="2"/>
              <a:tabLst>
                <a:tab pos="800100" algn="l"/>
                <a:tab pos="2343150" algn="l"/>
                <a:tab pos="3714750" algn="l"/>
              </a:tabLst>
            </a:pPr>
            <a:r>
              <a:rPr lang="en-US" sz="2150" dirty="0" smtClean="0">
                <a:latin typeface="Arial" panose="020B0604020202020204" pitchFamily="34" charset="0"/>
                <a:cs typeface="Arial" panose="020B0604020202020204" pitchFamily="34" charset="0"/>
              </a:rPr>
              <a:t>Work </a:t>
            </a:r>
            <a:r>
              <a:rPr lang="en-US" sz="2150" dirty="0">
                <a:latin typeface="Arial" panose="020B0604020202020204" pitchFamily="34" charset="0"/>
                <a:cs typeface="Arial" panose="020B0604020202020204" pitchFamily="34" charset="0"/>
              </a:rPr>
              <a:t>out the mean and range for class 11B. </a:t>
            </a:r>
            <a:endParaRPr lang="en-US" sz="215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startAt="2"/>
              <a:tabLst>
                <a:tab pos="800100" algn="l"/>
                <a:tab pos="2343150" algn="l"/>
                <a:tab pos="3714750" algn="l"/>
              </a:tabLst>
            </a:pPr>
            <a:r>
              <a:rPr lang="en-US" sz="2150" dirty="0" smtClean="0">
                <a:latin typeface="Arial" panose="020B0604020202020204" pitchFamily="34" charset="0"/>
                <a:cs typeface="Arial" panose="020B0604020202020204" pitchFamily="34" charset="0"/>
              </a:rPr>
              <a:t>Choose </a:t>
            </a:r>
            <a:r>
              <a:rPr lang="en-US" sz="2150" dirty="0">
                <a:latin typeface="Arial" panose="020B0604020202020204" pitchFamily="34" charset="0"/>
                <a:cs typeface="Arial" panose="020B0604020202020204" pitchFamily="34" charset="0"/>
              </a:rPr>
              <a:t>words from the box to fill the </a:t>
            </a:r>
            <a:r>
              <a:rPr lang="en-US" sz="2150" dirty="0" smtClean="0">
                <a:latin typeface="Arial" panose="020B0604020202020204" pitchFamily="34" charset="0"/>
                <a:cs typeface="Arial" panose="020B0604020202020204" pitchFamily="34" charset="0"/>
              </a:rPr>
              <a:t>gaps.</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Class ______ works </a:t>
            </a:r>
            <a:r>
              <a:rPr lang="en-US" sz="2150" dirty="0">
                <a:latin typeface="Arial" panose="020B0604020202020204" pitchFamily="34" charset="0"/>
                <a:cs typeface="Arial" panose="020B0604020202020204" pitchFamily="34" charset="0"/>
              </a:rPr>
              <a:t>harder than </a:t>
            </a:r>
            <a:r>
              <a:rPr lang="en-US" sz="2150" dirty="0" smtClean="0">
                <a:latin typeface="Arial" panose="020B0604020202020204" pitchFamily="34" charset="0"/>
                <a:cs typeface="Arial" panose="020B0604020202020204" pitchFamily="34" charset="0"/>
              </a:rPr>
              <a:t>class _______ because </a:t>
            </a:r>
            <a:r>
              <a:rPr lang="en-US" sz="2150" dirty="0">
                <a:latin typeface="Arial" panose="020B0604020202020204" pitchFamily="34" charset="0"/>
                <a:cs typeface="Arial" panose="020B0604020202020204" pitchFamily="34" charset="0"/>
              </a:rPr>
              <a:t>their mean </a:t>
            </a:r>
            <a:r>
              <a:rPr lang="en-US" sz="2150" dirty="0" smtClean="0">
                <a:latin typeface="Arial" panose="020B0604020202020204" pitchFamily="34" charset="0"/>
                <a:cs typeface="Arial" panose="020B0604020202020204" pitchFamily="34" charset="0"/>
              </a:rPr>
              <a:t>is _______ and </a:t>
            </a:r>
            <a:r>
              <a:rPr lang="en-US" sz="2150" dirty="0">
                <a:latin typeface="Arial" panose="020B0604020202020204" pitchFamily="34" charset="0"/>
                <a:cs typeface="Arial" panose="020B0604020202020204" pitchFamily="34" charset="0"/>
              </a:rPr>
              <a:t>their range </a:t>
            </a:r>
            <a:r>
              <a:rPr lang="en-US" sz="2150" dirty="0" smtClean="0">
                <a:latin typeface="Arial" panose="020B0604020202020204" pitchFamily="34" charset="0"/>
                <a:cs typeface="Arial" panose="020B0604020202020204" pitchFamily="34" charset="0"/>
              </a:rPr>
              <a:t>is ________. A </a:t>
            </a:r>
            <a:r>
              <a:rPr lang="en-US" sz="2150" dirty="0">
                <a:latin typeface="Arial" panose="020B0604020202020204" pitchFamily="34" charset="0"/>
                <a:cs typeface="Arial" panose="020B0604020202020204" pitchFamily="34" charset="0"/>
              </a:rPr>
              <a:t>smaller range shows the data </a:t>
            </a:r>
            <a:r>
              <a:rPr lang="en-US" sz="2150" dirty="0" smtClean="0">
                <a:latin typeface="Arial" panose="020B0604020202020204" pitchFamily="34" charset="0"/>
                <a:cs typeface="Arial" panose="020B0604020202020204" pitchFamily="34" charset="0"/>
              </a:rPr>
              <a:t>is ________ spread </a:t>
            </a:r>
            <a:r>
              <a:rPr lang="en-US" sz="2150" dirty="0">
                <a:latin typeface="Arial" panose="020B0604020202020204" pitchFamily="34" charset="0"/>
                <a:cs typeface="Arial" panose="020B0604020202020204" pitchFamily="34" charset="0"/>
              </a:rPr>
              <a:t>out.</a:t>
            </a:r>
          </a:p>
        </p:txBody>
      </p:sp>
      <p:sp>
        <p:nvSpPr>
          <p:cNvPr id="4" name="Rectangle 3"/>
          <p:cNvSpPr/>
          <p:nvPr/>
        </p:nvSpPr>
        <p:spPr>
          <a:xfrm>
            <a:off x="251520" y="6021288"/>
            <a:ext cx="5247878" cy="504056"/>
          </a:xfrm>
          <a:prstGeom prst="rect">
            <a:avLst/>
          </a:prstGeom>
          <a:solidFill>
            <a:srgbClr val="B9CDE5"/>
          </a:solidFill>
          <a:ln>
            <a:solidFill>
              <a:srgbClr val="B5CA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Arial" panose="020B0604020202020204" pitchFamily="34" charset="0"/>
                <a:cs typeface="Arial" panose="020B0604020202020204" pitchFamily="34" charset="0"/>
              </a:rPr>
              <a:t>higher  more  smaller  11A  less  11B</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357494"/>
      </p:ext>
    </p:extLst>
  </p:cSld>
  <p:clrMapOvr>
    <a:masterClrMapping/>
  </p:clrMapOvr>
  <p:transition advClick="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7.1 – Averages &amp; Ranges – Mean &amp; Range</a:t>
            </a:r>
            <a:endParaRPr lang="en-GB" sz="32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53</a:t>
            </a:r>
            <a:endParaRPr lang="en-GB" sz="1400" b="1" dirty="0">
              <a:latin typeface="Calibri" panose="020F0502020204030204" pitchFamily="34" charset="0"/>
            </a:endParaRPr>
          </a:p>
        </p:txBody>
      </p:sp>
      <p:sp>
        <p:nvSpPr>
          <p:cNvPr id="3" name="Rectangle 2"/>
          <p:cNvSpPr/>
          <p:nvPr/>
        </p:nvSpPr>
        <p:spPr>
          <a:xfrm>
            <a:off x="251520" y="1218525"/>
            <a:ext cx="5256584" cy="4672048"/>
          </a:xfrm>
          <a:prstGeom prst="rect">
            <a:avLst/>
          </a:prstGeom>
        </p:spPr>
        <p:txBody>
          <a:bodyPr wrap="square">
            <a:spAutoFit/>
          </a:bodyPr>
          <a:lstStyle/>
          <a:p>
            <a:pPr marL="457200" indent="-457200">
              <a:buClr>
                <a:srgbClr val="C00000"/>
              </a:buClr>
              <a:buFont typeface="+mj-lt"/>
              <a:buAutoNum type="arabicPeriod" startAt="8"/>
              <a:tabLst>
                <a:tab pos="800100" algn="l"/>
                <a:tab pos="2343150" algn="l"/>
                <a:tab pos="3714750" algn="l"/>
              </a:tabLst>
            </a:pPr>
            <a:r>
              <a:rPr lang="en-US" sz="2480" b="1" dirty="0" smtClean="0">
                <a:solidFill>
                  <a:srgbClr val="FF0000"/>
                </a:solidFill>
                <a:latin typeface="Arial" panose="020B0604020202020204" pitchFamily="34" charset="0"/>
                <a:cs typeface="Arial" panose="020B0604020202020204" pitchFamily="34" charset="0"/>
              </a:rPr>
              <a:t>R</a:t>
            </a:r>
            <a:r>
              <a:rPr lang="en-US" sz="2480" dirty="0" smtClean="0">
                <a:latin typeface="Arial" panose="020B0604020202020204" pitchFamily="34" charset="0"/>
                <a:cs typeface="Arial" panose="020B0604020202020204" pitchFamily="34" charset="0"/>
              </a:rPr>
              <a:t> Two </a:t>
            </a:r>
            <a:r>
              <a:rPr lang="en-US" sz="2480" dirty="0">
                <a:latin typeface="Arial" panose="020B0604020202020204" pitchFamily="34" charset="0"/>
                <a:cs typeface="Arial" panose="020B0604020202020204" pitchFamily="34" charset="0"/>
              </a:rPr>
              <a:t>football teams recorded how </a:t>
            </a:r>
            <a:r>
              <a:rPr lang="en-US" sz="2480" dirty="0" smtClean="0">
                <a:latin typeface="Arial" panose="020B0604020202020204" pitchFamily="34" charset="0"/>
                <a:cs typeface="Arial" panose="020B0604020202020204" pitchFamily="34" charset="0"/>
              </a:rPr>
              <a:t>many goals </a:t>
            </a:r>
            <a:r>
              <a:rPr lang="en-US" sz="2480" dirty="0">
                <a:latin typeface="Arial" panose="020B0604020202020204" pitchFamily="34" charset="0"/>
                <a:cs typeface="Arial" panose="020B0604020202020204" pitchFamily="34" charset="0"/>
              </a:rPr>
              <a:t>they scored in 10 matches</a:t>
            </a:r>
            <a:r>
              <a:rPr lang="en-US" sz="2480" dirty="0" smtClean="0">
                <a:latin typeface="Arial" panose="020B0604020202020204" pitchFamily="34" charset="0"/>
                <a:cs typeface="Arial" panose="020B0604020202020204" pitchFamily="34" charset="0"/>
              </a:rPr>
              <a:t>. </a:t>
            </a:r>
            <a:r>
              <a:rPr lang="en-US" sz="2480" dirty="0">
                <a:latin typeface="Arial" panose="020B0604020202020204" pitchFamily="34" charset="0"/>
                <a:cs typeface="Arial" panose="020B0604020202020204" pitchFamily="34" charset="0"/>
              </a:rPr>
              <a:t/>
            </a:r>
            <a:br>
              <a:rPr lang="en-US" sz="2480" dirty="0">
                <a:latin typeface="Arial" panose="020B0604020202020204" pitchFamily="34" charset="0"/>
                <a:cs typeface="Arial" panose="020B0604020202020204" pitchFamily="34" charset="0"/>
              </a:rPr>
            </a:br>
            <a:r>
              <a:rPr lang="en-US" sz="2480" b="1" dirty="0">
                <a:latin typeface="Arial" panose="020B0604020202020204" pitchFamily="34" charset="0"/>
                <a:cs typeface="Arial" panose="020B0604020202020204" pitchFamily="34" charset="0"/>
              </a:rPr>
              <a:t>Team A</a:t>
            </a:r>
            <a:r>
              <a:rPr lang="en-US" sz="2480" dirty="0">
                <a:latin typeface="Arial" panose="020B0604020202020204" pitchFamily="34" charset="0"/>
                <a:cs typeface="Arial" panose="020B0604020202020204" pitchFamily="34" charset="0"/>
              </a:rPr>
              <a:t>: 3, 4, 4, 3, 2, 5, 2, 4, 2, </a:t>
            </a:r>
            <a:r>
              <a:rPr lang="en-US" sz="2480" dirty="0" smtClean="0">
                <a:latin typeface="Arial" panose="020B0604020202020204" pitchFamily="34" charset="0"/>
                <a:cs typeface="Arial" panose="020B0604020202020204" pitchFamily="34" charset="0"/>
              </a:rPr>
              <a:t>1</a:t>
            </a:r>
            <a:br>
              <a:rPr lang="en-US" sz="2480" dirty="0" smtClean="0">
                <a:latin typeface="Arial" panose="020B0604020202020204" pitchFamily="34" charset="0"/>
                <a:cs typeface="Arial" panose="020B0604020202020204" pitchFamily="34" charset="0"/>
              </a:rPr>
            </a:br>
            <a:r>
              <a:rPr lang="en-US" sz="2480" b="1" dirty="0" smtClean="0">
                <a:latin typeface="Arial" panose="020B0604020202020204" pitchFamily="34" charset="0"/>
                <a:cs typeface="Arial" panose="020B0604020202020204" pitchFamily="34" charset="0"/>
              </a:rPr>
              <a:t>Team </a:t>
            </a:r>
            <a:r>
              <a:rPr lang="en-US" sz="2480" b="1" dirty="0">
                <a:latin typeface="Arial" panose="020B0604020202020204" pitchFamily="34" charset="0"/>
                <a:cs typeface="Arial" panose="020B0604020202020204" pitchFamily="34" charset="0"/>
              </a:rPr>
              <a:t>B</a:t>
            </a:r>
            <a:r>
              <a:rPr lang="en-US" sz="2480" dirty="0">
                <a:latin typeface="Arial" panose="020B0604020202020204" pitchFamily="34" charset="0"/>
                <a:cs typeface="Arial" panose="020B0604020202020204" pitchFamily="34" charset="0"/>
              </a:rPr>
              <a:t>: 0</a:t>
            </a:r>
            <a:r>
              <a:rPr lang="en-US" sz="2480" dirty="0" smtClean="0">
                <a:latin typeface="Arial" panose="020B0604020202020204" pitchFamily="34" charset="0"/>
                <a:cs typeface="Arial" panose="020B0604020202020204" pitchFamily="34" charset="0"/>
              </a:rPr>
              <a:t>, 1</a:t>
            </a:r>
            <a:r>
              <a:rPr lang="en-US" sz="2480" dirty="0">
                <a:latin typeface="Arial" panose="020B0604020202020204" pitchFamily="34" charset="0"/>
                <a:cs typeface="Arial" panose="020B0604020202020204" pitchFamily="34" charset="0"/>
              </a:rPr>
              <a:t>, 7</a:t>
            </a:r>
            <a:r>
              <a:rPr lang="en-US" sz="2480" dirty="0" smtClean="0">
                <a:latin typeface="Arial" panose="020B0604020202020204" pitchFamily="34" charset="0"/>
                <a:cs typeface="Arial" panose="020B0604020202020204" pitchFamily="34" charset="0"/>
              </a:rPr>
              <a:t>, 1</a:t>
            </a:r>
            <a:r>
              <a:rPr lang="en-US" sz="2480" dirty="0">
                <a:latin typeface="Arial" panose="020B0604020202020204" pitchFamily="34" charset="0"/>
                <a:cs typeface="Arial" panose="020B0604020202020204" pitchFamily="34" charset="0"/>
              </a:rPr>
              <a:t>, 0, 5</a:t>
            </a:r>
            <a:r>
              <a:rPr lang="en-US" sz="2480" dirty="0" smtClean="0">
                <a:latin typeface="Arial" panose="020B0604020202020204" pitchFamily="34" charset="0"/>
                <a:cs typeface="Arial" panose="020B0604020202020204" pitchFamily="34" charset="0"/>
              </a:rPr>
              <a:t>, 1</a:t>
            </a:r>
            <a:r>
              <a:rPr lang="en-US" sz="2480" dirty="0">
                <a:latin typeface="Arial" panose="020B0604020202020204" pitchFamily="34" charset="0"/>
                <a:cs typeface="Arial" panose="020B0604020202020204" pitchFamily="34" charset="0"/>
              </a:rPr>
              <a:t>, 8, 6</a:t>
            </a:r>
            <a:r>
              <a:rPr lang="en-US" sz="2480" dirty="0" smtClean="0">
                <a:latin typeface="Arial" panose="020B0604020202020204" pitchFamily="34" charset="0"/>
                <a:cs typeface="Arial" panose="020B0604020202020204" pitchFamily="34" charset="0"/>
              </a:rPr>
              <a:t>, 1</a:t>
            </a:r>
          </a:p>
          <a:p>
            <a:pPr marL="914400" indent="-457200">
              <a:buClr>
                <a:srgbClr val="C00000"/>
              </a:buClr>
              <a:buFont typeface="+mj-lt"/>
              <a:buAutoNum type="alphaLcPeriod"/>
              <a:tabLst>
                <a:tab pos="2343150" algn="l"/>
                <a:tab pos="3714750" algn="l"/>
              </a:tabLst>
            </a:pPr>
            <a:r>
              <a:rPr lang="en-US" sz="2480" dirty="0" smtClean="0">
                <a:latin typeface="Arial" panose="020B0604020202020204" pitchFamily="34" charset="0"/>
                <a:cs typeface="Arial" panose="020B0604020202020204" pitchFamily="34" charset="0"/>
              </a:rPr>
              <a:t>Find </a:t>
            </a:r>
            <a:r>
              <a:rPr lang="en-US" sz="2480" dirty="0">
                <a:latin typeface="Arial" panose="020B0604020202020204" pitchFamily="34" charset="0"/>
                <a:cs typeface="Arial" panose="020B0604020202020204" pitchFamily="34" charset="0"/>
              </a:rPr>
              <a:t>the mean score for each team, </a:t>
            </a:r>
            <a:endParaRPr lang="en-US" sz="248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343150" algn="l"/>
                <a:tab pos="3714750" algn="l"/>
              </a:tabLst>
            </a:pPr>
            <a:r>
              <a:rPr lang="en-US" sz="2480" dirty="0" smtClean="0">
                <a:latin typeface="Arial" panose="020B0604020202020204" pitchFamily="34" charset="0"/>
                <a:cs typeface="Arial" panose="020B0604020202020204" pitchFamily="34" charset="0"/>
              </a:rPr>
              <a:t>Find </a:t>
            </a:r>
            <a:r>
              <a:rPr lang="en-US" sz="2480" dirty="0">
                <a:latin typeface="Arial" panose="020B0604020202020204" pitchFamily="34" charset="0"/>
                <a:cs typeface="Arial" panose="020B0604020202020204" pitchFamily="34" charset="0"/>
              </a:rPr>
              <a:t>the range for each team.</a:t>
            </a:r>
          </a:p>
          <a:p>
            <a:pPr marL="914400" indent="-457200">
              <a:buClr>
                <a:srgbClr val="C00000"/>
              </a:buClr>
              <a:buFont typeface="+mj-lt"/>
              <a:buAutoNum type="alphaLcPeriod"/>
              <a:tabLst>
                <a:tab pos="2343150" algn="l"/>
                <a:tab pos="3714750" algn="l"/>
              </a:tabLst>
            </a:pPr>
            <a:r>
              <a:rPr lang="en-US" sz="2480" dirty="0" smtClean="0">
                <a:latin typeface="Arial" panose="020B0604020202020204" pitchFamily="34" charset="0"/>
                <a:cs typeface="Arial" panose="020B0604020202020204" pitchFamily="34" charset="0"/>
              </a:rPr>
              <a:t>Which </a:t>
            </a:r>
            <a:r>
              <a:rPr lang="en-US" sz="2480" dirty="0">
                <a:latin typeface="Arial" panose="020B0604020202020204" pitchFamily="34" charset="0"/>
                <a:cs typeface="Arial" panose="020B0604020202020204" pitchFamily="34" charset="0"/>
              </a:rPr>
              <a:t>team is more consistent? </a:t>
            </a:r>
          </a:p>
          <a:p>
            <a:pPr marL="914400" indent="-457200">
              <a:buClr>
                <a:srgbClr val="C00000"/>
              </a:buClr>
              <a:buFont typeface="+mj-lt"/>
              <a:buAutoNum type="alphaLcPeriod"/>
              <a:tabLst>
                <a:tab pos="2343150" algn="l"/>
                <a:tab pos="3714750" algn="l"/>
              </a:tabLst>
            </a:pPr>
            <a:r>
              <a:rPr lang="en-US" sz="2480" dirty="0" smtClean="0">
                <a:latin typeface="Arial" panose="020B0604020202020204" pitchFamily="34" charset="0"/>
                <a:cs typeface="Arial" panose="020B0604020202020204" pitchFamily="34" charset="0"/>
              </a:rPr>
              <a:t>Which </a:t>
            </a:r>
            <a:r>
              <a:rPr lang="en-US" sz="2480" dirty="0">
                <a:latin typeface="Arial" panose="020B0604020202020204" pitchFamily="34" charset="0"/>
                <a:cs typeface="Arial" panose="020B0604020202020204" pitchFamily="34" charset="0"/>
              </a:rPr>
              <a:t>team would you </a:t>
            </a:r>
            <a:r>
              <a:rPr lang="en-US" sz="2480" dirty="0" smtClean="0">
                <a:latin typeface="Arial" panose="020B0604020202020204" pitchFamily="34" charset="0"/>
                <a:cs typeface="Arial" panose="020B0604020202020204" pitchFamily="34" charset="0"/>
              </a:rPr>
              <a:t>support? Give </a:t>
            </a:r>
            <a:r>
              <a:rPr lang="en-US" sz="2480" dirty="0">
                <a:latin typeface="Arial" panose="020B0604020202020204" pitchFamily="34" charset="0"/>
                <a:cs typeface="Arial" panose="020B0604020202020204" pitchFamily="34" charset="0"/>
              </a:rPr>
              <a:t>a reason.</a:t>
            </a:r>
          </a:p>
        </p:txBody>
      </p:sp>
    </p:spTree>
    <p:extLst>
      <p:ext uri="{BB962C8B-B14F-4D97-AF65-F5344CB8AC3E}">
        <p14:creationId xmlns:p14="http://schemas.microsoft.com/office/powerpoint/2010/main" val="2661191731"/>
      </p:ext>
    </p:extLst>
  </p:cSld>
  <p:clrMapOvr>
    <a:masterClrMapping/>
  </p:clrMapOvr>
  <p:transition advClick="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7.1 – Averages &amp; Ranges – Mean &amp; Range</a:t>
            </a:r>
            <a:endParaRPr lang="en-GB" sz="32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53</a:t>
            </a:r>
            <a:endParaRPr lang="en-GB" sz="1400" b="1" dirty="0">
              <a:latin typeface="Calibri" panose="020F0502020204030204" pitchFamily="34" charset="0"/>
            </a:endParaRPr>
          </a:p>
        </p:txBody>
      </p:sp>
      <p:grpSp>
        <p:nvGrpSpPr>
          <p:cNvPr id="5" name="Group 4"/>
          <p:cNvGrpSpPr/>
          <p:nvPr/>
        </p:nvGrpSpPr>
        <p:grpSpPr>
          <a:xfrm>
            <a:off x="243512" y="1268760"/>
            <a:ext cx="5264592" cy="3384376"/>
            <a:chOff x="3483872" y="1089031"/>
            <a:chExt cx="5264592" cy="3384376"/>
          </a:xfrm>
        </p:grpSpPr>
        <p:sp>
          <p:nvSpPr>
            <p:cNvPr id="6" name="Round Diagonal Corner Rectangle 5"/>
            <p:cNvSpPr/>
            <p:nvPr/>
          </p:nvSpPr>
          <p:spPr>
            <a:xfrm>
              <a:off x="3491880" y="1089031"/>
              <a:ext cx="5256584" cy="3384376"/>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Arial" panose="020B0604020202020204" pitchFamily="34" charset="0"/>
                  <a:cs typeface="Arial" panose="020B0604020202020204" pitchFamily="34" charset="0"/>
                </a:rPr>
                <a:t>9</a:t>
              </a:r>
              <a:r>
                <a:rPr lang="en-US" sz="2400" b="1" dirty="0" smtClean="0">
                  <a:solidFill>
                    <a:srgbClr val="C00000"/>
                  </a:solidFill>
                  <a:latin typeface="Arial" panose="020B0604020202020204" pitchFamily="34" charset="0"/>
                  <a:cs typeface="Arial" panose="020B0604020202020204" pitchFamily="34" charset="0"/>
                </a:rPr>
                <a:t>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3563888" y="1666250"/>
              <a:ext cx="5176568" cy="2677656"/>
            </a:xfrm>
            <a:prstGeom prst="rect">
              <a:avLst/>
            </a:prstGeom>
          </p:spPr>
          <p:txBody>
            <a:bodyPr wrap="square">
              <a:spAutoFit/>
            </a:bodyPr>
            <a:lstStyle/>
            <a:p>
              <a:pPr>
                <a:spcAft>
                  <a:spcPts val="0"/>
                </a:spcAft>
                <a:tabLst>
                  <a:tab pos="4972050" algn="r"/>
                </a:tabLst>
              </a:pPr>
              <a:r>
                <a:rPr lang="en-US" sz="2800" dirty="0"/>
                <a:t>Adele rolls a dice 5 times.</a:t>
              </a:r>
            </a:p>
            <a:p>
              <a:pPr>
                <a:spcAft>
                  <a:spcPts val="0"/>
                </a:spcAft>
                <a:tabLst>
                  <a:tab pos="4972050" algn="r"/>
                </a:tabLst>
              </a:pPr>
              <a:r>
                <a:rPr lang="en-US" sz="2800" dirty="0"/>
                <a:t>Her first 4 scores are 3, 5, 2 and 6.</a:t>
              </a:r>
            </a:p>
            <a:p>
              <a:pPr>
                <a:spcAft>
                  <a:spcPts val="0"/>
                </a:spcAft>
                <a:tabLst>
                  <a:tab pos="4972050" algn="r"/>
                </a:tabLst>
              </a:pPr>
              <a:r>
                <a:rPr lang="en-US" sz="2800" dirty="0" smtClean="0"/>
                <a:t>The </a:t>
              </a:r>
              <a:r>
                <a:rPr lang="en-US" sz="2800" dirty="0"/>
                <a:t>mean of her 5 scores is 4. What does she get on her final roll? </a:t>
              </a:r>
              <a:r>
                <a:rPr lang="en-US" sz="2800" dirty="0" smtClean="0"/>
                <a:t>	</a:t>
              </a:r>
              <a:r>
                <a:rPr lang="en-US" sz="2800" b="1" dirty="0" smtClean="0"/>
                <a:t>(</a:t>
              </a:r>
              <a:r>
                <a:rPr lang="en-US" sz="2800" b="1" dirty="0"/>
                <a:t>3 marks)</a:t>
              </a:r>
            </a:p>
          </p:txBody>
        </p:sp>
      </p:grpSp>
      <p:pic>
        <p:nvPicPr>
          <p:cNvPr id="1026" name="Picture 2" descr="Image result for di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4758243"/>
            <a:ext cx="1766208" cy="18034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flipH="1">
            <a:off x="277538" y="4869160"/>
            <a:ext cx="3286350" cy="169256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Q9 hint</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Work out what the total of the 5 rolls of the dice must be</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0384480"/>
      </p:ext>
    </p:extLst>
  </p:cSld>
  <p:clrMapOvr>
    <a:masterClrMapping/>
  </p:clrMapOvr>
  <p:transition advClick="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t>7.1 – Averages &amp; Ranges – Mean &amp; Range</a:t>
            </a:r>
            <a:endParaRPr lang="en-GB" sz="32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53</a:t>
            </a:r>
            <a:endParaRPr lang="en-GB" sz="1400" b="1" dirty="0">
              <a:latin typeface="Calibri" panose="020F0502020204030204" pitchFamily="34" charset="0"/>
            </a:endParaRPr>
          </a:p>
        </p:txBody>
      </p:sp>
      <p:grpSp>
        <p:nvGrpSpPr>
          <p:cNvPr id="5" name="Group 4"/>
          <p:cNvGrpSpPr/>
          <p:nvPr/>
        </p:nvGrpSpPr>
        <p:grpSpPr>
          <a:xfrm>
            <a:off x="243512" y="1196752"/>
            <a:ext cx="5264592" cy="5454323"/>
            <a:chOff x="3483872" y="1017023"/>
            <a:chExt cx="5264592" cy="5454323"/>
          </a:xfrm>
        </p:grpSpPr>
        <p:sp>
          <p:nvSpPr>
            <p:cNvPr id="6" name="Round Diagonal Corner Rectangle 5"/>
            <p:cNvSpPr/>
            <p:nvPr/>
          </p:nvSpPr>
          <p:spPr>
            <a:xfrm>
              <a:off x="3491880" y="1017023"/>
              <a:ext cx="5256584" cy="536224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17023"/>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10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3563888" y="1593087"/>
              <a:ext cx="5176568" cy="4878259"/>
            </a:xfrm>
            <a:prstGeom prst="rect">
              <a:avLst/>
            </a:prstGeom>
          </p:spPr>
          <p:txBody>
            <a:bodyPr wrap="square">
              <a:spAutoFit/>
            </a:bodyPr>
            <a:lstStyle/>
            <a:p>
              <a:pPr>
                <a:spcAft>
                  <a:spcPts val="0"/>
                </a:spcAft>
                <a:tabLst>
                  <a:tab pos="4972050" algn="r"/>
                </a:tabLst>
              </a:pPr>
              <a:r>
                <a:rPr lang="en-US" sz="1900" dirty="0"/>
                <a:t>The table shows the numbers of computers owned by 30 families who live on the same road</a:t>
              </a:r>
              <a:r>
                <a:rPr lang="en-US" sz="1900" dirty="0" smtClean="0"/>
                <a:t>.</a:t>
              </a:r>
              <a:br>
                <a:rPr lang="en-US" sz="1900" dirty="0" smtClean="0"/>
              </a:br>
              <a:r>
                <a:rPr lang="en-US" sz="1900" dirty="0" smtClean="0"/>
                <a:t/>
              </a:r>
              <a:br>
                <a:rPr lang="en-US" sz="1900" dirty="0" smtClean="0"/>
              </a:br>
              <a:r>
                <a:rPr lang="en-US" sz="1900" dirty="0" smtClean="0"/>
                <a:t/>
              </a:r>
              <a:br>
                <a:rPr lang="en-US" sz="1900" dirty="0" smtClean="0"/>
              </a:br>
              <a:r>
                <a:rPr lang="en-US" sz="1900" dirty="0" smtClean="0"/>
                <a:t/>
              </a:r>
              <a:br>
                <a:rPr lang="en-US" sz="1900" dirty="0" smtClean="0"/>
              </a:br>
              <a:r>
                <a:rPr lang="en-US" sz="1900" dirty="0" smtClean="0"/>
                <a:t/>
              </a:r>
              <a:br>
                <a:rPr lang="en-US" sz="1900" dirty="0" smtClean="0"/>
              </a:br>
              <a:r>
                <a:rPr lang="en-US" sz="1900" dirty="0"/>
                <a:t/>
              </a:r>
              <a:br>
                <a:rPr lang="en-US" sz="1900" dirty="0"/>
              </a:br>
              <a:r>
                <a:rPr lang="en-US" sz="1900" dirty="0"/>
                <a:t/>
              </a:r>
              <a:br>
                <a:rPr lang="en-US" sz="1900" dirty="0"/>
              </a:br>
              <a:r>
                <a:rPr lang="en-US" sz="1900" dirty="0"/>
                <a:t/>
              </a:r>
              <a:br>
                <a:rPr lang="en-US" sz="1900" dirty="0"/>
              </a:br>
              <a:r>
                <a:rPr lang="en-US" sz="1900" dirty="0" smtClean="0"/>
                <a:t/>
              </a:r>
              <a:br>
                <a:rPr lang="en-US" sz="1900" dirty="0" smtClean="0"/>
              </a:br>
              <a:r>
                <a:rPr lang="en-US" sz="1900" dirty="0"/>
                <a:t/>
              </a:r>
              <a:br>
                <a:rPr lang="en-US" sz="1900" dirty="0"/>
              </a:br>
              <a:r>
                <a:rPr lang="en-US" sz="1900" dirty="0"/>
                <a:t/>
              </a:r>
              <a:br>
                <a:rPr lang="en-US" sz="1900" dirty="0"/>
              </a:br>
              <a:r>
                <a:rPr lang="en-US" sz="1900" dirty="0"/>
                <a:t>Work out the mean number of computers per family</a:t>
              </a:r>
              <a:r>
                <a:rPr lang="en-US" sz="1900" dirty="0" smtClean="0"/>
                <a:t>.  Give </a:t>
              </a:r>
              <a:r>
                <a:rPr lang="en-US" sz="1900" dirty="0"/>
                <a:t>your answer correct to 1 decimal place. </a:t>
              </a:r>
              <a:r>
                <a:rPr lang="en-US" sz="1900" dirty="0" smtClean="0"/>
                <a:t>	</a:t>
              </a:r>
              <a:r>
                <a:rPr lang="en-US" sz="1900" b="1" dirty="0" smtClean="0"/>
                <a:t>(</a:t>
              </a:r>
              <a:r>
                <a:rPr lang="en-US" sz="1900" b="1" dirty="0"/>
                <a:t>3 marks)</a:t>
              </a:r>
            </a:p>
          </p:txBody>
        </p:sp>
      </p:grpSp>
      <p:graphicFrame>
        <p:nvGraphicFramePr>
          <p:cNvPr id="11" name="Table 10"/>
          <p:cNvGraphicFramePr>
            <a:graphicFrameLocks noGrp="1"/>
          </p:cNvGraphicFramePr>
          <p:nvPr>
            <p:extLst>
              <p:ext uri="{D42A27DB-BD31-4B8C-83A1-F6EECF244321}">
                <p14:modId xmlns:p14="http://schemas.microsoft.com/office/powerpoint/2010/main" val="302708980"/>
              </p:ext>
            </p:extLst>
          </p:nvPr>
        </p:nvGraphicFramePr>
        <p:xfrm>
          <a:off x="323528" y="2780928"/>
          <a:ext cx="5040560" cy="2773680"/>
        </p:xfrm>
        <a:graphic>
          <a:graphicData uri="http://schemas.openxmlformats.org/drawingml/2006/table">
            <a:tbl>
              <a:tblPr firstRow="1" bandRow="1">
                <a:tableStyleId>{5C22544A-7EE6-4342-B048-85BDC9FD1C3A}</a:tableStyleId>
              </a:tblPr>
              <a:tblGrid>
                <a:gridCol w="3312368"/>
                <a:gridCol w="1728192"/>
              </a:tblGrid>
              <a:tr h="277913">
                <a:tc>
                  <a:txBody>
                    <a:bodyPr/>
                    <a:lstStyle/>
                    <a:p>
                      <a:pPr algn="ctr"/>
                      <a:r>
                        <a:rPr lang="en-US" sz="2000" dirty="0" smtClean="0"/>
                        <a:t>Number of Computers</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Frequency</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t>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t>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12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t>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t>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t>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725833000"/>
      </p:ext>
    </p:extLst>
  </p:cSld>
  <p:clrMapOvr>
    <a:masterClrMapping/>
  </p:clrMapOvr>
  <p:transition advClick="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7.2 – Mode, Median and Range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53</a:t>
            </a:r>
            <a:endParaRPr lang="en-GB" sz="1400" b="1" dirty="0">
              <a:latin typeface="Calibri" panose="020F0502020204030204" pitchFamily="34" charset="0"/>
            </a:endParaRPr>
          </a:p>
        </p:txBody>
      </p:sp>
      <p:sp>
        <p:nvSpPr>
          <p:cNvPr id="3" name="Rectangle 2"/>
          <p:cNvSpPr/>
          <p:nvPr/>
        </p:nvSpPr>
        <p:spPr>
          <a:xfrm>
            <a:off x="251520" y="1218525"/>
            <a:ext cx="5256584" cy="5233740"/>
          </a:xfrm>
          <a:prstGeom prst="rect">
            <a:avLst/>
          </a:prstGeom>
        </p:spPr>
        <p:txBody>
          <a:bodyPr wrap="square">
            <a:spAutoFit/>
          </a:bodyPr>
          <a:lstStyle/>
          <a:p>
            <a:pPr marL="457200" indent="-457200">
              <a:buClr>
                <a:srgbClr val="C00000"/>
              </a:buClr>
              <a:buFont typeface="+mj-lt"/>
              <a:buAutoNum type="arabicPeriod"/>
              <a:tabLst>
                <a:tab pos="800100" algn="l"/>
                <a:tab pos="1428750" algn="l"/>
                <a:tab pos="1885950" algn="l"/>
                <a:tab pos="2343150" algn="l"/>
                <a:tab pos="2914650" algn="l"/>
                <a:tab pos="3429000" algn="l"/>
                <a:tab pos="4000500" algn="l"/>
              </a:tabLst>
            </a:pPr>
            <a:r>
              <a:rPr lang="en-US" sz="2570" dirty="0">
                <a:latin typeface="Arial" panose="020B0604020202020204" pitchFamily="34" charset="0"/>
                <a:cs typeface="Arial" panose="020B0604020202020204" pitchFamily="34" charset="0"/>
              </a:rPr>
              <a:t>The stem and leaf diagram shows the prices, to the nearest £1000, of cars in a </a:t>
            </a:r>
            <a:r>
              <a:rPr lang="en-US" sz="2570" dirty="0" smtClean="0">
                <a:latin typeface="Arial" panose="020B0604020202020204" pitchFamily="34" charset="0"/>
                <a:cs typeface="Arial" panose="020B0604020202020204" pitchFamily="34" charset="0"/>
              </a:rPr>
              <a:t>showroom.</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0</a:t>
            </a:r>
            <a:r>
              <a:rPr lang="en-US" sz="2570" dirty="0">
                <a:latin typeface="Arial" panose="020B0604020202020204" pitchFamily="34" charset="0"/>
                <a:cs typeface="Arial" panose="020B0604020202020204" pitchFamily="34" charset="0"/>
              </a:rPr>
              <a:t> │ </a:t>
            </a:r>
            <a:r>
              <a:rPr lang="en-US" sz="2570" dirty="0" smtClean="0">
                <a:latin typeface="Arial" panose="020B0604020202020204" pitchFamily="34" charset="0"/>
                <a:cs typeface="Arial" panose="020B0604020202020204" pitchFamily="34" charset="0"/>
              </a:rPr>
              <a:t>	9	9</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1</a:t>
            </a:r>
            <a:r>
              <a:rPr lang="en-US" sz="2570" dirty="0">
                <a:latin typeface="Arial" panose="020B0604020202020204" pitchFamily="34" charset="0"/>
                <a:cs typeface="Arial" panose="020B0604020202020204" pitchFamily="34" charset="0"/>
              </a:rPr>
              <a:t> │ </a:t>
            </a:r>
            <a:r>
              <a:rPr lang="en-US" sz="2570" dirty="0" smtClean="0">
                <a:latin typeface="Arial" panose="020B0604020202020204" pitchFamily="34" charset="0"/>
                <a:cs typeface="Arial" panose="020B0604020202020204" pitchFamily="34" charset="0"/>
              </a:rPr>
              <a:t>	1	2	2	3	5	7	8</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2</a:t>
            </a:r>
            <a:r>
              <a:rPr lang="en-US" sz="2570" dirty="0">
                <a:latin typeface="Arial" panose="020B0604020202020204" pitchFamily="34" charset="0"/>
                <a:cs typeface="Arial" panose="020B0604020202020204" pitchFamily="34" charset="0"/>
              </a:rPr>
              <a:t> │ </a:t>
            </a:r>
            <a:r>
              <a:rPr lang="en-US" sz="2570" dirty="0" smtClean="0">
                <a:latin typeface="Arial" panose="020B0604020202020204" pitchFamily="34" charset="0"/>
                <a:cs typeface="Arial" panose="020B0604020202020204" pitchFamily="34" charset="0"/>
              </a:rPr>
              <a:t>	9	9</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3</a:t>
            </a:r>
            <a:r>
              <a:rPr lang="en-US" sz="2570" dirty="0">
                <a:latin typeface="Arial" panose="020B0604020202020204" pitchFamily="34" charset="0"/>
                <a:cs typeface="Arial" panose="020B0604020202020204" pitchFamily="34" charset="0"/>
              </a:rPr>
              <a:t> │ </a:t>
            </a:r>
            <a:r>
              <a:rPr lang="en-US" sz="2570" dirty="0" smtClean="0">
                <a:latin typeface="Arial" panose="020B0604020202020204" pitchFamily="34" charset="0"/>
                <a:cs typeface="Arial" panose="020B0604020202020204" pitchFamily="34" charset="0"/>
              </a:rPr>
              <a:t>	2	5</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4</a:t>
            </a:r>
            <a:r>
              <a:rPr lang="en-US" sz="2570" dirty="0">
                <a:latin typeface="Arial" panose="020B0604020202020204" pitchFamily="34" charset="0"/>
                <a:cs typeface="Arial" panose="020B0604020202020204" pitchFamily="34" charset="0"/>
              </a:rPr>
              <a:t> │ </a:t>
            </a:r>
            <a:r>
              <a:rPr lang="en-US" sz="2570" dirty="0" smtClean="0">
                <a:latin typeface="Arial" panose="020B0604020202020204" pitchFamily="34" charset="0"/>
                <a:cs typeface="Arial" panose="020B0604020202020204" pitchFamily="34" charset="0"/>
              </a:rPr>
              <a:t>	1</a:t>
            </a:r>
            <a:br>
              <a:rPr lang="en-US" sz="2570" dirty="0" smtClean="0">
                <a:latin typeface="Arial" panose="020B0604020202020204" pitchFamily="34" charset="0"/>
                <a:cs typeface="Arial" panose="020B0604020202020204" pitchFamily="34" charset="0"/>
              </a:rPr>
            </a:br>
            <a:r>
              <a:rPr lang="en-US" sz="2570" b="1" dirty="0" smtClean="0">
                <a:latin typeface="Arial" panose="020B0604020202020204" pitchFamily="34" charset="0"/>
                <a:cs typeface="Arial" panose="020B0604020202020204" pitchFamily="34" charset="0"/>
              </a:rPr>
              <a:t>Key</a:t>
            </a: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0 │	9 means £9000</a:t>
            </a:r>
          </a:p>
          <a:p>
            <a:pPr marL="971550" indent="-457200">
              <a:buClr>
                <a:srgbClr val="C00000"/>
              </a:buClr>
              <a:buFont typeface="+mj-lt"/>
              <a:buAutoNum type="alphaLcPeriod"/>
              <a:tabLst>
                <a:tab pos="800100" algn="l"/>
                <a:tab pos="1314450" algn="l"/>
                <a:tab pos="1828800" algn="l"/>
                <a:tab pos="2343150" algn="l"/>
                <a:tab pos="2914650" algn="l"/>
                <a:tab pos="3429000" algn="l"/>
                <a:tab pos="4000500" algn="l"/>
              </a:tabLst>
            </a:pPr>
            <a:r>
              <a:rPr lang="en-US" sz="2570" dirty="0" smtClean="0">
                <a:latin typeface="Arial" panose="020B0604020202020204" pitchFamily="34" charset="0"/>
                <a:cs typeface="Arial" panose="020B0604020202020204" pitchFamily="34" charset="0"/>
              </a:rPr>
              <a:t>How </a:t>
            </a:r>
            <a:r>
              <a:rPr lang="en-US" sz="2570" dirty="0">
                <a:latin typeface="Arial" panose="020B0604020202020204" pitchFamily="34" charset="0"/>
                <a:cs typeface="Arial" panose="020B0604020202020204" pitchFamily="34" charset="0"/>
              </a:rPr>
              <a:t>many cars are there? </a:t>
            </a:r>
            <a:endParaRPr lang="en-US" sz="2570" dirty="0" smtClean="0">
              <a:latin typeface="Arial" panose="020B0604020202020204" pitchFamily="34" charset="0"/>
              <a:cs typeface="Arial" panose="020B0604020202020204" pitchFamily="34" charset="0"/>
            </a:endParaRPr>
          </a:p>
          <a:p>
            <a:pPr marL="971550" indent="-457200">
              <a:buClr>
                <a:srgbClr val="C00000"/>
              </a:buClr>
              <a:buFont typeface="+mj-lt"/>
              <a:buAutoNum type="alphaLcPeriod"/>
              <a:tabLst>
                <a:tab pos="800100" algn="l"/>
                <a:tab pos="1314450" algn="l"/>
                <a:tab pos="1828800" algn="l"/>
                <a:tab pos="2343150" algn="l"/>
                <a:tab pos="2914650" algn="l"/>
                <a:tab pos="3429000" algn="l"/>
                <a:tab pos="4000500" algn="l"/>
              </a:tabLst>
            </a:pPr>
            <a:r>
              <a:rPr lang="en-US" sz="2570" dirty="0" smtClean="0">
                <a:latin typeface="Arial" panose="020B0604020202020204" pitchFamily="34" charset="0"/>
                <a:cs typeface="Arial" panose="020B0604020202020204" pitchFamily="34" charset="0"/>
              </a:rPr>
              <a:t>Work </a:t>
            </a:r>
            <a:r>
              <a:rPr lang="en-US" sz="2570" dirty="0">
                <a:latin typeface="Arial" panose="020B0604020202020204" pitchFamily="34" charset="0"/>
                <a:cs typeface="Arial" panose="020B0604020202020204" pitchFamily="34" charset="0"/>
              </a:rPr>
              <a:t>out the range of the prices.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537527658"/>
      </p:ext>
    </p:extLst>
  </p:cSld>
  <p:clrMapOvr>
    <a:masterClrMapping/>
  </p:clrMapOvr>
  <p:transition advClick="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7.2 – Mode, Median and Range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53</a:t>
            </a:r>
            <a:endParaRPr lang="en-GB" sz="1400" b="1" dirty="0">
              <a:latin typeface="Calibri" panose="020F0502020204030204" pitchFamily="34" charset="0"/>
            </a:endParaRPr>
          </a:p>
        </p:txBody>
      </p:sp>
      <p:sp>
        <p:nvSpPr>
          <p:cNvPr id="3" name="Rectangle 2"/>
          <p:cNvSpPr/>
          <p:nvPr/>
        </p:nvSpPr>
        <p:spPr>
          <a:xfrm>
            <a:off x="251520" y="1218525"/>
            <a:ext cx="5256584" cy="5558445"/>
          </a:xfrm>
          <a:prstGeom prst="rect">
            <a:avLst/>
          </a:prstGeom>
        </p:spPr>
        <p:txBody>
          <a:bodyPr wrap="square">
            <a:spAutoFit/>
          </a:bodyPr>
          <a:lstStyle/>
          <a:p>
            <a:pPr marL="457200" indent="-457200">
              <a:buClr>
                <a:srgbClr val="C00000"/>
              </a:buClr>
              <a:buFont typeface="+mj-lt"/>
              <a:buAutoNum type="arabicPeriod" startAt="2"/>
              <a:tabLst>
                <a:tab pos="800100" algn="l"/>
                <a:tab pos="1428750" algn="l"/>
                <a:tab pos="1885950" algn="l"/>
                <a:tab pos="2343150" algn="l"/>
                <a:tab pos="2914650" algn="l"/>
                <a:tab pos="3429000" algn="l"/>
                <a:tab pos="4000500" algn="l"/>
              </a:tabLst>
            </a:pPr>
            <a:r>
              <a:rPr lang="en-US" sz="2220" b="1" dirty="0">
                <a:solidFill>
                  <a:srgbClr val="FF0000"/>
                </a:solidFill>
                <a:latin typeface="Arial" panose="020B0604020202020204" pitchFamily="34" charset="0"/>
                <a:cs typeface="Arial" panose="020B0604020202020204" pitchFamily="34" charset="0"/>
              </a:rPr>
              <a:t>R</a:t>
            </a:r>
            <a:r>
              <a:rPr lang="en-US" sz="2220" dirty="0">
                <a:latin typeface="Arial" panose="020B0604020202020204" pitchFamily="34" charset="0"/>
                <a:cs typeface="Arial" panose="020B0604020202020204" pitchFamily="34" charset="0"/>
              </a:rPr>
              <a:t> Why is the mode not a </a:t>
            </a:r>
            <a:r>
              <a:rPr lang="en-US" sz="2220" dirty="0" smtClean="0">
                <a:latin typeface="Arial" panose="020B0604020202020204" pitchFamily="34" charset="0"/>
                <a:cs typeface="Arial" panose="020B0604020202020204" pitchFamily="34" charset="0"/>
              </a:rPr>
              <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useful </a:t>
            </a:r>
            <a:r>
              <a:rPr lang="en-US" sz="2220" dirty="0">
                <a:latin typeface="Arial" panose="020B0604020202020204" pitchFamily="34" charset="0"/>
                <a:cs typeface="Arial" panose="020B0604020202020204" pitchFamily="34" charset="0"/>
              </a:rPr>
              <a:t>average for the </a:t>
            </a:r>
            <a:r>
              <a:rPr lang="en-US" sz="2220" dirty="0" smtClean="0">
                <a:latin typeface="Arial" panose="020B0604020202020204" pitchFamily="34" charset="0"/>
                <a:cs typeface="Arial" panose="020B0604020202020204" pitchFamily="34" charset="0"/>
              </a:rPr>
              <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data </a:t>
            </a:r>
            <a:r>
              <a:rPr lang="en-US" sz="2220" dirty="0">
                <a:latin typeface="Arial" panose="020B0604020202020204" pitchFamily="34" charset="0"/>
                <a:cs typeface="Arial" panose="020B0604020202020204" pitchFamily="34" charset="0"/>
              </a:rPr>
              <a:t>in </a:t>
            </a:r>
            <a:r>
              <a:rPr lang="en-US" sz="2220" b="1" dirty="0" smtClean="0">
                <a:latin typeface="Arial" panose="020B0604020202020204" pitchFamily="34" charset="0"/>
                <a:cs typeface="Arial" panose="020B0604020202020204" pitchFamily="34" charset="0"/>
              </a:rPr>
              <a:t>Q1</a:t>
            </a:r>
            <a:r>
              <a:rPr lang="en-US" sz="2220" dirty="0" smtClean="0">
                <a:latin typeface="Arial" panose="020B0604020202020204" pitchFamily="34" charset="0"/>
                <a:cs typeface="Arial" panose="020B0604020202020204" pitchFamily="34" charset="0"/>
              </a:rPr>
              <a:t>?</a:t>
            </a:r>
            <a:endParaRPr lang="en-US" sz="222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800100" algn="l"/>
                <a:tab pos="1428750" algn="l"/>
                <a:tab pos="1885950" algn="l"/>
                <a:tab pos="2343150" algn="l"/>
                <a:tab pos="2914650" algn="l"/>
                <a:tab pos="3429000" algn="l"/>
                <a:tab pos="4000500" algn="l"/>
              </a:tabLst>
            </a:pPr>
            <a:r>
              <a:rPr lang="en-US" sz="2220" dirty="0">
                <a:latin typeface="Arial" panose="020B0604020202020204" pitchFamily="34" charset="0"/>
                <a:cs typeface="Arial" panose="020B0604020202020204" pitchFamily="34" charset="0"/>
              </a:rPr>
              <a:t>This stem and leaf diagram </a:t>
            </a:r>
            <a:r>
              <a:rPr lang="en-US" sz="2220" dirty="0" smtClean="0">
                <a:latin typeface="Arial" panose="020B0604020202020204" pitchFamily="34" charset="0"/>
                <a:cs typeface="Arial" panose="020B0604020202020204" pitchFamily="34" charset="0"/>
              </a:rPr>
              <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shows </a:t>
            </a:r>
            <a:r>
              <a:rPr lang="en-US" sz="2220" dirty="0">
                <a:latin typeface="Arial" panose="020B0604020202020204" pitchFamily="34" charset="0"/>
                <a:cs typeface="Arial" panose="020B0604020202020204" pitchFamily="34" charset="0"/>
              </a:rPr>
              <a:t>the weights of cats taken to a vet </a:t>
            </a:r>
            <a:r>
              <a:rPr lang="en-US" sz="2220" dirty="0" smtClean="0">
                <a:latin typeface="Arial" panose="020B0604020202020204" pitchFamily="34" charset="0"/>
                <a:cs typeface="Arial" panose="020B0604020202020204" pitchFamily="34" charset="0"/>
              </a:rPr>
              <a:t>clinic.</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1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3	7	8	9</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2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0	0	3	5	8	9</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3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0	2	4</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4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1	3	5</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5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2</a:t>
            </a:r>
            <a:br>
              <a:rPr lang="en-US" sz="2220" dirty="0" smtClean="0">
                <a:latin typeface="Arial" panose="020B0604020202020204" pitchFamily="34" charset="0"/>
                <a:cs typeface="Arial" panose="020B0604020202020204" pitchFamily="34" charset="0"/>
              </a:rPr>
            </a:br>
            <a:r>
              <a:rPr lang="en-US" sz="2220" b="1" dirty="0" smtClean="0">
                <a:latin typeface="Arial" panose="020B0604020202020204" pitchFamily="34" charset="0"/>
                <a:cs typeface="Arial" panose="020B0604020202020204" pitchFamily="34" charset="0"/>
              </a:rPr>
              <a:t>Key</a:t>
            </a:r>
            <a:r>
              <a:rPr lang="en-US" sz="2220" dirty="0" smtClean="0">
                <a:latin typeface="Arial" panose="020B0604020202020204" pitchFamily="34" charset="0"/>
                <a:cs typeface="Arial" panose="020B0604020202020204" pitchFamily="34" charset="0"/>
              </a:rPr>
              <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2 │	0 means 2.0 kg.</a:t>
            </a:r>
          </a:p>
          <a:p>
            <a:pPr marL="514350">
              <a:buClr>
                <a:srgbClr val="C00000"/>
              </a:buClr>
              <a:tabLst>
                <a:tab pos="800100" algn="l"/>
                <a:tab pos="1314450" algn="l"/>
                <a:tab pos="1828800" algn="l"/>
                <a:tab pos="2343150" algn="l"/>
                <a:tab pos="2914650" algn="l"/>
                <a:tab pos="3429000" algn="l"/>
                <a:tab pos="4000500" algn="l"/>
              </a:tabLst>
            </a:pPr>
            <a:r>
              <a:rPr lang="en-US" sz="2220" dirty="0">
                <a:latin typeface="Arial" panose="020B0604020202020204" pitchFamily="34" charset="0"/>
                <a:cs typeface="Arial" panose="020B0604020202020204" pitchFamily="34" charset="0"/>
              </a:rPr>
              <a:t>Find</a:t>
            </a:r>
          </a:p>
          <a:p>
            <a:pPr marL="971550" indent="-457200">
              <a:buClr>
                <a:srgbClr val="C00000"/>
              </a:buClr>
              <a:buFont typeface="+mj-lt"/>
              <a:buAutoNum type="alphaLcPeriod"/>
              <a:tabLst>
                <a:tab pos="800100" algn="l"/>
                <a:tab pos="1314450" algn="l"/>
                <a:tab pos="1828800" algn="l"/>
                <a:tab pos="2343150" algn="l"/>
                <a:tab pos="2914650" algn="l"/>
                <a:tab pos="3429000" algn="l"/>
                <a:tab pos="4000500" algn="l"/>
              </a:tabLst>
            </a:pPr>
            <a:r>
              <a:rPr lang="en-US" sz="2220" dirty="0" smtClean="0">
                <a:latin typeface="Arial" panose="020B0604020202020204" pitchFamily="34" charset="0"/>
                <a:cs typeface="Arial" panose="020B0604020202020204" pitchFamily="34" charset="0"/>
              </a:rPr>
              <a:t>the </a:t>
            </a:r>
            <a:r>
              <a:rPr lang="en-US" sz="2220" dirty="0">
                <a:latin typeface="Arial" panose="020B0604020202020204" pitchFamily="34" charset="0"/>
                <a:cs typeface="Arial" panose="020B0604020202020204" pitchFamily="34" charset="0"/>
              </a:rPr>
              <a:t>mode </a:t>
            </a:r>
            <a:r>
              <a:rPr lang="en-US" sz="2220" dirty="0" smtClean="0">
                <a:latin typeface="Arial" panose="020B0604020202020204" pitchFamily="34" charset="0"/>
                <a:cs typeface="Arial" panose="020B0604020202020204" pitchFamily="34" charset="0"/>
              </a:rPr>
              <a:t>	</a:t>
            </a:r>
            <a:r>
              <a:rPr lang="en-US" sz="2220" dirty="0" smtClean="0">
                <a:solidFill>
                  <a:srgbClr val="C00000"/>
                </a:solidFill>
                <a:latin typeface="Arial" panose="020B0604020202020204" pitchFamily="34" charset="0"/>
                <a:cs typeface="Arial" panose="020B0604020202020204" pitchFamily="34" charset="0"/>
              </a:rPr>
              <a:t>b</a:t>
            </a:r>
            <a:r>
              <a:rPr lang="en-US" sz="2220" dirty="0" smtClean="0">
                <a:latin typeface="Arial" panose="020B0604020202020204" pitchFamily="34" charset="0"/>
                <a:cs typeface="Arial" panose="020B0604020202020204" pitchFamily="34" charset="0"/>
              </a:rPr>
              <a:t> </a:t>
            </a:r>
            <a:r>
              <a:rPr lang="en-US" sz="2220" dirty="0">
                <a:latin typeface="Arial" panose="020B0604020202020204" pitchFamily="34" charset="0"/>
                <a:cs typeface="Arial" panose="020B0604020202020204" pitchFamily="34" charset="0"/>
              </a:rPr>
              <a:t>the median </a:t>
            </a:r>
            <a:endParaRPr lang="en-US" sz="2220" dirty="0" smtClean="0">
              <a:latin typeface="Arial" panose="020B0604020202020204" pitchFamily="34" charset="0"/>
              <a:cs typeface="Arial" panose="020B0604020202020204" pitchFamily="34" charset="0"/>
            </a:endParaRPr>
          </a:p>
          <a:p>
            <a:pPr marL="971550" indent="-457200">
              <a:buClr>
                <a:srgbClr val="C00000"/>
              </a:buClr>
              <a:buFont typeface="+mj-lt"/>
              <a:buAutoNum type="alphaLcPeriod" startAt="3"/>
              <a:tabLst>
                <a:tab pos="800100" algn="l"/>
                <a:tab pos="1314450" algn="l"/>
                <a:tab pos="1828800" algn="l"/>
                <a:tab pos="2343150" algn="l"/>
                <a:tab pos="2914650" algn="l"/>
                <a:tab pos="3429000" algn="l"/>
                <a:tab pos="4000500" algn="l"/>
              </a:tabLst>
            </a:pPr>
            <a:r>
              <a:rPr lang="en-US" sz="2220" dirty="0" smtClean="0">
                <a:latin typeface="Arial" panose="020B0604020202020204" pitchFamily="34" charset="0"/>
                <a:cs typeface="Arial" panose="020B0604020202020204" pitchFamily="34" charset="0"/>
              </a:rPr>
              <a:t>the </a:t>
            </a:r>
            <a:r>
              <a:rPr lang="en-US" sz="2220" dirty="0">
                <a:latin typeface="Arial" panose="020B0604020202020204" pitchFamily="34" charset="0"/>
                <a:cs typeface="Arial" panose="020B0604020202020204" pitchFamily="34" charset="0"/>
              </a:rPr>
              <a:t>range.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6220" t="1957" r="6297" b="1606"/>
          <a:stretch/>
        </p:blipFill>
        <p:spPr>
          <a:xfrm>
            <a:off x="4418592" y="1268760"/>
            <a:ext cx="1089512" cy="1296144"/>
          </a:xfrm>
          <a:prstGeom prst="rect">
            <a:avLst/>
          </a:prstGeom>
        </p:spPr>
      </p:pic>
    </p:spTree>
    <p:extLst>
      <p:ext uri="{BB962C8B-B14F-4D97-AF65-F5344CB8AC3E}">
        <p14:creationId xmlns:p14="http://schemas.microsoft.com/office/powerpoint/2010/main" val="3565691041"/>
      </p:ext>
    </p:extLst>
  </p:cSld>
  <p:clrMapOvr>
    <a:masterClrMapping/>
  </p:clrMapOvr>
  <p:transition advClick="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7.2 – Mode, Median and Range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53</a:t>
            </a:r>
            <a:endParaRPr lang="en-GB" sz="1400" b="1" dirty="0">
              <a:latin typeface="Calibri" panose="020F050202020403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grpSp>
        <p:nvGrpSpPr>
          <p:cNvPr id="7" name="Group 6"/>
          <p:cNvGrpSpPr/>
          <p:nvPr/>
        </p:nvGrpSpPr>
        <p:grpSpPr>
          <a:xfrm>
            <a:off x="243512" y="1196752"/>
            <a:ext cx="5264592" cy="5328592"/>
            <a:chOff x="3483872" y="1089031"/>
            <a:chExt cx="5264592" cy="5328592"/>
          </a:xfrm>
        </p:grpSpPr>
        <p:sp>
          <p:nvSpPr>
            <p:cNvPr id="8" name="Round Diagonal Corner Rectangle 7"/>
            <p:cNvSpPr/>
            <p:nvPr/>
          </p:nvSpPr>
          <p:spPr>
            <a:xfrm>
              <a:off x="3491880" y="1089031"/>
              <a:ext cx="5256584" cy="532859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4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3563888" y="1666250"/>
              <a:ext cx="5176568" cy="4616648"/>
            </a:xfrm>
            <a:prstGeom prst="rect">
              <a:avLst/>
            </a:prstGeom>
          </p:spPr>
          <p:txBody>
            <a:bodyPr wrap="square">
              <a:spAutoFit/>
            </a:bodyPr>
            <a:lstStyle/>
            <a:p>
              <a:pPr>
                <a:spcAft>
                  <a:spcPts val="0"/>
                </a:spcAft>
                <a:tabLst>
                  <a:tab pos="4972050" algn="r"/>
                </a:tabLst>
              </a:pPr>
              <a:r>
                <a:rPr lang="en-US" sz="2100" dirty="0" err="1"/>
                <a:t>Aatami</a:t>
              </a:r>
              <a:r>
                <a:rPr lang="en-US" sz="2100" dirty="0"/>
                <a:t> recorded the lengths, in </a:t>
              </a:r>
              <a:r>
                <a:rPr lang="en-US" sz="2100" dirty="0" err="1"/>
                <a:t>millimetres</a:t>
              </a:r>
              <a:r>
                <a:rPr lang="en-US" sz="2100" dirty="0"/>
                <a:t>, of a sample of leaves.</a:t>
              </a:r>
            </a:p>
            <a:p>
              <a:pPr>
                <a:spcAft>
                  <a:spcPts val="0"/>
                </a:spcAft>
                <a:tabLst>
                  <a:tab pos="4972050" algn="r"/>
                </a:tabLst>
              </a:pPr>
              <a:r>
                <a:rPr lang="en-US" sz="2100" dirty="0"/>
                <a:t>He drew this stem and leaf diagram for</a:t>
              </a:r>
            </a:p>
            <a:p>
              <a:pPr>
                <a:spcAft>
                  <a:spcPts val="0"/>
                </a:spcAft>
                <a:tabLst>
                  <a:tab pos="514350" algn="l"/>
                  <a:tab pos="1085850" algn="l"/>
                  <a:tab pos="1543050" algn="l"/>
                  <a:tab pos="2000250" algn="l"/>
                  <a:tab pos="2514600" algn="l"/>
                  <a:tab pos="3086100" algn="l"/>
                  <a:tab pos="3714750" algn="l"/>
                  <a:tab pos="4972050" algn="r"/>
                </a:tabLst>
              </a:pPr>
              <a:r>
                <a:rPr lang="en-US" sz="2100" dirty="0" smtClean="0"/>
                <a:t>his results. </a:t>
              </a:r>
              <a:br>
                <a:rPr lang="en-US" sz="2100" dirty="0" smtClean="0"/>
              </a:br>
              <a:r>
                <a:rPr lang="en-US" sz="2100" dirty="0" smtClean="0"/>
                <a:t>	</a:t>
              </a:r>
              <a:r>
                <a:rPr lang="en-US" sz="2100" dirty="0" smtClean="0">
                  <a:latin typeface="Arial" panose="020B0604020202020204" pitchFamily="34" charset="0"/>
                  <a:cs typeface="Arial" panose="020B0604020202020204" pitchFamily="34" charset="0"/>
                </a:rPr>
                <a:t>3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1</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5	</a:t>
              </a:r>
              <a:r>
                <a:rPr lang="en-US" sz="2100" dirty="0" smtClean="0">
                  <a:latin typeface="Arial" panose="020B0604020202020204" pitchFamily="34" charset="0"/>
                  <a:cs typeface="Arial" panose="020B0604020202020204" pitchFamily="34" charset="0"/>
                </a:rPr>
                <a:t>7</a:t>
              </a: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4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6	</a:t>
              </a:r>
              <a:r>
                <a:rPr lang="en-US" sz="2100" dirty="0" smtClean="0">
                  <a:latin typeface="Arial" panose="020B0604020202020204" pitchFamily="34" charset="0"/>
                  <a:cs typeface="Arial" panose="020B0604020202020204" pitchFamily="34" charset="0"/>
                </a:rPr>
                <a:t>7</a:t>
              </a:r>
              <a:r>
                <a:rPr lang="en-US" sz="2100" dirty="0">
                  <a:latin typeface="Arial" panose="020B0604020202020204" pitchFamily="34" charset="0"/>
                  <a:cs typeface="Arial" panose="020B0604020202020204" pitchFamily="34" charset="0"/>
                </a:rPr>
                <a:t>	9</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5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9</a:t>
              </a: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6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0</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1</a:t>
              </a: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t>
              </a:r>
              <a:r>
                <a:rPr lang="en-US" sz="2100" b="1" dirty="0" smtClean="0">
                  <a:latin typeface="Arial" panose="020B0604020202020204" pitchFamily="34" charset="0"/>
                  <a:cs typeface="Arial" panose="020B0604020202020204" pitchFamily="34" charset="0"/>
                </a:rPr>
                <a:t>Key</a:t>
              </a: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3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1 represents 31 mm.</a:t>
              </a:r>
              <a:endParaRPr lang="en-US" sz="2100" dirty="0">
                <a:latin typeface="Arial" panose="020B0604020202020204" pitchFamily="34" charset="0"/>
                <a:cs typeface="Arial" panose="020B0604020202020204" pitchFamily="34" charset="0"/>
              </a:endParaRPr>
            </a:p>
            <a:p>
              <a:pPr marL="457200" indent="-457200">
                <a:spcAft>
                  <a:spcPts val="0"/>
                </a:spcAft>
                <a:buClr>
                  <a:srgbClr val="C00000"/>
                </a:buClr>
                <a:buFont typeface="+mj-lt"/>
                <a:buAutoNum type="alphaLcPeriod"/>
                <a:tabLst>
                  <a:tab pos="4972050" algn="r"/>
                </a:tabLst>
              </a:pPr>
              <a:r>
                <a:rPr lang="en-US" sz="2100" dirty="0" smtClean="0"/>
                <a:t>Write </a:t>
              </a:r>
              <a:r>
                <a:rPr lang="en-US" sz="2100" dirty="0"/>
                <a:t>down the number of leaves in the sample. </a:t>
              </a:r>
              <a:r>
                <a:rPr lang="en-US" sz="2100" dirty="0" smtClean="0"/>
                <a:t>	</a:t>
              </a:r>
              <a:r>
                <a:rPr lang="en-US" sz="2100" b="1" dirty="0" smtClean="0"/>
                <a:t>(</a:t>
              </a:r>
              <a:r>
                <a:rPr lang="en-US" sz="2100" b="1" dirty="0"/>
                <a:t>1 mark)</a:t>
              </a:r>
            </a:p>
            <a:p>
              <a:pPr marL="457200" indent="-457200">
                <a:spcAft>
                  <a:spcPts val="0"/>
                </a:spcAft>
                <a:buClr>
                  <a:srgbClr val="C00000"/>
                </a:buClr>
                <a:buFont typeface="+mj-lt"/>
                <a:buAutoNum type="alphaLcPeriod"/>
                <a:tabLst>
                  <a:tab pos="4972050" algn="r"/>
                </a:tabLst>
              </a:pPr>
              <a:r>
                <a:rPr lang="en-US" sz="2100" dirty="0" smtClean="0"/>
                <a:t>Write </a:t>
              </a:r>
              <a:r>
                <a:rPr lang="en-US" sz="2100" dirty="0"/>
                <a:t>down the mode. </a:t>
              </a:r>
              <a:r>
                <a:rPr lang="en-US" sz="2100" dirty="0" smtClean="0"/>
                <a:t>	</a:t>
              </a:r>
              <a:r>
                <a:rPr lang="en-US" sz="2100" b="1" dirty="0" smtClean="0"/>
                <a:t>(</a:t>
              </a:r>
              <a:r>
                <a:rPr lang="en-US" sz="2100" b="1" dirty="0"/>
                <a:t>1 mark)</a:t>
              </a:r>
            </a:p>
            <a:p>
              <a:pPr marL="457200" indent="-457200">
                <a:spcAft>
                  <a:spcPts val="0"/>
                </a:spcAft>
                <a:buClr>
                  <a:srgbClr val="C00000"/>
                </a:buClr>
                <a:buFont typeface="+mj-lt"/>
                <a:buAutoNum type="alphaLcPeriod"/>
                <a:tabLst>
                  <a:tab pos="4972050" algn="r"/>
                </a:tabLst>
              </a:pPr>
              <a:r>
                <a:rPr lang="en-US" sz="2100" dirty="0" smtClean="0"/>
                <a:t>Work </a:t>
              </a:r>
              <a:r>
                <a:rPr lang="en-US" sz="2100" dirty="0"/>
                <a:t>out the range. </a:t>
              </a:r>
              <a:r>
                <a:rPr lang="en-US" sz="2100" dirty="0" smtClean="0"/>
                <a:t>	</a:t>
              </a:r>
              <a:r>
                <a:rPr lang="en-US" sz="2100" b="1" dirty="0" smtClean="0"/>
                <a:t>(</a:t>
              </a:r>
              <a:r>
                <a:rPr lang="en-US" sz="2100" b="1" dirty="0"/>
                <a:t>2 marks)</a:t>
              </a:r>
            </a:p>
          </p:txBody>
        </p:sp>
      </p:grpSp>
    </p:spTree>
    <p:extLst>
      <p:ext uri="{BB962C8B-B14F-4D97-AF65-F5344CB8AC3E}">
        <p14:creationId xmlns:p14="http://schemas.microsoft.com/office/powerpoint/2010/main" val="2236660315"/>
      </p:ext>
    </p:extLst>
  </p:cSld>
  <p:clrMapOvr>
    <a:masterClrMapping/>
  </p:clrMapOvr>
  <p:transition advClick="0"/>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7.2 – Mode, Median and Range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54</a:t>
            </a:r>
            <a:endParaRPr lang="en-GB" sz="1400" b="1" dirty="0">
              <a:latin typeface="Calibri" panose="020F0502020204030204" pitchFamily="34" charset="0"/>
            </a:endParaRPr>
          </a:p>
        </p:txBody>
      </p:sp>
      <p:sp>
        <p:nvSpPr>
          <p:cNvPr id="3" name="Rectangle 2"/>
          <p:cNvSpPr/>
          <p:nvPr/>
        </p:nvSpPr>
        <p:spPr>
          <a:xfrm>
            <a:off x="251520" y="1218525"/>
            <a:ext cx="5256584" cy="4191917"/>
          </a:xfrm>
          <a:prstGeom prst="rect">
            <a:avLst/>
          </a:prstGeom>
        </p:spPr>
        <p:txBody>
          <a:bodyPr wrap="square">
            <a:spAutoFit/>
          </a:bodyPr>
          <a:lstStyle/>
          <a:p>
            <a:pPr marL="457200" indent="-457200">
              <a:buClr>
                <a:srgbClr val="C00000"/>
              </a:buClr>
              <a:buFont typeface="+mj-lt"/>
              <a:buAutoNum type="arabicPeriod" startAt="5"/>
              <a:tabLst>
                <a:tab pos="800100" algn="l"/>
                <a:tab pos="1314450" algn="l"/>
                <a:tab pos="1714500" algn="l"/>
                <a:tab pos="2171700" algn="l"/>
                <a:tab pos="2686050" algn="l"/>
                <a:tab pos="3086100" algn="l"/>
                <a:tab pos="3543300" algn="l"/>
                <a:tab pos="3943350" algn="l"/>
                <a:tab pos="4400550" algn="l"/>
                <a:tab pos="4857750" algn="l"/>
              </a:tabLst>
            </a:pPr>
            <a:r>
              <a:rPr lang="en-US" sz="2220" dirty="0">
                <a:latin typeface="Arial" panose="020B0604020202020204" pitchFamily="34" charset="0"/>
                <a:cs typeface="Arial" panose="020B0604020202020204" pitchFamily="34" charset="0"/>
              </a:rPr>
              <a:t>A maths teacher records students' marks in the end-of-year </a:t>
            </a:r>
            <a:r>
              <a:rPr lang="en-US" sz="2220" dirty="0" smtClean="0">
                <a:latin typeface="Arial" panose="020B0604020202020204" pitchFamily="34" charset="0"/>
                <a:cs typeface="Arial" panose="020B0604020202020204" pitchFamily="34" charset="0"/>
              </a:rPr>
              <a:t>test.</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5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6	6	7	7	8	9	9</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6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0	1	4	5	5	7	7	8	9</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7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2	4	5	5	6	7</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8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5	6	9	9	9</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9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8</a:t>
            </a:r>
            <a:br>
              <a:rPr lang="en-US" sz="2220" dirty="0" smtClean="0">
                <a:latin typeface="Arial" panose="020B0604020202020204" pitchFamily="34" charset="0"/>
                <a:cs typeface="Arial" panose="020B0604020202020204" pitchFamily="34" charset="0"/>
              </a:rPr>
            </a:br>
            <a:r>
              <a:rPr lang="en-US" sz="2220" b="1" dirty="0" smtClean="0">
                <a:latin typeface="Arial" panose="020B0604020202020204" pitchFamily="34" charset="0"/>
                <a:cs typeface="Arial" panose="020B0604020202020204" pitchFamily="34" charset="0"/>
              </a:rPr>
              <a:t>Key</a:t>
            </a:r>
            <a:r>
              <a:rPr lang="en-US" sz="2220" dirty="0" smtClean="0">
                <a:latin typeface="Arial" panose="020B0604020202020204" pitchFamily="34" charset="0"/>
                <a:cs typeface="Arial" panose="020B0604020202020204" pitchFamily="34" charset="0"/>
              </a:rPr>
              <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5 │	6 represents 56%.</a:t>
            </a:r>
          </a:p>
          <a:p>
            <a:pPr marL="514350">
              <a:buClr>
                <a:srgbClr val="C00000"/>
              </a:buClr>
              <a:tabLst>
                <a:tab pos="800100" algn="l"/>
                <a:tab pos="1314450" algn="l"/>
                <a:tab pos="1828800" algn="l"/>
                <a:tab pos="2343150" algn="l"/>
                <a:tab pos="2914650" algn="l"/>
                <a:tab pos="3429000" algn="l"/>
                <a:tab pos="4000500" algn="l"/>
              </a:tabLst>
            </a:pPr>
            <a:r>
              <a:rPr lang="en-US" sz="2220" dirty="0">
                <a:latin typeface="Arial" panose="020B0604020202020204" pitchFamily="34" charset="0"/>
                <a:cs typeface="Arial" panose="020B0604020202020204" pitchFamily="34" charset="0"/>
              </a:rPr>
              <a:t>Find</a:t>
            </a:r>
          </a:p>
          <a:p>
            <a:pPr marL="971550" indent="-457200">
              <a:buClr>
                <a:srgbClr val="C00000"/>
              </a:buClr>
              <a:buFont typeface="+mj-lt"/>
              <a:buAutoNum type="alphaLcPeriod"/>
              <a:tabLst>
                <a:tab pos="800100" algn="l"/>
                <a:tab pos="1314450" algn="l"/>
                <a:tab pos="1828800" algn="l"/>
                <a:tab pos="2343150" algn="l"/>
                <a:tab pos="2914650" algn="l"/>
                <a:tab pos="3429000" algn="l"/>
                <a:tab pos="4000500" algn="l"/>
              </a:tabLst>
            </a:pPr>
            <a:r>
              <a:rPr lang="en-US" sz="2220" dirty="0" smtClean="0">
                <a:latin typeface="Arial" panose="020B0604020202020204" pitchFamily="34" charset="0"/>
                <a:cs typeface="Arial" panose="020B0604020202020204" pitchFamily="34" charset="0"/>
              </a:rPr>
              <a:t>the </a:t>
            </a:r>
            <a:r>
              <a:rPr lang="en-US" sz="2220" dirty="0">
                <a:latin typeface="Arial" panose="020B0604020202020204" pitchFamily="34" charset="0"/>
                <a:cs typeface="Arial" panose="020B0604020202020204" pitchFamily="34" charset="0"/>
              </a:rPr>
              <a:t>mode </a:t>
            </a:r>
            <a:r>
              <a:rPr lang="en-US" sz="2220" dirty="0" smtClean="0">
                <a:latin typeface="Arial" panose="020B0604020202020204" pitchFamily="34" charset="0"/>
                <a:cs typeface="Arial" panose="020B0604020202020204" pitchFamily="34" charset="0"/>
              </a:rPr>
              <a:t>	</a:t>
            </a:r>
            <a:r>
              <a:rPr lang="en-US" sz="2220" dirty="0" smtClean="0">
                <a:solidFill>
                  <a:srgbClr val="C00000"/>
                </a:solidFill>
                <a:latin typeface="Arial" panose="020B0604020202020204" pitchFamily="34" charset="0"/>
                <a:cs typeface="Arial" panose="020B0604020202020204" pitchFamily="34" charset="0"/>
              </a:rPr>
              <a:t>b</a:t>
            </a:r>
            <a:r>
              <a:rPr lang="en-US" sz="2220" dirty="0" smtClean="0">
                <a:latin typeface="Arial" panose="020B0604020202020204" pitchFamily="34" charset="0"/>
                <a:cs typeface="Arial" panose="020B0604020202020204" pitchFamily="34" charset="0"/>
              </a:rPr>
              <a:t> </a:t>
            </a:r>
            <a:r>
              <a:rPr lang="en-US" sz="2220" dirty="0">
                <a:latin typeface="Arial" panose="020B0604020202020204" pitchFamily="34" charset="0"/>
                <a:cs typeface="Arial" panose="020B0604020202020204" pitchFamily="34" charset="0"/>
              </a:rPr>
              <a:t>the median </a:t>
            </a:r>
            <a:endParaRPr lang="en-US" sz="2220" dirty="0" smtClean="0">
              <a:latin typeface="Arial" panose="020B0604020202020204" pitchFamily="34" charset="0"/>
              <a:cs typeface="Arial" panose="020B0604020202020204" pitchFamily="34" charset="0"/>
            </a:endParaRPr>
          </a:p>
          <a:p>
            <a:pPr marL="971550" indent="-457200">
              <a:buClr>
                <a:srgbClr val="C00000"/>
              </a:buClr>
              <a:buFont typeface="+mj-lt"/>
              <a:buAutoNum type="alphaLcPeriod" startAt="3"/>
              <a:tabLst>
                <a:tab pos="800100" algn="l"/>
                <a:tab pos="1314450" algn="l"/>
                <a:tab pos="1828800" algn="l"/>
                <a:tab pos="2343150" algn="l"/>
                <a:tab pos="2914650" algn="l"/>
                <a:tab pos="3429000" algn="l"/>
                <a:tab pos="4000500" algn="l"/>
              </a:tabLst>
            </a:pPr>
            <a:r>
              <a:rPr lang="en-US" sz="2220" dirty="0" smtClean="0">
                <a:latin typeface="Arial" panose="020B0604020202020204" pitchFamily="34" charset="0"/>
                <a:cs typeface="Arial" panose="020B0604020202020204" pitchFamily="34" charset="0"/>
              </a:rPr>
              <a:t>the </a:t>
            </a:r>
            <a:r>
              <a:rPr lang="en-US" sz="2220" dirty="0">
                <a:latin typeface="Arial" panose="020B0604020202020204" pitchFamily="34" charset="0"/>
                <a:cs typeface="Arial" panose="020B0604020202020204" pitchFamily="34" charset="0"/>
              </a:rPr>
              <a:t>range.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flipH="1">
                <a:off x="277536" y="5373216"/>
                <a:ext cx="5204539" cy="115212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smtClean="0">
                    <a:solidFill>
                      <a:srgbClr val="C00000"/>
                    </a:solidFill>
                    <a:latin typeface="Arial" panose="020B0604020202020204" pitchFamily="34" charset="0"/>
                    <a:cs typeface="Arial" panose="020B0604020202020204" pitchFamily="34" charset="0"/>
                  </a:rPr>
                  <a:t>Q5b </a:t>
                </a:r>
                <a:r>
                  <a:rPr lang="en-US" sz="1900" b="1" dirty="0">
                    <a:solidFill>
                      <a:srgbClr val="C00000"/>
                    </a:solidFill>
                    <a:latin typeface="Arial" panose="020B0604020202020204" pitchFamily="34" charset="0"/>
                    <a:cs typeface="Arial" panose="020B0604020202020204" pitchFamily="34" charset="0"/>
                  </a:rPr>
                  <a:t>hint</a:t>
                </a:r>
                <a:r>
                  <a:rPr lang="en-US" sz="1900" dirty="0">
                    <a:solidFill>
                      <a:schemeClr val="tx1"/>
                    </a:solidFill>
                    <a:latin typeface="Arial" panose="020B0604020202020204" pitchFamily="34" charset="0"/>
                    <a:cs typeface="Arial" panose="020B0604020202020204" pitchFamily="34" charset="0"/>
                  </a:rPr>
                  <a:t> - There are 28 values. The position </a:t>
                </a:r>
                <a:r>
                  <a:rPr lang="en-US" sz="1900" dirty="0" smtClean="0">
                    <a:solidFill>
                      <a:schemeClr val="tx1"/>
                    </a:solidFill>
                    <a:latin typeface="Arial" panose="020B0604020202020204" pitchFamily="34" charset="0"/>
                    <a:cs typeface="Arial" panose="020B0604020202020204" pitchFamily="34" charset="0"/>
                  </a:rPr>
                  <a:t>of </a:t>
                </a:r>
                <a:r>
                  <a:rPr lang="en-US" sz="1900" dirty="0">
                    <a:solidFill>
                      <a:schemeClr val="tx1"/>
                    </a:solidFill>
                    <a:latin typeface="Arial" panose="020B0604020202020204" pitchFamily="34" charset="0"/>
                    <a:cs typeface="Arial" panose="020B0604020202020204" pitchFamily="34" charset="0"/>
                  </a:rPr>
                  <a:t>the median </a:t>
                </a:r>
                <a:r>
                  <a:rPr lang="en-US" sz="1900" dirty="0" smtClean="0">
                    <a:solidFill>
                      <a:schemeClr val="tx1"/>
                    </a:solidFill>
                    <a:latin typeface="Arial" panose="020B0604020202020204" pitchFamily="34" charset="0"/>
                    <a:cs typeface="Arial" panose="020B0604020202020204" pitchFamily="34" charset="0"/>
                  </a:rPr>
                  <a:t>is </a:t>
                </a:r>
                <a14:m>
                  <m:oMath xmlns:m="http://schemas.openxmlformats.org/officeDocument/2006/math">
                    <m:f>
                      <m:fPr>
                        <m:ctrlPr>
                          <a:rPr lang="en-US" sz="1900" i="1" dirty="0" smtClean="0">
                            <a:solidFill>
                              <a:schemeClr val="tx1"/>
                            </a:solidFill>
                            <a:latin typeface="Cambria Math" panose="02040503050406030204" pitchFamily="18" charset="0"/>
                            <a:cs typeface="Arial" panose="020B0604020202020204" pitchFamily="34" charset="0"/>
                          </a:rPr>
                        </m:ctrlPr>
                      </m:fPr>
                      <m:num>
                        <m:r>
                          <a:rPr lang="en-US" sz="1900" i="1" dirty="0">
                            <a:solidFill>
                              <a:schemeClr val="tx1"/>
                            </a:solidFill>
                            <a:latin typeface="Cambria Math" panose="02040503050406030204" pitchFamily="18" charset="0"/>
                            <a:cs typeface="Arial" panose="020B0604020202020204" pitchFamily="34" charset="0"/>
                          </a:rPr>
                          <m:t>28 + 1</m:t>
                        </m:r>
                      </m:num>
                      <m:den>
                        <m:r>
                          <a:rPr lang="en-US" sz="1900" b="0" i="1" dirty="0" smtClean="0">
                            <a:solidFill>
                              <a:schemeClr val="tx1"/>
                            </a:solidFill>
                            <a:latin typeface="Cambria Math" panose="02040503050406030204" pitchFamily="18" charset="0"/>
                            <a:cs typeface="Arial" panose="020B0604020202020204" pitchFamily="34" charset="0"/>
                          </a:rPr>
                          <m:t>2</m:t>
                        </m:r>
                      </m:den>
                    </m:f>
                  </m:oMath>
                </a14:m>
                <a:r>
                  <a:rPr lang="en-US" sz="1900" dirty="0" smtClean="0">
                    <a:solidFill>
                      <a:schemeClr val="tx1"/>
                    </a:solidFill>
                    <a:latin typeface="Arial" panose="020B0604020202020204" pitchFamily="34" charset="0"/>
                    <a:cs typeface="Arial" panose="020B0604020202020204" pitchFamily="34" charset="0"/>
                  </a:rPr>
                  <a:t> = </a:t>
                </a:r>
                <a:r>
                  <a:rPr lang="en-US" sz="1900" dirty="0">
                    <a:solidFill>
                      <a:schemeClr val="tx1"/>
                    </a:solidFill>
                    <a:latin typeface="Arial" panose="020B0604020202020204" pitchFamily="34" charset="0"/>
                    <a:cs typeface="Arial" panose="020B0604020202020204" pitchFamily="34" charset="0"/>
                  </a:rPr>
                  <a:t>14.5, so the median is halfway between the 14th and 15th values.</a:t>
                </a:r>
              </a:p>
            </p:txBody>
          </p:sp>
        </mc:Choice>
        <mc:Fallback xmlns="">
          <p:sp>
            <p:nvSpPr>
              <p:cNvPr id="7" name="Rectangle 6"/>
              <p:cNvSpPr>
                <a:spLocks noRot="1" noChangeAspect="1" noMove="1" noResize="1" noEditPoints="1" noAdjustHandles="1" noChangeArrowheads="1" noChangeShapeType="1" noTextEdit="1"/>
              </p:cNvSpPr>
              <p:nvPr/>
            </p:nvSpPr>
            <p:spPr>
              <a:xfrm flipH="1">
                <a:off x="277536" y="5373216"/>
                <a:ext cx="5204539" cy="1152128"/>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337756728"/>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5.2 – Solving Equations 2</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a:t>
            </a:r>
            <a:endParaRPr lang="en-GB" sz="1400" b="1" dirty="0">
              <a:latin typeface="Calibri" panose="020F0502020204030204" pitchFamily="34" charset="0"/>
            </a:endParaRPr>
          </a:p>
        </p:txBody>
      </p:sp>
      <p:sp>
        <p:nvSpPr>
          <p:cNvPr id="3" name="Rectangle 2"/>
          <p:cNvSpPr/>
          <p:nvPr/>
        </p:nvSpPr>
        <p:spPr>
          <a:xfrm>
            <a:off x="251520" y="1196752"/>
            <a:ext cx="5256584" cy="2585323"/>
          </a:xfrm>
          <a:prstGeom prst="rect">
            <a:avLst/>
          </a:prstGeom>
        </p:spPr>
        <p:txBody>
          <a:bodyPr wrap="square">
            <a:spAutoFit/>
          </a:bodyPr>
          <a:lstStyle/>
          <a:p>
            <a:pPr marL="457200" indent="-457200">
              <a:buClr>
                <a:srgbClr val="C00000"/>
              </a:buClr>
              <a:buFont typeface="+mj-lt"/>
              <a:buAutoNum type="arabicPeriod" startAt="4"/>
              <a:tabLst>
                <a:tab pos="2852738" algn="l"/>
                <a:tab pos="3200400" algn="l"/>
              </a:tabLst>
            </a:pPr>
            <a:r>
              <a:rPr lang="en-US" sz="2700" dirty="0">
                <a:latin typeface="Arial" panose="020B0604020202020204" pitchFamily="34" charset="0"/>
                <a:cs typeface="Arial" panose="020B0604020202020204" pitchFamily="34" charset="0"/>
              </a:rPr>
              <a:t>Solve these equations.</a:t>
            </a:r>
          </a:p>
          <a:p>
            <a:pPr marL="914400" indent="-458788">
              <a:buClr>
                <a:srgbClr val="C00000"/>
              </a:buClr>
              <a:buFont typeface="+mj-lt"/>
              <a:buAutoNum type="alphaLcPeriod"/>
              <a:tabLst>
                <a:tab pos="2852738" algn="l"/>
                <a:tab pos="3200400" algn="l"/>
              </a:tabLst>
            </a:pPr>
            <a:r>
              <a:rPr lang="en-US" sz="2700" dirty="0" smtClean="0">
                <a:latin typeface="Arial" panose="020B0604020202020204" pitchFamily="34" charset="0"/>
                <a:cs typeface="Arial" panose="020B0604020202020204" pitchFamily="34" charset="0"/>
              </a:rPr>
              <a:t>3x </a:t>
            </a:r>
            <a:r>
              <a:rPr lang="en-US" sz="2700" dirty="0">
                <a:latin typeface="Arial" panose="020B0604020202020204" pitchFamily="34" charset="0"/>
                <a:cs typeface="Arial" panose="020B0604020202020204" pitchFamily="34" charset="0"/>
              </a:rPr>
              <a:t>+ 4 </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10 </a:t>
            </a:r>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5x </a:t>
            </a:r>
            <a:r>
              <a:rPr lang="en-US" sz="2700" dirty="0">
                <a:latin typeface="Arial" panose="020B0604020202020204" pitchFamily="34" charset="0"/>
                <a:cs typeface="Arial" panose="020B0604020202020204" pitchFamily="34" charset="0"/>
              </a:rPr>
              <a:t>- 7 = 8</a:t>
            </a:r>
          </a:p>
          <a:p>
            <a:pPr marL="914400" indent="-458788">
              <a:buClr>
                <a:srgbClr val="C00000"/>
              </a:buClr>
              <a:buFont typeface="+mj-lt"/>
              <a:buAutoNum type="alphaLcPeriod" startAt="3"/>
              <a:tabLst>
                <a:tab pos="2852738" algn="l"/>
                <a:tab pos="3200400" algn="l"/>
              </a:tabLst>
            </a:pPr>
            <a:r>
              <a:rPr lang="en-US" sz="2700" dirty="0" smtClean="0">
                <a:latin typeface="Arial" panose="020B0604020202020204" pitchFamily="34" charset="0"/>
                <a:cs typeface="Arial" panose="020B0604020202020204" pitchFamily="34" charset="0"/>
              </a:rPr>
              <a:t>2x – 6 = </a:t>
            </a:r>
            <a:r>
              <a:rPr lang="en-US" sz="2700" dirty="0">
                <a:latin typeface="Arial" panose="020B0604020202020204" pitchFamily="34" charset="0"/>
                <a:cs typeface="Arial" panose="020B0604020202020204" pitchFamily="34" charset="0"/>
              </a:rPr>
              <a:t>14 </a:t>
            </a:r>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d</a:t>
            </a:r>
            <a:r>
              <a:rPr lang="en-US" sz="2700" dirty="0" smtClean="0">
                <a:latin typeface="Arial" panose="020B0604020202020204" pitchFamily="34" charset="0"/>
                <a:cs typeface="Arial" panose="020B0604020202020204" pitchFamily="34" charset="0"/>
              </a:rPr>
              <a:t> 	6x </a:t>
            </a:r>
            <a:r>
              <a:rPr lang="en-US" sz="2700" dirty="0">
                <a:latin typeface="Arial" panose="020B0604020202020204" pitchFamily="34" charset="0"/>
                <a:cs typeface="Arial" panose="020B0604020202020204" pitchFamily="34" charset="0"/>
              </a:rPr>
              <a:t>+ 4 = 10</a:t>
            </a:r>
          </a:p>
          <a:p>
            <a:pPr marL="914400" indent="-458788">
              <a:buClr>
                <a:srgbClr val="C00000"/>
              </a:buClr>
              <a:buFont typeface="+mj-lt"/>
              <a:buAutoNum type="alphaLcPeriod" startAt="5"/>
              <a:tabLst>
                <a:tab pos="2852738" algn="l"/>
                <a:tab pos="3200400" algn="l"/>
              </a:tabLst>
            </a:pPr>
            <a:r>
              <a:rPr lang="en-US" sz="2700" dirty="0" smtClean="0">
                <a:latin typeface="Arial" panose="020B0604020202020204" pitchFamily="34" charset="0"/>
                <a:cs typeface="Arial" panose="020B0604020202020204" pitchFamily="34" charset="0"/>
              </a:rPr>
              <a:t>2x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2 = </a:t>
            </a:r>
            <a:r>
              <a:rPr lang="en-US" sz="2700" dirty="0">
                <a:latin typeface="Arial" panose="020B0604020202020204" pitchFamily="34" charset="0"/>
                <a:cs typeface="Arial" panose="020B0604020202020204" pitchFamily="34" charset="0"/>
              </a:rPr>
              <a:t>3 </a:t>
            </a:r>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f </a:t>
            </a:r>
            <a:r>
              <a:rPr lang="en-US" sz="2700" dirty="0" smtClean="0">
                <a:latin typeface="Arial" panose="020B0604020202020204" pitchFamily="34" charset="0"/>
                <a:cs typeface="Arial" panose="020B0604020202020204" pitchFamily="34" charset="0"/>
              </a:rPr>
              <a:t>	7x </a:t>
            </a:r>
            <a:r>
              <a:rPr lang="en-US" sz="2700" dirty="0">
                <a:latin typeface="Arial" panose="020B0604020202020204" pitchFamily="34" charset="0"/>
                <a:cs typeface="Arial" panose="020B0604020202020204" pitchFamily="34" charset="0"/>
              </a:rPr>
              <a:t>+ 3 =9</a:t>
            </a:r>
          </a:p>
          <a:p>
            <a:pPr marL="914400" indent="-458788">
              <a:buClr>
                <a:srgbClr val="C00000"/>
              </a:buClr>
              <a:buFont typeface="+mj-lt"/>
              <a:buAutoNum type="alphaLcPeriod" startAt="7"/>
              <a:tabLst>
                <a:tab pos="2852738" algn="l"/>
                <a:tab pos="3200400" algn="l"/>
              </a:tabLst>
            </a:pPr>
            <a:r>
              <a:rPr lang="en-US" sz="2700" dirty="0" smtClean="0">
                <a:latin typeface="Arial" panose="020B0604020202020204" pitchFamily="34" charset="0"/>
                <a:cs typeface="Arial" panose="020B0604020202020204" pitchFamily="34" charset="0"/>
              </a:rPr>
              <a:t>2a </a:t>
            </a:r>
            <a:r>
              <a:rPr lang="en-US" sz="2700" dirty="0">
                <a:latin typeface="Arial" panose="020B0604020202020204" pitchFamily="34" charset="0"/>
                <a:cs typeface="Arial" panose="020B0604020202020204" pitchFamily="34" charset="0"/>
              </a:rPr>
              <a:t>+ 3 </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-3 </a:t>
            </a:r>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h</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2x + 4 = -2</a:t>
            </a:r>
          </a:p>
          <a:p>
            <a:pPr marL="914400" indent="-458788">
              <a:buClr>
                <a:srgbClr val="C00000"/>
              </a:buClr>
              <a:buFont typeface="+mj-lt"/>
              <a:buAutoNum type="alphaLcPeriod" startAt="9"/>
              <a:tabLst>
                <a:tab pos="2852738" algn="l"/>
                <a:tab pos="3200400" algn="l"/>
              </a:tabLst>
            </a:pPr>
            <a:r>
              <a:rPr lang="en-US" sz="2700" dirty="0">
                <a:latin typeface="Arial" panose="020B0604020202020204" pitchFamily="34" charset="0"/>
                <a:cs typeface="Arial" panose="020B0604020202020204" pitchFamily="34" charset="0"/>
              </a:rPr>
              <a:t>a + 7 = -</a:t>
            </a:r>
            <a:r>
              <a:rPr lang="en-US" sz="2700" dirty="0" smtClean="0">
                <a:latin typeface="Arial" panose="020B0604020202020204" pitchFamily="34" charset="0"/>
                <a:cs typeface="Arial" panose="020B0604020202020204" pitchFamily="34" charset="0"/>
              </a:rPr>
              <a:t>1</a:t>
            </a:r>
          </a:p>
        </p:txBody>
      </p:sp>
      <p:grpSp>
        <p:nvGrpSpPr>
          <p:cNvPr id="6" name="Group 5"/>
          <p:cNvGrpSpPr/>
          <p:nvPr/>
        </p:nvGrpSpPr>
        <p:grpSpPr>
          <a:xfrm>
            <a:off x="243512" y="4077072"/>
            <a:ext cx="5264592" cy="2448272"/>
            <a:chOff x="3483872" y="1089031"/>
            <a:chExt cx="5264592" cy="2448272"/>
          </a:xfrm>
        </p:grpSpPr>
        <p:sp>
          <p:nvSpPr>
            <p:cNvPr id="7" name="Round Diagonal Corner Rectangle 6"/>
            <p:cNvSpPr/>
            <p:nvPr/>
          </p:nvSpPr>
          <p:spPr>
            <a:xfrm>
              <a:off x="3491880" y="1089031"/>
              <a:ext cx="5256584" cy="244827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latin typeface="Arial" panose="020B0604020202020204" pitchFamily="34" charset="0"/>
                  <a:cs typeface="Arial" panose="020B0604020202020204" pitchFamily="34" charset="0"/>
                </a:rPr>
                <a:t>5 – Exam-Style Questions</a:t>
              </a:r>
              <a:endParaRPr lang="en-US" sz="28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3563888" y="1666250"/>
                  <a:ext cx="5176568" cy="1767407"/>
                </a:xfrm>
                <a:prstGeom prst="rect">
                  <a:avLst/>
                </a:prstGeom>
              </p:spPr>
              <p:txBody>
                <a:bodyPr wrap="square">
                  <a:spAutoFit/>
                </a:bodyPr>
                <a:lstStyle/>
                <a:p>
                  <a:pPr marL="342900" indent="-342900">
                    <a:spcAft>
                      <a:spcPts val="600"/>
                    </a:spcAft>
                    <a:buClr>
                      <a:srgbClr val="C00000"/>
                    </a:buClr>
                    <a:buFont typeface="+mj-lt"/>
                    <a:buAutoNum type="alphaLcPeriod"/>
                    <a:tabLst>
                      <a:tab pos="4972050" algn="r"/>
                    </a:tabLst>
                  </a:pPr>
                  <a:r>
                    <a:rPr lang="en-US" sz="2800" dirty="0" smtClean="0"/>
                    <a:t>Solve </a:t>
                  </a:r>
                  <a:r>
                    <a:rPr lang="en-US" sz="2800" dirty="0"/>
                    <a:t>m + 4 = 12 </a:t>
                  </a:r>
                  <a:r>
                    <a:rPr lang="en-US" sz="2800" dirty="0" smtClean="0"/>
                    <a:t>	</a:t>
                  </a:r>
                  <a:r>
                    <a:rPr lang="en-US" sz="2800" b="1" dirty="0" smtClean="0"/>
                    <a:t>(</a:t>
                  </a:r>
                  <a:r>
                    <a:rPr lang="en-US" sz="2800" b="1" dirty="0"/>
                    <a:t>1 mark)</a:t>
                  </a:r>
                </a:p>
                <a:p>
                  <a:pPr marL="342900" indent="-342900">
                    <a:spcAft>
                      <a:spcPts val="600"/>
                    </a:spcAft>
                    <a:buClr>
                      <a:srgbClr val="C00000"/>
                    </a:buClr>
                    <a:buFont typeface="+mj-lt"/>
                    <a:buAutoNum type="alphaLcPeriod"/>
                    <a:tabLst>
                      <a:tab pos="4972050" algn="r"/>
                    </a:tabLst>
                  </a:pPr>
                  <a:r>
                    <a:rPr lang="en-US" sz="2800" dirty="0" smtClean="0"/>
                    <a:t>Solve </a:t>
                  </a:r>
                  <a14:m>
                    <m:oMath xmlns:m="http://schemas.openxmlformats.org/officeDocument/2006/math">
                      <m:f>
                        <m:fPr>
                          <m:ctrlPr>
                            <a:rPr lang="en-US" sz="3200" i="1">
                              <a:latin typeface="Cambria Math" panose="02040503050406030204" pitchFamily="18" charset="0"/>
                            </a:rPr>
                          </m:ctrlPr>
                        </m:fPr>
                        <m:num>
                          <m:r>
                            <a:rPr lang="en-US" sz="3200" b="0" i="1" smtClean="0">
                              <a:latin typeface="Cambria Math" panose="02040503050406030204" pitchFamily="18" charset="0"/>
                            </a:rPr>
                            <m:t>𝑝</m:t>
                          </m:r>
                        </m:num>
                        <m:den>
                          <m:r>
                            <a:rPr lang="en-US" sz="3200" i="1">
                              <a:latin typeface="Cambria Math" panose="02040503050406030204" pitchFamily="18" charset="0"/>
                            </a:rPr>
                            <m:t>5</m:t>
                          </m:r>
                        </m:den>
                      </m:f>
                    </m:oMath>
                  </a14:m>
                  <a:r>
                    <a:rPr lang="en-US" sz="2800" dirty="0"/>
                    <a:t> = 7 </a:t>
                  </a:r>
                  <a:r>
                    <a:rPr lang="en-US" sz="2800" dirty="0" smtClean="0"/>
                    <a:t>	</a:t>
                  </a:r>
                  <a:r>
                    <a:rPr lang="en-US" sz="2800" b="1" dirty="0" smtClean="0"/>
                    <a:t>(</a:t>
                  </a:r>
                  <a:r>
                    <a:rPr lang="en-US" sz="2800" b="1" dirty="0"/>
                    <a:t>1 mark)</a:t>
                  </a:r>
                </a:p>
                <a:p>
                  <a:pPr marL="342900" indent="-342900">
                    <a:spcAft>
                      <a:spcPts val="600"/>
                    </a:spcAft>
                    <a:buClr>
                      <a:srgbClr val="C00000"/>
                    </a:buClr>
                    <a:buFont typeface="+mj-lt"/>
                    <a:buAutoNum type="alphaLcPeriod"/>
                    <a:tabLst>
                      <a:tab pos="4972050" algn="r"/>
                    </a:tabLst>
                  </a:pPr>
                  <a:r>
                    <a:rPr lang="en-US" sz="2800" dirty="0" smtClean="0"/>
                    <a:t>Solve </a:t>
                  </a:r>
                  <a:r>
                    <a:rPr lang="en-US" sz="2800" dirty="0"/>
                    <a:t>3x + 4 = 12 </a:t>
                  </a:r>
                  <a:r>
                    <a:rPr lang="en-US" sz="2800" dirty="0" smtClean="0"/>
                    <a:t>	</a:t>
                  </a:r>
                  <a:r>
                    <a:rPr lang="en-US" sz="2800" b="1" dirty="0" smtClean="0"/>
                    <a:t>(</a:t>
                  </a:r>
                  <a:r>
                    <a:rPr lang="en-US" sz="2800" b="1" dirty="0"/>
                    <a:t>2 marks)</a:t>
                  </a:r>
                </a:p>
              </p:txBody>
            </p:sp>
          </mc:Choice>
          <mc:Fallback xmlns="">
            <p:sp>
              <p:nvSpPr>
                <p:cNvPr id="9" name="Rectangle 8"/>
                <p:cNvSpPr>
                  <a:spLocks noRot="1" noChangeAspect="1" noMove="1" noResize="1" noEditPoints="1" noAdjustHandles="1" noChangeArrowheads="1" noChangeShapeType="1" noTextEdit="1"/>
                </p:cNvSpPr>
                <p:nvPr/>
              </p:nvSpPr>
              <p:spPr>
                <a:xfrm>
                  <a:off x="3563888" y="1666250"/>
                  <a:ext cx="5176568" cy="1767407"/>
                </a:xfrm>
                <a:prstGeom prst="rect">
                  <a:avLst/>
                </a:prstGeom>
                <a:blipFill rotWithShape="0">
                  <a:blip r:embed="rId4"/>
                  <a:stretch>
                    <a:fillRect l="-2120" t="-3448" r="-2120" b="-8621"/>
                  </a:stretch>
                </a:blipFill>
              </p:spPr>
              <p:txBody>
                <a:bodyPr/>
                <a:lstStyle/>
                <a:p>
                  <a:r>
                    <a:rPr lang="en-US">
                      <a:noFill/>
                    </a:rPr>
                    <a:t> </a:t>
                  </a:r>
                </a:p>
              </p:txBody>
            </p:sp>
          </mc:Fallback>
        </mc:AlternateContent>
      </p:grpSp>
    </p:spTree>
    <p:extLst>
      <p:ext uri="{BB962C8B-B14F-4D97-AF65-F5344CB8AC3E}">
        <p14:creationId xmlns:p14="http://schemas.microsoft.com/office/powerpoint/2010/main" val="2460101081"/>
      </p:ext>
    </p:extLst>
  </p:cSld>
  <p:clrMapOvr>
    <a:masterClrMapping/>
  </p:clrMapOvr>
  <p:transition advClick="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7.2 – Mode, Median and Range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54</a:t>
            </a:r>
            <a:endParaRPr lang="en-GB" sz="1400" b="1" dirty="0">
              <a:latin typeface="Calibri" panose="020F0502020204030204" pitchFamily="34" charset="0"/>
            </a:endParaRPr>
          </a:p>
        </p:txBody>
      </p:sp>
      <p:sp>
        <p:nvSpPr>
          <p:cNvPr id="3" name="Rectangle 2"/>
          <p:cNvSpPr/>
          <p:nvPr/>
        </p:nvSpPr>
        <p:spPr>
          <a:xfrm>
            <a:off x="251520" y="1218525"/>
            <a:ext cx="5256584" cy="5507662"/>
          </a:xfrm>
          <a:prstGeom prst="rect">
            <a:avLst/>
          </a:prstGeom>
        </p:spPr>
        <p:txBody>
          <a:bodyPr wrap="square">
            <a:spAutoFit/>
          </a:bodyPr>
          <a:lstStyle/>
          <a:p>
            <a:pPr marL="400050" indent="-400050">
              <a:buClr>
                <a:srgbClr val="C00000"/>
              </a:buClr>
              <a:buFont typeface="+mj-lt"/>
              <a:buAutoNum type="arabicPeriod" startAt="6"/>
              <a:tabLst>
                <a:tab pos="800100" algn="l"/>
                <a:tab pos="1314450" algn="l"/>
                <a:tab pos="1714500" algn="l"/>
                <a:tab pos="2171700" algn="l"/>
                <a:tab pos="2686050" algn="l"/>
                <a:tab pos="3086100" algn="l"/>
                <a:tab pos="3543300" algn="l"/>
                <a:tab pos="3943350" algn="l"/>
                <a:tab pos="4400550" algn="l"/>
                <a:tab pos="4857750" algn="l"/>
              </a:tabLst>
            </a:pPr>
            <a:r>
              <a:rPr lang="en-US" sz="2070" b="1" dirty="0">
                <a:solidFill>
                  <a:srgbClr val="FF0000"/>
                </a:solidFill>
                <a:latin typeface="Arial" panose="020B0604020202020204" pitchFamily="34" charset="0"/>
                <a:cs typeface="Arial" panose="020B0604020202020204" pitchFamily="34" charset="0"/>
              </a:rPr>
              <a:t>R</a:t>
            </a:r>
            <a:r>
              <a:rPr lang="en-US" sz="2070" dirty="0">
                <a:latin typeface="Arial" panose="020B0604020202020204" pitchFamily="34" charset="0"/>
                <a:cs typeface="Arial" panose="020B0604020202020204" pitchFamily="34" charset="0"/>
              </a:rPr>
              <a:t> For each set of experimental data below</a:t>
            </a:r>
          </a:p>
          <a:p>
            <a:pPr marL="857250" indent="-342900">
              <a:buClr>
                <a:srgbClr val="C00000"/>
              </a:buClr>
              <a:buFont typeface="+mj-lt"/>
              <a:buAutoNum type="romanLcPeriod"/>
              <a:tabLst>
                <a:tab pos="1314450" algn="l"/>
                <a:tab pos="1714500" algn="l"/>
                <a:tab pos="2171700" algn="l"/>
                <a:tab pos="2686050" algn="l"/>
                <a:tab pos="3086100" algn="l"/>
                <a:tab pos="3543300" algn="l"/>
                <a:tab pos="3943350" algn="l"/>
                <a:tab pos="4400550" algn="l"/>
                <a:tab pos="4857750" algn="l"/>
              </a:tabLst>
            </a:pPr>
            <a:r>
              <a:rPr lang="en-US" sz="2070" dirty="0" smtClean="0">
                <a:latin typeface="Arial" panose="020B0604020202020204" pitchFamily="34" charset="0"/>
                <a:cs typeface="Arial" panose="020B0604020202020204" pitchFamily="34" charset="0"/>
              </a:rPr>
              <a:t>identify </a:t>
            </a:r>
            <a:r>
              <a:rPr lang="en-US" sz="2070" dirty="0">
                <a:latin typeface="Arial" panose="020B0604020202020204" pitchFamily="34" charset="0"/>
                <a:cs typeface="Arial" panose="020B0604020202020204" pitchFamily="34" charset="0"/>
              </a:rPr>
              <a:t>the outlier</a:t>
            </a:r>
          </a:p>
          <a:p>
            <a:pPr marL="857250" indent="-342900">
              <a:buClr>
                <a:srgbClr val="C00000"/>
              </a:buClr>
              <a:buFont typeface="+mj-lt"/>
              <a:buAutoNum type="romanLcPeriod"/>
              <a:tabLst>
                <a:tab pos="1314450" algn="l"/>
                <a:tab pos="1714500" algn="l"/>
                <a:tab pos="2171700" algn="l"/>
                <a:tab pos="2686050" algn="l"/>
                <a:tab pos="3086100" algn="l"/>
                <a:tab pos="3543300" algn="l"/>
                <a:tab pos="3943350" algn="l"/>
                <a:tab pos="4400550" algn="l"/>
                <a:tab pos="4857750" algn="l"/>
              </a:tabLst>
            </a:pPr>
            <a:r>
              <a:rPr lang="en-US" sz="2070" dirty="0" smtClean="0">
                <a:latin typeface="Arial" panose="020B0604020202020204" pitchFamily="34" charset="0"/>
                <a:cs typeface="Arial" panose="020B0604020202020204" pitchFamily="34" charset="0"/>
              </a:rPr>
              <a:t>work </a:t>
            </a:r>
            <a:r>
              <a:rPr lang="en-US" sz="2070" dirty="0">
                <a:latin typeface="Arial" panose="020B0604020202020204" pitchFamily="34" charset="0"/>
                <a:cs typeface="Arial" panose="020B0604020202020204" pitchFamily="34" charset="0"/>
              </a:rPr>
              <a:t>out the range</a:t>
            </a:r>
          </a:p>
          <a:p>
            <a:pPr marL="857250" indent="-342900">
              <a:buClr>
                <a:srgbClr val="C00000"/>
              </a:buClr>
              <a:buFont typeface="+mj-lt"/>
              <a:buAutoNum type="romanLcPeriod"/>
              <a:tabLst>
                <a:tab pos="1314450" algn="l"/>
                <a:tab pos="1714500" algn="l"/>
                <a:tab pos="2171700" algn="l"/>
                <a:tab pos="2686050" algn="l"/>
                <a:tab pos="3086100" algn="l"/>
                <a:tab pos="3543300" algn="l"/>
                <a:tab pos="3943350" algn="l"/>
                <a:tab pos="4400550" algn="l"/>
                <a:tab pos="4857750" algn="l"/>
              </a:tabLst>
            </a:pPr>
            <a:r>
              <a:rPr lang="en-US" sz="2070" dirty="0" smtClean="0">
                <a:latin typeface="Arial" panose="020B0604020202020204" pitchFamily="34" charset="0"/>
                <a:cs typeface="Arial" panose="020B0604020202020204" pitchFamily="34" charset="0"/>
              </a:rPr>
              <a:t>work </a:t>
            </a:r>
            <a:r>
              <a:rPr lang="en-US" sz="2070" dirty="0">
                <a:latin typeface="Arial" panose="020B0604020202020204" pitchFamily="34" charset="0"/>
                <a:cs typeface="Arial" panose="020B0604020202020204" pitchFamily="34" charset="0"/>
              </a:rPr>
              <a:t>out the range ignoring the outlier, </a:t>
            </a:r>
            <a:endParaRPr lang="en-US" sz="2070" dirty="0" smtClean="0">
              <a:latin typeface="Arial" panose="020B0604020202020204" pitchFamily="34" charset="0"/>
              <a:cs typeface="Arial" panose="020B0604020202020204" pitchFamily="34" charset="0"/>
            </a:endParaRPr>
          </a:p>
          <a:p>
            <a:pPr marL="857250" indent="-342900">
              <a:buClr>
                <a:srgbClr val="C00000"/>
              </a:buClr>
              <a:buFont typeface="+mj-lt"/>
              <a:buAutoNum type="alphaLcPeriod"/>
              <a:tabLst>
                <a:tab pos="1314450" algn="l"/>
                <a:tab pos="1714500" algn="l"/>
                <a:tab pos="2171700" algn="l"/>
                <a:tab pos="2686050" algn="l"/>
                <a:tab pos="3086100" algn="l"/>
                <a:tab pos="3543300" algn="l"/>
                <a:tab pos="3943350" algn="l"/>
                <a:tab pos="4400550" algn="l"/>
                <a:tab pos="4857750" algn="l"/>
              </a:tabLst>
            </a:pPr>
            <a:r>
              <a:rPr lang="en-US" sz="2070" dirty="0" smtClean="0">
                <a:latin typeface="Arial" panose="020B0604020202020204" pitchFamily="34" charset="0"/>
                <a:cs typeface="Arial" panose="020B0604020202020204" pitchFamily="34" charset="0"/>
              </a:rPr>
              <a:t>24</a:t>
            </a:r>
            <a:r>
              <a:rPr lang="en-US" sz="2070" dirty="0">
                <a:latin typeface="Arial" panose="020B0604020202020204" pitchFamily="34" charset="0"/>
                <a:cs typeface="Arial" panose="020B0604020202020204" pitchFamily="34" charset="0"/>
              </a:rPr>
              <a:t>°, 18°, 19°, 22°, 12°, 19°, 25°, </a:t>
            </a:r>
            <a:r>
              <a:rPr lang="en-US" sz="2070" dirty="0" smtClean="0">
                <a:latin typeface="Arial" panose="020B0604020202020204" pitchFamily="34" charset="0"/>
                <a:cs typeface="Arial" panose="020B0604020202020204" pitchFamily="34" charset="0"/>
              </a:rPr>
              <a:t>17°</a:t>
            </a:r>
          </a:p>
          <a:p>
            <a:pPr marL="857250" indent="-342900">
              <a:buClr>
                <a:srgbClr val="C00000"/>
              </a:buClr>
              <a:buFont typeface="+mj-lt"/>
              <a:buAutoNum type="alphaLcPeriod"/>
              <a:tabLst>
                <a:tab pos="1314450" algn="l"/>
                <a:tab pos="1714500" algn="l"/>
                <a:tab pos="2171700" algn="l"/>
                <a:tab pos="2686050" algn="l"/>
                <a:tab pos="3086100" algn="l"/>
                <a:tab pos="3543300" algn="l"/>
                <a:tab pos="3943350" algn="l"/>
                <a:tab pos="4400550" algn="l"/>
                <a:tab pos="4857750" algn="l"/>
              </a:tabLst>
            </a:pPr>
            <a:r>
              <a:rPr lang="en-US" sz="2070" dirty="0" smtClean="0">
                <a:latin typeface="Arial" panose="020B0604020202020204" pitchFamily="34" charset="0"/>
                <a:cs typeface="Arial" panose="020B0604020202020204" pitchFamily="34" charset="0"/>
              </a:rPr>
              <a:t>3.7 </a:t>
            </a:r>
            <a:r>
              <a:rPr lang="en-US" sz="2070" dirty="0">
                <a:latin typeface="Arial" panose="020B0604020202020204" pitchFamily="34" charset="0"/>
                <a:cs typeface="Arial" panose="020B0604020202020204" pitchFamily="34" charset="0"/>
              </a:rPr>
              <a:t>mm, 3.9 mm, 2.9 mm, 4.8 </a:t>
            </a:r>
            <a:r>
              <a:rPr lang="en-US" sz="2070" dirty="0" smtClean="0">
                <a:latin typeface="Arial" panose="020B0604020202020204" pitchFamily="34" charset="0"/>
                <a:cs typeface="Arial" panose="020B0604020202020204" pitchFamily="34" charset="0"/>
              </a:rPr>
              <a:t>mm, 5.2 </a:t>
            </a:r>
            <a:r>
              <a:rPr lang="en-US" sz="2070" dirty="0">
                <a:latin typeface="Arial" panose="020B0604020202020204" pitchFamily="34" charset="0"/>
                <a:cs typeface="Arial" panose="020B0604020202020204" pitchFamily="34" charset="0"/>
              </a:rPr>
              <a:t>mm, 0.4 mm, 5.6 mm, 3.9 mm </a:t>
            </a:r>
            <a:endParaRPr lang="en-US" sz="2070" dirty="0" smtClean="0">
              <a:latin typeface="Arial" panose="020B0604020202020204" pitchFamily="34" charset="0"/>
              <a:cs typeface="Arial" panose="020B0604020202020204" pitchFamily="34" charset="0"/>
            </a:endParaRPr>
          </a:p>
          <a:p>
            <a:pPr marL="857250" indent="-342900">
              <a:buClr>
                <a:srgbClr val="C00000"/>
              </a:buClr>
              <a:buFont typeface="+mj-lt"/>
              <a:buAutoNum type="alphaLcPeriod"/>
              <a:tabLst>
                <a:tab pos="1314450" algn="l"/>
                <a:tab pos="1714500" algn="l"/>
                <a:tab pos="2171700" algn="l"/>
                <a:tab pos="2686050" algn="l"/>
                <a:tab pos="3086100" algn="l"/>
                <a:tab pos="3543300" algn="l"/>
                <a:tab pos="3943350" algn="l"/>
                <a:tab pos="4400550" algn="l"/>
                <a:tab pos="4857750" algn="l"/>
              </a:tabLst>
            </a:pPr>
            <a:r>
              <a:rPr lang="en-US" sz="2070" dirty="0" smtClean="0">
                <a:latin typeface="Arial" panose="020B0604020202020204" pitchFamily="34" charset="0"/>
                <a:cs typeface="Arial" panose="020B0604020202020204" pitchFamily="34" charset="0"/>
              </a:rPr>
              <a:t>1.02 </a:t>
            </a:r>
            <a:r>
              <a:rPr lang="en-US" sz="2070" dirty="0">
                <a:latin typeface="Arial" panose="020B0604020202020204" pitchFamily="34" charset="0"/>
                <a:cs typeface="Arial" panose="020B0604020202020204" pitchFamily="34" charset="0"/>
              </a:rPr>
              <a:t>kg, 0.75 kg, 1.09 kg, 0.98 </a:t>
            </a:r>
            <a:r>
              <a:rPr lang="en-US" sz="2070" dirty="0" smtClean="0">
                <a:latin typeface="Arial" panose="020B0604020202020204" pitchFamily="34" charset="0"/>
                <a:cs typeface="Arial" panose="020B0604020202020204" pitchFamily="34" charset="0"/>
              </a:rPr>
              <a:t>kg, 0.95 </a:t>
            </a:r>
            <a:r>
              <a:rPr lang="en-US" sz="2070" dirty="0">
                <a:latin typeface="Arial" panose="020B0604020202020204" pitchFamily="34" charset="0"/>
                <a:cs typeface="Arial" panose="020B0604020202020204" pitchFamily="34" charset="0"/>
              </a:rPr>
              <a:t>kg, 1.03 kg, 1.05 kg</a:t>
            </a:r>
          </a:p>
          <a:p>
            <a:pPr marL="400050" indent="-400050">
              <a:buClr>
                <a:srgbClr val="C00000"/>
              </a:buClr>
              <a:buFont typeface="+mj-lt"/>
              <a:buAutoNum type="arabicPeriod" startAt="7"/>
              <a:tabLst>
                <a:tab pos="800100" algn="l"/>
                <a:tab pos="1314450" algn="l"/>
                <a:tab pos="1714500" algn="l"/>
                <a:tab pos="2171700" algn="l"/>
                <a:tab pos="2686050" algn="l"/>
                <a:tab pos="3086100" algn="l"/>
                <a:tab pos="3543300" algn="l"/>
                <a:tab pos="3943350" algn="l"/>
                <a:tab pos="4400550" algn="l"/>
                <a:tab pos="4857750" algn="l"/>
              </a:tabLst>
            </a:pPr>
            <a:r>
              <a:rPr lang="en-US" sz="2070" dirty="0" smtClean="0">
                <a:latin typeface="Arial" panose="020B0604020202020204" pitchFamily="34" charset="0"/>
                <a:cs typeface="Arial" panose="020B0604020202020204" pitchFamily="34" charset="0"/>
              </a:rPr>
              <a:t>Marta </a:t>
            </a:r>
            <a:r>
              <a:rPr lang="en-US" sz="2070" dirty="0">
                <a:latin typeface="Arial" panose="020B0604020202020204" pitchFamily="34" charset="0"/>
                <a:cs typeface="Arial" panose="020B0604020202020204" pitchFamily="34" charset="0"/>
              </a:rPr>
              <a:t>recorded these sets of experimental data. The outliers are likely to be </a:t>
            </a:r>
            <a:r>
              <a:rPr lang="en-US" sz="2070" dirty="0" smtClean="0">
                <a:latin typeface="Arial" panose="020B0604020202020204" pitchFamily="34" charset="0"/>
                <a:cs typeface="Arial" panose="020B0604020202020204" pitchFamily="34" charset="0"/>
              </a:rPr>
              <a:t>errors. Work </a:t>
            </a:r>
            <a:r>
              <a:rPr lang="en-US" sz="2070" dirty="0">
                <a:latin typeface="Arial" panose="020B0604020202020204" pitchFamily="34" charset="0"/>
                <a:cs typeface="Arial" panose="020B0604020202020204" pitchFamily="34" charset="0"/>
              </a:rPr>
              <a:t>out the range of each data set, ignoring any outliers.</a:t>
            </a:r>
          </a:p>
          <a:p>
            <a:pPr marL="914400" indent="-457200">
              <a:buClr>
                <a:srgbClr val="C00000"/>
              </a:buClr>
              <a:buFont typeface="+mj-lt"/>
              <a:buAutoNum type="alphaLcPeriod"/>
              <a:tabLst>
                <a:tab pos="800100" algn="l"/>
                <a:tab pos="1314450" algn="l"/>
                <a:tab pos="1714500" algn="l"/>
                <a:tab pos="2171700" algn="l"/>
                <a:tab pos="2686050" algn="l"/>
                <a:tab pos="3086100" algn="l"/>
                <a:tab pos="3543300" algn="l"/>
                <a:tab pos="3943350" algn="l"/>
                <a:tab pos="4400550" algn="l"/>
                <a:tab pos="4857750" algn="l"/>
              </a:tabLst>
            </a:pPr>
            <a:r>
              <a:rPr lang="en-US" sz="2070" dirty="0" smtClean="0">
                <a:latin typeface="Arial" panose="020B0604020202020204" pitchFamily="34" charset="0"/>
                <a:cs typeface="Arial" panose="020B0604020202020204" pitchFamily="34" charset="0"/>
              </a:rPr>
              <a:t>17,19,18,13,4,15 </a:t>
            </a:r>
          </a:p>
          <a:p>
            <a:pPr marL="914400" indent="-457200">
              <a:buClr>
                <a:srgbClr val="C00000"/>
              </a:buClr>
              <a:buFont typeface="+mj-lt"/>
              <a:buAutoNum type="alphaLcPeriod"/>
              <a:tabLst>
                <a:tab pos="800100" algn="l"/>
                <a:tab pos="1314450" algn="l"/>
                <a:tab pos="1714500" algn="l"/>
                <a:tab pos="2171700" algn="l"/>
                <a:tab pos="2686050" algn="l"/>
                <a:tab pos="3086100" algn="l"/>
                <a:tab pos="3543300" algn="l"/>
                <a:tab pos="3943350" algn="l"/>
                <a:tab pos="4400550" algn="l"/>
                <a:tab pos="4857750" algn="l"/>
              </a:tabLst>
            </a:pPr>
            <a:r>
              <a:rPr lang="en-US" sz="2070" dirty="0" smtClean="0">
                <a:latin typeface="Arial" panose="020B0604020202020204" pitchFamily="34" charset="0"/>
                <a:cs typeface="Arial" panose="020B0604020202020204" pitchFamily="34" charset="0"/>
              </a:rPr>
              <a:t>9.2</a:t>
            </a:r>
            <a:r>
              <a:rPr lang="en-US" sz="2070" dirty="0">
                <a:latin typeface="Arial" panose="020B0604020202020204" pitchFamily="34" charset="0"/>
                <a:cs typeface="Arial" panose="020B0604020202020204" pitchFamily="34" charset="0"/>
              </a:rPr>
              <a:t>, 8.9, 9.4, 3.5, 8.1, 8.9, 9.5</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3801846627"/>
      </p:ext>
    </p:extLst>
  </p:cSld>
  <p:clrMapOvr>
    <a:masterClrMapping/>
  </p:clrMapOvr>
  <p:transition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7.2 – Mode, Median and Range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54</a:t>
            </a:r>
            <a:endParaRPr lang="en-GB" sz="1400" b="1" dirty="0">
              <a:latin typeface="Calibri" panose="020F0502020204030204" pitchFamily="34" charset="0"/>
            </a:endParaRPr>
          </a:p>
        </p:txBody>
      </p:sp>
      <p:sp>
        <p:nvSpPr>
          <p:cNvPr id="3" name="Rectangle 2"/>
          <p:cNvSpPr/>
          <p:nvPr/>
        </p:nvSpPr>
        <p:spPr>
          <a:xfrm>
            <a:off x="251520" y="1218525"/>
            <a:ext cx="5256584" cy="5401479"/>
          </a:xfrm>
          <a:prstGeom prst="rect">
            <a:avLst/>
          </a:prstGeom>
        </p:spPr>
        <p:txBody>
          <a:bodyPr wrap="square">
            <a:spAutoFit/>
          </a:bodyPr>
          <a:lstStyle/>
          <a:p>
            <a:pPr marL="457200" indent="-457200">
              <a:buClr>
                <a:srgbClr val="C00000"/>
              </a:buClr>
              <a:buFont typeface="+mj-lt"/>
              <a:buAutoNum type="arabicPeriod" startAt="8"/>
              <a:tabLst>
                <a:tab pos="800100" algn="l"/>
                <a:tab pos="1314450" algn="l"/>
                <a:tab pos="1714500" algn="l"/>
                <a:tab pos="2171700" algn="l"/>
                <a:tab pos="2686050" algn="l"/>
                <a:tab pos="3086100" algn="l"/>
                <a:tab pos="3543300" algn="l"/>
                <a:tab pos="3943350" algn="l"/>
                <a:tab pos="4400550" algn="l"/>
                <a:tab pos="4857750" algn="l"/>
              </a:tabLst>
            </a:pPr>
            <a:r>
              <a:rPr lang="en-US" sz="2300" dirty="0">
                <a:latin typeface="Arial" panose="020B0604020202020204" pitchFamily="34" charset="0"/>
                <a:cs typeface="Arial" panose="020B0604020202020204" pitchFamily="34" charset="0"/>
              </a:rPr>
              <a:t>Jayne measured the lengths and masses of a sample of metal rods. The diagram shows the results.</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Find the range of the masses, ignoring any outliers.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051692" y="2403623"/>
            <a:ext cx="4016281" cy="3346899"/>
          </a:xfrm>
          <a:prstGeom prst="rect">
            <a:avLst/>
          </a:prstGeom>
        </p:spPr>
      </p:pic>
    </p:spTree>
    <p:extLst>
      <p:ext uri="{BB962C8B-B14F-4D97-AF65-F5344CB8AC3E}">
        <p14:creationId xmlns:p14="http://schemas.microsoft.com/office/powerpoint/2010/main" val="1553390485"/>
      </p:ext>
    </p:extLst>
  </p:cSld>
  <p:clrMapOvr>
    <a:masterClrMapping/>
  </p:clrMapOvr>
  <p:transition advClick="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7.2 – Mode, Median and Range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54</a:t>
            </a:r>
            <a:endParaRPr lang="en-GB" sz="1400" b="1" dirty="0">
              <a:latin typeface="Calibri" panose="020F0502020204030204" pitchFamily="34" charset="0"/>
            </a:endParaRPr>
          </a:p>
        </p:txBody>
      </p:sp>
      <p:sp>
        <p:nvSpPr>
          <p:cNvPr id="3" name="Rectangle 2"/>
          <p:cNvSpPr/>
          <p:nvPr/>
        </p:nvSpPr>
        <p:spPr>
          <a:xfrm>
            <a:off x="251520" y="1218525"/>
            <a:ext cx="5256584" cy="5293757"/>
          </a:xfrm>
          <a:prstGeom prst="rect">
            <a:avLst/>
          </a:prstGeom>
        </p:spPr>
        <p:txBody>
          <a:bodyPr wrap="square">
            <a:spAutoFit/>
          </a:bodyPr>
          <a:lstStyle/>
          <a:p>
            <a:pPr marL="457200" indent="-457200">
              <a:buClr>
                <a:srgbClr val="C00000"/>
              </a:buClr>
              <a:buFont typeface="+mj-lt"/>
              <a:buAutoNum type="arabicPeriod" startAt="9"/>
              <a:tabLst>
                <a:tab pos="800100" algn="l"/>
                <a:tab pos="1314450" algn="l"/>
                <a:tab pos="1714500" algn="l"/>
                <a:tab pos="2171700" algn="l"/>
                <a:tab pos="2686050" algn="l"/>
                <a:tab pos="3086100" algn="l"/>
                <a:tab pos="3543300" algn="l"/>
                <a:tab pos="3943350" algn="l"/>
                <a:tab pos="4400550" algn="l"/>
                <a:tab pos="4857750" algn="l"/>
              </a:tabLst>
            </a:pPr>
            <a:r>
              <a:rPr lang="en-US" sz="2600" dirty="0">
                <a:latin typeface="Arial" panose="020B0604020202020204" pitchFamily="34" charset="0"/>
                <a:cs typeface="Arial" panose="020B0604020202020204" pitchFamily="34" charset="0"/>
              </a:rPr>
              <a:t>In a traffic survey, the number of cars passing each minute was recorded.</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Estimate the range of the number of cars.</a:t>
            </a:r>
          </a:p>
        </p:txBody>
      </p:sp>
      <p:graphicFrame>
        <p:nvGraphicFramePr>
          <p:cNvPr id="7" name="Table 6"/>
          <p:cNvGraphicFramePr>
            <a:graphicFrameLocks noGrp="1"/>
          </p:cNvGraphicFramePr>
          <p:nvPr>
            <p:extLst>
              <p:ext uri="{D42A27DB-BD31-4B8C-83A1-F6EECF244321}">
                <p14:modId xmlns:p14="http://schemas.microsoft.com/office/powerpoint/2010/main" val="1989279451"/>
              </p:ext>
            </p:extLst>
          </p:nvPr>
        </p:nvGraphicFramePr>
        <p:xfrm>
          <a:off x="323528" y="2519144"/>
          <a:ext cx="5040560" cy="2926080"/>
        </p:xfrm>
        <a:graphic>
          <a:graphicData uri="http://schemas.openxmlformats.org/drawingml/2006/table">
            <a:tbl>
              <a:tblPr firstRow="1" bandRow="1">
                <a:tableStyleId>{5C22544A-7EE6-4342-B048-85BDC9FD1C3A}</a:tableStyleId>
              </a:tblPr>
              <a:tblGrid>
                <a:gridCol w="3024336"/>
                <a:gridCol w="2016224"/>
              </a:tblGrid>
              <a:tr h="277913">
                <a:tc>
                  <a:txBody>
                    <a:bodyPr/>
                    <a:lstStyle/>
                    <a:p>
                      <a:pPr algn="ctr"/>
                      <a:r>
                        <a:rPr lang="en-US" sz="2600" dirty="0" smtClean="0">
                          <a:latin typeface="Arial" panose="020B0604020202020204" pitchFamily="34" charset="0"/>
                          <a:cs typeface="Arial" panose="020B0604020202020204" pitchFamily="34" charset="0"/>
                        </a:rPr>
                        <a:t>Number of Cars</a:t>
                      </a:r>
                      <a:endParaRPr lang="en-US" sz="26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Frequency</a:t>
                      </a:r>
                      <a:endParaRPr lang="en-US" sz="26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0 – 10</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1</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11 – 20</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2</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21 – 30</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17</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31 – 40</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8</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41 – 50</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3</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spTree>
    <p:extLst>
      <p:ext uri="{BB962C8B-B14F-4D97-AF65-F5344CB8AC3E}">
        <p14:creationId xmlns:p14="http://schemas.microsoft.com/office/powerpoint/2010/main" val="1972160087"/>
      </p:ext>
    </p:extLst>
  </p:cSld>
  <p:clrMapOvr>
    <a:masterClrMapping/>
  </p:clrMapOvr>
  <p:transition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7.2 – Mode, Median and Range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54</a:t>
            </a:r>
            <a:endParaRPr lang="en-GB" sz="1400" b="1" dirty="0">
              <a:latin typeface="Calibri" panose="020F0502020204030204" pitchFamily="34" charset="0"/>
            </a:endParaRPr>
          </a:p>
        </p:txBody>
      </p:sp>
      <p:sp>
        <p:nvSpPr>
          <p:cNvPr id="3" name="Rectangle 2"/>
          <p:cNvSpPr/>
          <p:nvPr/>
        </p:nvSpPr>
        <p:spPr>
          <a:xfrm>
            <a:off x="251520" y="1218525"/>
            <a:ext cx="5256584" cy="5324535"/>
          </a:xfrm>
          <a:prstGeom prst="rect">
            <a:avLst/>
          </a:prstGeom>
        </p:spPr>
        <p:txBody>
          <a:bodyPr wrap="square">
            <a:spAutoFit/>
          </a:bodyPr>
          <a:lstStyle/>
          <a:p>
            <a:pPr marL="457200" indent="-457200">
              <a:buClr>
                <a:srgbClr val="C00000"/>
              </a:buClr>
              <a:buFont typeface="+mj-lt"/>
              <a:buAutoNum type="arabicPeriod" startAt="10"/>
              <a:tabLst>
                <a:tab pos="800100" algn="l"/>
                <a:tab pos="1314450" algn="l"/>
                <a:tab pos="1714500" algn="l"/>
                <a:tab pos="2171700" algn="l"/>
                <a:tab pos="2686050" algn="l"/>
                <a:tab pos="3086100" algn="l"/>
                <a:tab pos="3543300" algn="l"/>
                <a:tab pos="3943350" algn="l"/>
                <a:tab pos="4400550" algn="l"/>
                <a:tab pos="4857750" algn="l"/>
              </a:tabLst>
            </a:pPr>
            <a:r>
              <a:rPr lang="en-US" sz="2000" dirty="0">
                <a:latin typeface="Arial" panose="020B0604020202020204" pitchFamily="34" charset="0"/>
                <a:cs typeface="Arial" panose="020B0604020202020204" pitchFamily="34" charset="0"/>
              </a:rPr>
              <a:t>A factory records the weight, in grams, of bags of </a:t>
            </a:r>
            <a:r>
              <a:rPr lang="en-US" sz="2000" dirty="0" smtClean="0">
                <a:latin typeface="Arial" panose="020B0604020202020204" pitchFamily="34" charset="0"/>
                <a:cs typeface="Arial" panose="020B0604020202020204" pitchFamily="34" charset="0"/>
              </a:rPr>
              <a:t>flour.</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table shows the results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342900" indent="-342900">
              <a:buClr>
                <a:srgbClr val="C00000"/>
              </a:buClr>
              <a:buFont typeface="+mj-lt"/>
              <a:buAutoNum type="alphaLcPeriod"/>
              <a:tabLst>
                <a:tab pos="800100" algn="l"/>
                <a:tab pos="1314450" algn="l"/>
                <a:tab pos="1714500" algn="l"/>
                <a:tab pos="2171700" algn="l"/>
                <a:tab pos="2686050" algn="l"/>
                <a:tab pos="3086100" algn="l"/>
                <a:tab pos="3543300" algn="l"/>
                <a:tab pos="3943350" algn="l"/>
                <a:tab pos="4400550" algn="l"/>
                <a:tab pos="4857750" algn="l"/>
              </a:tabLst>
            </a:pPr>
            <a:r>
              <a:rPr lang="en-US" sz="2000" dirty="0">
                <a:latin typeface="Arial" panose="020B0604020202020204" pitchFamily="34" charset="0"/>
                <a:cs typeface="Arial" panose="020B0604020202020204" pitchFamily="34" charset="0"/>
              </a:rPr>
              <a:t>Write down the largest possible weight that one of these bags of flour could </a:t>
            </a:r>
            <a:r>
              <a:rPr lang="en-US" sz="2000" dirty="0" smtClean="0">
                <a:latin typeface="Arial" panose="020B0604020202020204" pitchFamily="34" charset="0"/>
                <a:cs typeface="Arial" panose="020B0604020202020204" pitchFamily="34" charset="0"/>
              </a:rPr>
              <a:t>have.</a:t>
            </a:r>
          </a:p>
          <a:p>
            <a:pPr marL="342900" indent="-342900">
              <a:buClr>
                <a:srgbClr val="C00000"/>
              </a:buClr>
              <a:buFont typeface="+mj-lt"/>
              <a:buAutoNum type="alphaLcPeriod"/>
              <a:tabLst>
                <a:tab pos="800100" algn="l"/>
                <a:tab pos="1314450" algn="l"/>
                <a:tab pos="1714500" algn="l"/>
                <a:tab pos="2171700" algn="l"/>
                <a:tab pos="2686050" algn="l"/>
                <a:tab pos="3086100" algn="l"/>
                <a:tab pos="3543300" algn="l"/>
                <a:tab pos="3943350" algn="l"/>
                <a:tab pos="4400550" algn="l"/>
                <a:tab pos="4857750" algn="l"/>
              </a:tabLst>
            </a:pPr>
            <a:r>
              <a:rPr lang="en-US" sz="2000" dirty="0" smtClean="0">
                <a:latin typeface="Arial" panose="020B0604020202020204" pitchFamily="34" charset="0"/>
                <a:cs typeface="Arial" panose="020B0604020202020204" pitchFamily="34" charset="0"/>
              </a:rPr>
              <a:t>Write </a:t>
            </a:r>
            <a:r>
              <a:rPr lang="en-US" sz="2000" dirty="0">
                <a:latin typeface="Arial" panose="020B0604020202020204" pitchFamily="34" charset="0"/>
                <a:cs typeface="Arial" panose="020B0604020202020204" pitchFamily="34" charset="0"/>
              </a:rPr>
              <a:t>down the smallest possible weight that one of these bags of flour could have, </a:t>
            </a:r>
            <a:endParaRPr lang="en-US" sz="2000" dirty="0" smtClean="0">
              <a:latin typeface="Arial" panose="020B0604020202020204" pitchFamily="34" charset="0"/>
              <a:cs typeface="Arial" panose="020B0604020202020204" pitchFamily="34" charset="0"/>
            </a:endParaRPr>
          </a:p>
          <a:p>
            <a:pPr marL="342900" indent="-342900">
              <a:buClr>
                <a:srgbClr val="C00000"/>
              </a:buClr>
              <a:buFont typeface="+mj-lt"/>
              <a:buAutoNum type="alphaLcPeriod"/>
              <a:tabLst>
                <a:tab pos="800100" algn="l"/>
                <a:tab pos="1314450" algn="l"/>
                <a:tab pos="1714500" algn="l"/>
                <a:tab pos="2171700" algn="l"/>
                <a:tab pos="2686050" algn="l"/>
                <a:tab pos="3086100" algn="l"/>
                <a:tab pos="3543300" algn="l"/>
                <a:tab pos="3943350" algn="l"/>
                <a:tab pos="4400550" algn="l"/>
                <a:tab pos="4857750" algn="l"/>
              </a:tabLst>
            </a:pPr>
            <a:r>
              <a:rPr lang="en-US" sz="2000" dirty="0" smtClean="0">
                <a:latin typeface="Arial" panose="020B0604020202020204" pitchFamily="34" charset="0"/>
                <a:cs typeface="Arial" panose="020B0604020202020204" pitchFamily="34" charset="0"/>
              </a:rPr>
              <a:t>Estimate </a:t>
            </a:r>
            <a:r>
              <a:rPr lang="en-US" sz="2000" dirty="0">
                <a:latin typeface="Arial" panose="020B0604020202020204" pitchFamily="34" charset="0"/>
                <a:cs typeface="Arial" panose="020B0604020202020204" pitchFamily="34" charset="0"/>
              </a:rPr>
              <a:t>the range.</a:t>
            </a:r>
          </a:p>
        </p:txBody>
      </p:sp>
      <p:graphicFrame>
        <p:nvGraphicFramePr>
          <p:cNvPr id="7" name="Table 6"/>
          <p:cNvGraphicFramePr>
            <a:graphicFrameLocks noGrp="1"/>
          </p:cNvGraphicFramePr>
          <p:nvPr>
            <p:extLst>
              <p:ext uri="{D42A27DB-BD31-4B8C-83A1-F6EECF244321}">
                <p14:modId xmlns:p14="http://schemas.microsoft.com/office/powerpoint/2010/main" val="2310754327"/>
              </p:ext>
            </p:extLst>
          </p:nvPr>
        </p:nvGraphicFramePr>
        <p:xfrm>
          <a:off x="251520" y="2347704"/>
          <a:ext cx="5184576" cy="2377440"/>
        </p:xfrm>
        <a:graphic>
          <a:graphicData uri="http://schemas.openxmlformats.org/drawingml/2006/table">
            <a:tbl>
              <a:tblPr firstRow="1" bandRow="1">
                <a:tableStyleId>{5C22544A-7EE6-4342-B048-85BDC9FD1C3A}</a:tableStyleId>
              </a:tblPr>
              <a:tblGrid>
                <a:gridCol w="3110746"/>
                <a:gridCol w="2073830"/>
              </a:tblGrid>
              <a:tr h="277913">
                <a:tc>
                  <a:txBody>
                    <a:bodyPr/>
                    <a:lstStyle/>
                    <a:p>
                      <a:pPr algn="ctr"/>
                      <a:r>
                        <a:rPr lang="en-US" sz="2000" dirty="0" smtClean="0">
                          <a:latin typeface="Arial" panose="020B0604020202020204" pitchFamily="34" charset="0"/>
                          <a:cs typeface="Arial" panose="020B0604020202020204" pitchFamily="34" charset="0"/>
                        </a:rPr>
                        <a:t>Number of Cars</a:t>
                      </a:r>
                      <a:endParaRPr lang="en-US" sz="2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Frequency</a:t>
                      </a:r>
                      <a:endParaRPr lang="en-US" sz="2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latin typeface="Arial" panose="020B0604020202020204" pitchFamily="34" charset="0"/>
                          <a:cs typeface="Arial" panose="020B0604020202020204" pitchFamily="34" charset="0"/>
                        </a:rPr>
                        <a:t>960 &lt; </a:t>
                      </a:r>
                      <a:r>
                        <a:rPr lang="en-US" sz="2000" i="1" dirty="0" smtClean="0">
                          <a:latin typeface="Arial" panose="020B0604020202020204" pitchFamily="34" charset="0"/>
                          <a:cs typeface="Arial" panose="020B0604020202020204" pitchFamily="34" charset="0"/>
                        </a:rPr>
                        <a:t>w</a:t>
                      </a:r>
                      <a:r>
                        <a:rPr lang="en-US" sz="2000" dirty="0" smtClean="0">
                          <a:latin typeface="Arial" panose="020B0604020202020204" pitchFamily="34" charset="0"/>
                          <a:cs typeface="Arial" panose="020B0604020202020204" pitchFamily="34" charset="0"/>
                        </a:rPr>
                        <a:t> ≤ 970</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14</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latin typeface="Arial" panose="020B0604020202020204" pitchFamily="34" charset="0"/>
                          <a:cs typeface="Arial" panose="020B0604020202020204" pitchFamily="34" charset="0"/>
                        </a:rPr>
                        <a:t>970 &lt; </a:t>
                      </a:r>
                      <a:r>
                        <a:rPr lang="en-US" sz="2000" i="1" dirty="0" smtClean="0">
                          <a:latin typeface="Arial" panose="020B0604020202020204" pitchFamily="34" charset="0"/>
                          <a:cs typeface="Arial" panose="020B0604020202020204" pitchFamily="34" charset="0"/>
                        </a:rPr>
                        <a:t>w</a:t>
                      </a:r>
                      <a:r>
                        <a:rPr lang="en-US" sz="2000" dirty="0" smtClean="0">
                          <a:latin typeface="Arial" panose="020B0604020202020204" pitchFamily="34" charset="0"/>
                          <a:cs typeface="Arial" panose="020B0604020202020204" pitchFamily="34" charset="0"/>
                        </a:rPr>
                        <a:t> ≤ 980</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56</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latin typeface="Arial" panose="020B0604020202020204" pitchFamily="34" charset="0"/>
                          <a:cs typeface="Arial" panose="020B0604020202020204" pitchFamily="34" charset="0"/>
                        </a:rPr>
                        <a:t>980 &lt; </a:t>
                      </a:r>
                      <a:r>
                        <a:rPr lang="en-US" sz="2000" i="1" dirty="0" smtClean="0">
                          <a:latin typeface="Arial" panose="020B0604020202020204" pitchFamily="34" charset="0"/>
                          <a:cs typeface="Arial" panose="020B0604020202020204" pitchFamily="34" charset="0"/>
                        </a:rPr>
                        <a:t>w</a:t>
                      </a:r>
                      <a:r>
                        <a:rPr lang="en-US" sz="2000" dirty="0" smtClean="0">
                          <a:latin typeface="Arial" panose="020B0604020202020204" pitchFamily="34" charset="0"/>
                          <a:cs typeface="Arial" panose="020B0604020202020204" pitchFamily="34" charset="0"/>
                        </a:rPr>
                        <a:t> ≤ 990</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125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latin typeface="Arial" panose="020B0604020202020204" pitchFamily="34" charset="0"/>
                          <a:cs typeface="Arial" panose="020B0604020202020204" pitchFamily="34" charset="0"/>
                        </a:rPr>
                        <a:t>990 &lt; w</a:t>
                      </a:r>
                      <a:r>
                        <a:rPr lang="en-US" sz="2000" i="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1000</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391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000" dirty="0" smtClean="0">
                          <a:latin typeface="Arial" panose="020B0604020202020204" pitchFamily="34" charset="0"/>
                          <a:cs typeface="Arial" panose="020B0604020202020204" pitchFamily="34" charset="0"/>
                        </a:rPr>
                        <a:t>1000 &lt; </a:t>
                      </a:r>
                      <a:r>
                        <a:rPr lang="en-US" sz="2000" i="1" dirty="0" smtClean="0">
                          <a:latin typeface="Arial" panose="020B0604020202020204" pitchFamily="34" charset="0"/>
                          <a:cs typeface="Arial" panose="020B0604020202020204" pitchFamily="34" charset="0"/>
                        </a:rPr>
                        <a:t>w</a:t>
                      </a:r>
                      <a:r>
                        <a:rPr lang="en-US" sz="2000" dirty="0" smtClean="0">
                          <a:latin typeface="Arial" panose="020B0604020202020204" pitchFamily="34" charset="0"/>
                          <a:cs typeface="Arial" panose="020B0604020202020204" pitchFamily="34" charset="0"/>
                        </a:rPr>
                        <a:t> ≤ 1010</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1798786"/>
      </p:ext>
    </p:extLst>
  </p:cSld>
  <p:clrMapOvr>
    <a:masterClrMapping/>
  </p:clrMapOvr>
  <p:transition advClick="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7.2 – Mode, Median and Range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54</a:t>
            </a:r>
            <a:endParaRPr lang="en-GB" sz="1400" b="1" dirty="0">
              <a:latin typeface="Calibri" panose="020F0502020204030204" pitchFamily="34" charset="0"/>
            </a:endParaRPr>
          </a:p>
        </p:txBody>
      </p:sp>
      <p:sp>
        <p:nvSpPr>
          <p:cNvPr id="3" name="Rectangle 2"/>
          <p:cNvSpPr/>
          <p:nvPr/>
        </p:nvSpPr>
        <p:spPr>
          <a:xfrm>
            <a:off x="251520" y="1218525"/>
            <a:ext cx="5256584" cy="5262979"/>
          </a:xfrm>
          <a:prstGeom prst="rect">
            <a:avLst/>
          </a:prstGeom>
        </p:spPr>
        <p:txBody>
          <a:bodyPr wrap="square">
            <a:spAutoFit/>
          </a:bodyPr>
          <a:lstStyle/>
          <a:p>
            <a:pPr marL="628650" indent="-628650">
              <a:buClr>
                <a:srgbClr val="C00000"/>
              </a:buClr>
              <a:buFont typeface="+mj-lt"/>
              <a:buAutoNum type="arabicPeriod" startAt="11"/>
              <a:tabLst>
                <a:tab pos="800100" algn="l"/>
                <a:tab pos="1314450" algn="l"/>
                <a:tab pos="1714500" algn="l"/>
                <a:tab pos="2171700" algn="l"/>
                <a:tab pos="2686050" algn="l"/>
                <a:tab pos="3086100" algn="l"/>
                <a:tab pos="3543300" algn="l"/>
                <a:tab pos="3943350" algn="l"/>
                <a:tab pos="4400550" algn="l"/>
                <a:tab pos="4857750" algn="l"/>
              </a:tabLst>
            </a:pPr>
            <a:r>
              <a:rPr lang="en-US" sz="2800" dirty="0">
                <a:latin typeface="Arial" panose="020B0604020202020204" pitchFamily="34" charset="0"/>
                <a:cs typeface="Arial" panose="020B0604020202020204" pitchFamily="34" charset="0"/>
              </a:rPr>
              <a:t>The instructor records the weight (in kg) of participants at a fitness class.</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Estimate the range of the weights.</a:t>
            </a:r>
          </a:p>
        </p:txBody>
      </p:sp>
      <p:graphicFrame>
        <p:nvGraphicFramePr>
          <p:cNvPr id="7" name="Table 6"/>
          <p:cNvGraphicFramePr>
            <a:graphicFrameLocks noGrp="1"/>
          </p:cNvGraphicFramePr>
          <p:nvPr>
            <p:extLst>
              <p:ext uri="{D42A27DB-BD31-4B8C-83A1-F6EECF244321}">
                <p14:modId xmlns:p14="http://schemas.microsoft.com/office/powerpoint/2010/main" val="2479651085"/>
              </p:ext>
            </p:extLst>
          </p:nvPr>
        </p:nvGraphicFramePr>
        <p:xfrm>
          <a:off x="251520" y="2799184"/>
          <a:ext cx="5184576" cy="2590800"/>
        </p:xfrm>
        <a:graphic>
          <a:graphicData uri="http://schemas.openxmlformats.org/drawingml/2006/table">
            <a:tbl>
              <a:tblPr firstRow="1" bandRow="1">
                <a:tableStyleId>{5C22544A-7EE6-4342-B048-85BDC9FD1C3A}</a:tableStyleId>
              </a:tblPr>
              <a:tblGrid>
                <a:gridCol w="3110746"/>
                <a:gridCol w="2073830"/>
              </a:tblGrid>
              <a:tr h="277913">
                <a:tc>
                  <a:txBody>
                    <a:bodyPr/>
                    <a:lstStyle/>
                    <a:p>
                      <a:pPr algn="ctr"/>
                      <a:r>
                        <a:rPr lang="en-US" sz="2800" dirty="0" smtClean="0">
                          <a:latin typeface="Arial" panose="020B0604020202020204" pitchFamily="34" charset="0"/>
                          <a:cs typeface="Arial" panose="020B0604020202020204" pitchFamily="34" charset="0"/>
                        </a:rPr>
                        <a:t>Weight,</a:t>
                      </a:r>
                      <a:r>
                        <a:rPr lang="en-US" sz="2800" baseline="0" dirty="0" smtClean="0">
                          <a:latin typeface="Arial" panose="020B0604020202020204" pitchFamily="34" charset="0"/>
                          <a:cs typeface="Arial" panose="020B0604020202020204" pitchFamily="34" charset="0"/>
                        </a:rPr>
                        <a:t> </a:t>
                      </a:r>
                      <a:r>
                        <a:rPr lang="en-US" sz="2800" i="1" baseline="0" dirty="0" smtClean="0">
                          <a:latin typeface="Arial" panose="020B0604020202020204" pitchFamily="34" charset="0"/>
                          <a:cs typeface="Arial" panose="020B0604020202020204" pitchFamily="34" charset="0"/>
                        </a:rPr>
                        <a:t>w</a:t>
                      </a:r>
                      <a:r>
                        <a:rPr lang="en-US" sz="2800" baseline="0" dirty="0" smtClean="0">
                          <a:latin typeface="Arial" panose="020B0604020202020204" pitchFamily="34" charset="0"/>
                          <a:cs typeface="Arial" panose="020B0604020202020204" pitchFamily="34" charset="0"/>
                        </a:rPr>
                        <a:t> (kg)</a:t>
                      </a:r>
                      <a:endParaRPr lang="en-US" sz="2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Frequency</a:t>
                      </a:r>
                      <a:endParaRPr lang="en-US" sz="2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800" dirty="0" smtClean="0">
                          <a:latin typeface="Arial" panose="020B0604020202020204" pitchFamily="34" charset="0"/>
                          <a:cs typeface="Arial" panose="020B0604020202020204" pitchFamily="34" charset="0"/>
                        </a:rPr>
                        <a:t>60 ≤ w &lt; 65</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14</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800" dirty="0" smtClean="0">
                          <a:latin typeface="Arial" panose="020B0604020202020204" pitchFamily="34" charset="0"/>
                          <a:cs typeface="Arial" panose="020B0604020202020204" pitchFamily="34" charset="0"/>
                        </a:rPr>
                        <a:t>65 ≤ w &lt; 70</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12</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800" dirty="0" smtClean="0">
                          <a:latin typeface="Arial" panose="020B0604020202020204" pitchFamily="34" charset="0"/>
                          <a:cs typeface="Arial" panose="020B0604020202020204" pitchFamily="34" charset="0"/>
                        </a:rPr>
                        <a:t>70 ≤ w &lt; 80</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18</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800" dirty="0" smtClean="0">
                          <a:latin typeface="Arial" panose="020B0604020202020204" pitchFamily="34" charset="0"/>
                          <a:cs typeface="Arial" panose="020B0604020202020204" pitchFamily="34" charset="0"/>
                        </a:rPr>
                        <a:t>80 ≤ w &lt; 90</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44184774"/>
      </p:ext>
    </p:extLst>
  </p:cSld>
  <p:clrMapOvr>
    <a:masterClrMapping/>
  </p:clrMapOvr>
  <p:transition advClick="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7.3 – Types of Average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54</a:t>
            </a:r>
            <a:endParaRPr lang="en-GB" sz="1400" b="1" dirty="0">
              <a:latin typeface="Calibri" panose="020F0502020204030204" pitchFamily="34" charset="0"/>
            </a:endParaRPr>
          </a:p>
        </p:txBody>
      </p:sp>
      <p:sp>
        <p:nvSpPr>
          <p:cNvPr id="3" name="Rectangle 2"/>
          <p:cNvSpPr/>
          <p:nvPr/>
        </p:nvSpPr>
        <p:spPr>
          <a:xfrm>
            <a:off x="251520" y="1218525"/>
            <a:ext cx="5256584" cy="5262979"/>
          </a:xfrm>
          <a:prstGeom prst="rect">
            <a:avLst/>
          </a:prstGeom>
        </p:spPr>
        <p:txBody>
          <a:bodyPr wrap="square">
            <a:spAutoFit/>
          </a:bodyPr>
          <a:lstStyle/>
          <a:p>
            <a:pPr marL="400050" indent="-400050">
              <a:buClr>
                <a:srgbClr val="C00000"/>
              </a:buClr>
              <a:buFont typeface="+mj-lt"/>
              <a:buAutoNum type="arabicPeriod"/>
              <a:tabLst>
                <a:tab pos="800100" algn="l"/>
                <a:tab pos="1314450" algn="l"/>
                <a:tab pos="1714500" algn="l"/>
                <a:tab pos="2171700" algn="l"/>
                <a:tab pos="2686050" algn="l"/>
                <a:tab pos="3086100" algn="l"/>
                <a:tab pos="3543300" algn="l"/>
                <a:tab pos="3943350" algn="l"/>
                <a:tab pos="4400550" algn="l"/>
                <a:tab pos="4857750" algn="l"/>
              </a:tabLst>
            </a:pPr>
            <a:r>
              <a:rPr lang="en-US" sz="2400" dirty="0" smtClean="0">
                <a:latin typeface="Arial" panose="020B0604020202020204" pitchFamily="34" charset="0"/>
                <a:cs typeface="Arial" panose="020B0604020202020204" pitchFamily="34" charset="0"/>
              </a:rPr>
              <a:t>Find </a:t>
            </a:r>
            <a:r>
              <a:rPr lang="en-US" sz="2400" dirty="0">
                <a:latin typeface="Arial" panose="020B0604020202020204" pitchFamily="34" charset="0"/>
                <a:cs typeface="Arial" panose="020B0604020202020204" pitchFamily="34" charset="0"/>
              </a:rPr>
              <a:t>the mode of each data set. </a:t>
            </a:r>
            <a:endParaRPr lang="en-US" sz="24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1314450" algn="l"/>
                <a:tab pos="1714500" algn="l"/>
                <a:tab pos="2171700" algn="l"/>
                <a:tab pos="2686050" algn="l"/>
                <a:tab pos="3086100" algn="l"/>
                <a:tab pos="3543300" algn="l"/>
                <a:tab pos="3943350" algn="l"/>
                <a:tab pos="4400550" algn="l"/>
                <a:tab pos="4857750" algn="l"/>
              </a:tabLst>
            </a:pPr>
            <a:r>
              <a:rPr lang="en-US" sz="2400" dirty="0" smtClean="0">
                <a:latin typeface="Arial" panose="020B0604020202020204" pitchFamily="34" charset="0"/>
                <a:cs typeface="Arial" panose="020B0604020202020204" pitchFamily="34" charset="0"/>
              </a:rPr>
              <a:t>54</a:t>
            </a:r>
            <a:r>
              <a:rPr lang="en-US" sz="2400" dirty="0">
                <a:latin typeface="Arial" panose="020B0604020202020204" pitchFamily="34" charset="0"/>
                <a:cs typeface="Arial" panose="020B0604020202020204" pitchFamily="34" charset="0"/>
              </a:rPr>
              <a:t>, 59, 55, 56, 52, 56, 51, 56, 59 </a:t>
            </a:r>
            <a:endParaRPr lang="en-US" sz="24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1314450" algn="l"/>
                <a:tab pos="1714500" algn="l"/>
                <a:tab pos="2171700" algn="l"/>
                <a:tab pos="2686050" algn="l"/>
                <a:tab pos="3086100" algn="l"/>
                <a:tab pos="3543300" algn="l"/>
                <a:tab pos="3943350" algn="l"/>
                <a:tab pos="4400550" algn="l"/>
                <a:tab pos="4857750" algn="l"/>
              </a:tabLst>
            </a:pPr>
            <a:r>
              <a:rPr lang="en-US" sz="2400" dirty="0" smtClean="0">
                <a:latin typeface="Arial" panose="020B0604020202020204" pitchFamily="34" charset="0"/>
                <a:cs typeface="Arial" panose="020B0604020202020204" pitchFamily="34" charset="0"/>
              </a:rPr>
              <a:t>0.5</a:t>
            </a:r>
            <a:r>
              <a:rPr lang="en-US" sz="2400" dirty="0">
                <a:latin typeface="Arial" panose="020B0604020202020204" pitchFamily="34" charset="0"/>
                <a:cs typeface="Arial" panose="020B0604020202020204" pitchFamily="34" charset="0"/>
              </a:rPr>
              <a:t>, 0.9, 0.5, 1.1, 1.3, 1.4, 1.6, </a:t>
            </a:r>
            <a:r>
              <a:rPr lang="en-US" sz="2400" dirty="0" smtClean="0">
                <a:latin typeface="Arial" panose="020B0604020202020204" pitchFamily="34" charset="0"/>
                <a:cs typeface="Arial" panose="020B0604020202020204" pitchFamily="34" charset="0"/>
              </a:rPr>
              <a:t>1.2</a:t>
            </a:r>
          </a:p>
          <a:p>
            <a:pPr marL="857250" indent="-400050">
              <a:buClr>
                <a:srgbClr val="C00000"/>
              </a:buClr>
              <a:buFont typeface="+mj-lt"/>
              <a:buAutoNum type="alphaLcPeriod"/>
              <a:tabLst>
                <a:tab pos="1314450" algn="l"/>
                <a:tab pos="1714500" algn="l"/>
                <a:tab pos="2171700" algn="l"/>
                <a:tab pos="2686050" algn="l"/>
                <a:tab pos="3086100" algn="l"/>
                <a:tab pos="3543300" algn="l"/>
                <a:tab pos="3943350" algn="l"/>
                <a:tab pos="4400550" algn="l"/>
                <a:tab pos="4857750" algn="l"/>
              </a:tabLst>
            </a:pP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the mode a good representative value for both data </a:t>
            </a:r>
            <a:r>
              <a:rPr lang="en-US" sz="2400" dirty="0" smtClean="0">
                <a:latin typeface="Arial" panose="020B0604020202020204" pitchFamily="34" charset="0"/>
                <a:cs typeface="Arial" panose="020B0604020202020204" pitchFamily="34" charset="0"/>
              </a:rPr>
              <a:t>sets?</a:t>
            </a:r>
          </a:p>
          <a:p>
            <a:pPr marL="400050" indent="-400050">
              <a:buClr>
                <a:srgbClr val="C00000"/>
              </a:buClr>
              <a:buFont typeface="+mj-lt"/>
              <a:buAutoNum type="arabicPeriod" startAt="2"/>
              <a:tabLst>
                <a:tab pos="800100" algn="l"/>
                <a:tab pos="1314450" algn="l"/>
                <a:tab pos="1714500" algn="l"/>
                <a:tab pos="2171700" algn="l"/>
                <a:tab pos="2686050" algn="l"/>
                <a:tab pos="3086100" algn="l"/>
                <a:tab pos="3543300" algn="l"/>
                <a:tab pos="3943350" algn="l"/>
                <a:tab pos="4400550" algn="l"/>
                <a:tab pos="4857750" algn="l"/>
              </a:tabLst>
            </a:pPr>
            <a:r>
              <a:rPr lang="en-US" sz="2400" dirty="0" smtClean="0">
                <a:latin typeface="Arial" panose="020B0604020202020204" pitchFamily="34" charset="0"/>
                <a:cs typeface="Arial" panose="020B0604020202020204" pitchFamily="34" charset="0"/>
              </a:rPr>
              <a:t>Find </a:t>
            </a:r>
            <a:r>
              <a:rPr lang="en-US" sz="2400" dirty="0">
                <a:latin typeface="Arial" panose="020B0604020202020204" pitchFamily="34" charset="0"/>
                <a:cs typeface="Arial" panose="020B0604020202020204" pitchFamily="34" charset="0"/>
              </a:rPr>
              <a:t>the mean of each data set. </a:t>
            </a:r>
            <a:endParaRPr lang="en-US" sz="24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1314450" algn="l"/>
                <a:tab pos="3543300" algn="l"/>
              </a:tabLst>
            </a:pPr>
            <a:r>
              <a:rPr lang="en-US" sz="2400" dirty="0" smtClean="0">
                <a:latin typeface="Arial" panose="020B0604020202020204" pitchFamily="34" charset="0"/>
                <a:cs typeface="Arial" panose="020B0604020202020204" pitchFamily="34" charset="0"/>
              </a:rPr>
              <a:t>105,109,110,82,111</a:t>
            </a:r>
          </a:p>
          <a:p>
            <a:pPr marL="857250" indent="-400050">
              <a:buClr>
                <a:srgbClr val="C00000"/>
              </a:buClr>
              <a:buFont typeface="+mj-lt"/>
              <a:buAutoNum type="alphaLcPeriod"/>
              <a:tabLst>
                <a:tab pos="1314450" algn="l"/>
                <a:tab pos="3543300" algn="l"/>
              </a:tabLst>
            </a:pPr>
            <a:r>
              <a:rPr lang="en-US" sz="2400" dirty="0" smtClean="0">
                <a:latin typeface="Arial" panose="020B0604020202020204" pitchFamily="34" charset="0"/>
                <a:cs typeface="Arial" panose="020B0604020202020204" pitchFamily="34" charset="0"/>
              </a:rPr>
              <a:t>3, 4, 4</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2, 4</a:t>
            </a:r>
          </a:p>
          <a:p>
            <a:pPr marL="857250" indent="-400050">
              <a:buClr>
                <a:srgbClr val="C00000"/>
              </a:buClr>
              <a:buFont typeface="+mj-lt"/>
              <a:buAutoNum type="alphaLcPeriod"/>
              <a:tabLst>
                <a:tab pos="1314450" algn="l"/>
                <a:tab pos="3543300" algn="l"/>
              </a:tabLst>
            </a:pP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the mean a good representative value for both data sets?</a:t>
            </a:r>
          </a:p>
        </p:txBody>
      </p:sp>
    </p:spTree>
    <p:extLst>
      <p:ext uri="{BB962C8B-B14F-4D97-AF65-F5344CB8AC3E}">
        <p14:creationId xmlns:p14="http://schemas.microsoft.com/office/powerpoint/2010/main" val="3261889959"/>
      </p:ext>
    </p:extLst>
  </p:cSld>
  <p:clrMapOvr>
    <a:masterClrMapping/>
  </p:clrMapOvr>
  <p:transition advClick="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7.3 – Types of Average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54</a:t>
            </a:r>
            <a:endParaRPr lang="en-GB" sz="1400" b="1" dirty="0">
              <a:latin typeface="Calibri" panose="020F0502020204030204" pitchFamily="34" charset="0"/>
            </a:endParaRPr>
          </a:p>
        </p:txBody>
      </p:sp>
      <p:sp>
        <p:nvSpPr>
          <p:cNvPr id="3" name="Rectangle 2"/>
          <p:cNvSpPr/>
          <p:nvPr/>
        </p:nvSpPr>
        <p:spPr>
          <a:xfrm>
            <a:off x="251520" y="1218525"/>
            <a:ext cx="5256584" cy="5370701"/>
          </a:xfrm>
          <a:prstGeom prst="rect">
            <a:avLst/>
          </a:prstGeom>
        </p:spPr>
        <p:txBody>
          <a:bodyPr wrap="square">
            <a:spAutoFit/>
          </a:bodyPr>
          <a:lstStyle/>
          <a:p>
            <a:pPr marL="457200" indent="-457200">
              <a:buClr>
                <a:srgbClr val="C00000"/>
              </a:buClr>
              <a:buFont typeface="+mj-lt"/>
              <a:buAutoNum type="arabicPeriod" startAt="3"/>
              <a:tabLst>
                <a:tab pos="800100" algn="l"/>
                <a:tab pos="1314450" algn="l"/>
                <a:tab pos="1714500" algn="l"/>
                <a:tab pos="2171700" algn="l"/>
                <a:tab pos="2686050" algn="l"/>
                <a:tab pos="3086100" algn="l"/>
                <a:tab pos="3543300" algn="l"/>
                <a:tab pos="3943350" algn="l"/>
                <a:tab pos="4400550" algn="l"/>
                <a:tab pos="4857750" algn="l"/>
              </a:tabLst>
            </a:pPr>
            <a:r>
              <a:rPr lang="en-US" sz="2450" dirty="0">
                <a:latin typeface="Arial" panose="020B0604020202020204" pitchFamily="34" charset="0"/>
                <a:cs typeface="Arial" panose="020B0604020202020204" pitchFamily="34" charset="0"/>
              </a:rPr>
              <a:t>Find the median of each data set. </a:t>
            </a:r>
            <a:endParaRPr lang="en-US" sz="245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00100" algn="l"/>
                <a:tab pos="2171700" algn="l"/>
                <a:tab pos="4857750" algn="l"/>
              </a:tabLst>
            </a:pPr>
            <a:r>
              <a:rPr lang="en-US" sz="2450" dirty="0" smtClean="0">
                <a:latin typeface="Arial" panose="020B0604020202020204" pitchFamily="34" charset="0"/>
                <a:cs typeface="Arial" panose="020B0604020202020204" pitchFamily="34" charset="0"/>
              </a:rPr>
              <a:t>0.2,1.1,1.5,1.6,0.3,0.3,02</a:t>
            </a:r>
          </a:p>
          <a:p>
            <a:pPr marL="914400" indent="-457200">
              <a:buClr>
                <a:srgbClr val="C00000"/>
              </a:buClr>
              <a:buFont typeface="+mj-lt"/>
              <a:buAutoNum type="alphaLcPeriod"/>
              <a:tabLst>
                <a:tab pos="800100" algn="l"/>
                <a:tab pos="2171700" algn="l"/>
                <a:tab pos="4857750" algn="l"/>
              </a:tabLst>
            </a:pPr>
            <a:r>
              <a:rPr lang="en-US" sz="2450" dirty="0" smtClean="0">
                <a:latin typeface="Arial" panose="020B0604020202020204" pitchFamily="34" charset="0"/>
                <a:cs typeface="Arial" panose="020B0604020202020204" pitchFamily="34" charset="0"/>
              </a:rPr>
              <a:t>101,104</a:t>
            </a:r>
            <a:r>
              <a:rPr lang="en-US" sz="2450" dirty="0">
                <a:latin typeface="Arial" panose="020B0604020202020204" pitchFamily="34" charset="0"/>
                <a:cs typeface="Arial" panose="020B0604020202020204" pitchFamily="34" charset="0"/>
              </a:rPr>
              <a:t>, 99,105, 107, 234, </a:t>
            </a:r>
            <a:r>
              <a:rPr lang="en-US" sz="2450" dirty="0" smtClean="0">
                <a:latin typeface="Arial" panose="020B0604020202020204" pitchFamily="34" charset="0"/>
                <a:cs typeface="Arial" panose="020B0604020202020204" pitchFamily="34" charset="0"/>
              </a:rPr>
              <a:t>105</a:t>
            </a:r>
          </a:p>
          <a:p>
            <a:pPr marL="914400" indent="-457200">
              <a:buClr>
                <a:srgbClr val="C00000"/>
              </a:buClr>
              <a:buFont typeface="+mj-lt"/>
              <a:buAutoNum type="alphaLcPeriod"/>
              <a:tabLst>
                <a:tab pos="800100" algn="l"/>
                <a:tab pos="2171700" algn="l"/>
                <a:tab pos="4857750" algn="l"/>
              </a:tabLst>
            </a:pPr>
            <a:r>
              <a:rPr lang="en-US" sz="2450" dirty="0" smtClean="0">
                <a:latin typeface="Arial" panose="020B0604020202020204" pitchFamily="34" charset="0"/>
                <a:cs typeface="Arial" panose="020B0604020202020204" pitchFamily="34" charset="0"/>
              </a:rPr>
              <a:t>Is </a:t>
            </a:r>
            <a:r>
              <a:rPr lang="en-US" sz="2450" dirty="0">
                <a:latin typeface="Arial" panose="020B0604020202020204" pitchFamily="34" charset="0"/>
                <a:cs typeface="Arial" panose="020B0604020202020204" pitchFamily="34" charset="0"/>
              </a:rPr>
              <a:t>the median a good representative value for both data sets</a:t>
            </a:r>
            <a:r>
              <a:rPr lang="en-US" sz="245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4"/>
            </a:pPr>
            <a:r>
              <a:rPr lang="en-US" sz="2450" b="1" dirty="0">
                <a:solidFill>
                  <a:srgbClr val="FF0000"/>
                </a:solidFill>
                <a:latin typeface="Arial" panose="020B0604020202020204" pitchFamily="34" charset="0"/>
                <a:cs typeface="Arial" panose="020B0604020202020204" pitchFamily="34" charset="0"/>
              </a:rPr>
              <a:t>R</a:t>
            </a:r>
            <a:r>
              <a:rPr lang="en-US" sz="2450" dirty="0">
                <a:latin typeface="Arial" panose="020B0604020202020204" pitchFamily="34" charset="0"/>
                <a:cs typeface="Arial" panose="020B0604020202020204" pitchFamily="34" charset="0"/>
              </a:rPr>
              <a:t> Work out the most appropriate average for each data set</a:t>
            </a:r>
            <a:r>
              <a:rPr lang="en-US" sz="2450" dirty="0" smtClean="0">
                <a:latin typeface="Arial" panose="020B0604020202020204" pitchFamily="34" charset="0"/>
                <a:cs typeface="Arial" panose="020B0604020202020204" pitchFamily="34" charset="0"/>
              </a:rPr>
              <a:t>.</a:t>
            </a:r>
          </a:p>
          <a:p>
            <a:pPr marL="914400" indent="-457200">
              <a:buClr>
                <a:srgbClr val="C00000"/>
              </a:buClr>
              <a:buFont typeface="+mj-lt"/>
              <a:buAutoNum type="alphaLcPeriod"/>
            </a:pPr>
            <a:r>
              <a:rPr lang="en-US" sz="2450" dirty="0" smtClean="0">
                <a:latin typeface="Arial" panose="020B0604020202020204" pitchFamily="34" charset="0"/>
                <a:cs typeface="Arial" panose="020B0604020202020204" pitchFamily="34" charset="0"/>
              </a:rPr>
              <a:t>6, 7, 5, 6, 9, 2, 6, 54 </a:t>
            </a:r>
          </a:p>
          <a:p>
            <a:pPr marL="914400" indent="-457200">
              <a:buClr>
                <a:srgbClr val="C00000"/>
              </a:buClr>
              <a:buFont typeface="+mj-lt"/>
              <a:buAutoNum type="alphaLcPeriod"/>
            </a:pPr>
            <a:r>
              <a:rPr lang="en-US" sz="2450" dirty="0" smtClean="0">
                <a:latin typeface="Arial" panose="020B0604020202020204" pitchFamily="34" charset="0"/>
                <a:cs typeface="Arial" panose="020B0604020202020204" pitchFamily="34" charset="0"/>
              </a:rPr>
              <a:t>3.2</a:t>
            </a:r>
            <a:r>
              <a:rPr lang="en-US" sz="2450" dirty="0">
                <a:latin typeface="Arial" panose="020B0604020202020204" pitchFamily="34" charset="0"/>
                <a:cs typeface="Arial" panose="020B0604020202020204" pitchFamily="34" charset="0"/>
              </a:rPr>
              <a:t>, 5.4, 3.2, 3.2</a:t>
            </a:r>
            <a:r>
              <a:rPr lang="en-US" sz="2450" dirty="0" smtClean="0">
                <a:latin typeface="Arial" panose="020B0604020202020204" pitchFamily="34" charset="0"/>
                <a:cs typeface="Arial" panose="020B0604020202020204" pitchFamily="34" charset="0"/>
              </a:rPr>
              <a:t>, 10.8</a:t>
            </a:r>
            <a:r>
              <a:rPr lang="en-US" sz="2450" dirty="0">
                <a:latin typeface="Arial" panose="020B0604020202020204" pitchFamily="34" charset="0"/>
                <a:cs typeface="Arial" panose="020B0604020202020204" pitchFamily="34" charset="0"/>
              </a:rPr>
              <a:t>, 4.5, 4.9 </a:t>
            </a:r>
            <a:endParaRPr lang="en-US" sz="245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pPr>
            <a:r>
              <a:rPr lang="en-US" sz="2450" dirty="0" smtClean="0">
                <a:latin typeface="Arial" panose="020B0604020202020204" pitchFamily="34" charset="0"/>
                <a:cs typeface="Arial" panose="020B0604020202020204" pitchFamily="34" charset="0"/>
              </a:rPr>
              <a:t>TV</a:t>
            </a:r>
            <a:r>
              <a:rPr lang="en-US" sz="2450" dirty="0">
                <a:latin typeface="Arial" panose="020B0604020202020204" pitchFamily="34" charset="0"/>
                <a:cs typeface="Arial" panose="020B0604020202020204" pitchFamily="34" charset="0"/>
              </a:rPr>
              <a:t>, TV, DVD, film, TV, DVD </a:t>
            </a:r>
            <a:endParaRPr lang="en-US" sz="245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pPr>
            <a:r>
              <a:rPr lang="en-US" sz="2450" dirty="0" smtClean="0">
                <a:latin typeface="Arial" panose="020B0604020202020204" pitchFamily="34" charset="0"/>
                <a:cs typeface="Arial" panose="020B0604020202020204" pitchFamily="34" charset="0"/>
              </a:rPr>
              <a:t>83, 79, 81, 83, 82</a:t>
            </a:r>
            <a:endParaRPr lang="en-US" sz="24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2589853"/>
      </p:ext>
    </p:extLst>
  </p:cSld>
  <p:clrMapOvr>
    <a:masterClrMapping/>
  </p:clrMapOvr>
  <p:transition advClick="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7.3 – Types of Average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55</a:t>
            </a:r>
            <a:endParaRPr lang="en-GB" sz="1400" b="1" dirty="0">
              <a:latin typeface="Calibri" panose="020F0502020204030204" pitchFamily="34" charset="0"/>
            </a:endParaRPr>
          </a:p>
        </p:txBody>
      </p:sp>
      <p:sp>
        <p:nvSpPr>
          <p:cNvPr id="3" name="Rectangle 2"/>
          <p:cNvSpPr/>
          <p:nvPr/>
        </p:nvSpPr>
        <p:spPr>
          <a:xfrm>
            <a:off x="251520" y="1218525"/>
            <a:ext cx="5256584" cy="5324535"/>
          </a:xfrm>
          <a:prstGeom prst="rect">
            <a:avLst/>
          </a:prstGeom>
        </p:spPr>
        <p:txBody>
          <a:bodyPr wrap="square">
            <a:spAutoFit/>
          </a:bodyPr>
          <a:lstStyle/>
          <a:p>
            <a:pPr marL="398463" indent="-398463">
              <a:buClr>
                <a:srgbClr val="C00000"/>
              </a:buClr>
              <a:buFont typeface="+mj-lt"/>
              <a:buAutoNum type="arabicPeriod" startAt="5"/>
              <a:tabLst>
                <a:tab pos="738188" algn="l"/>
                <a:tab pos="4857750" algn="l"/>
              </a:tabLst>
            </a:pPr>
            <a:r>
              <a:rPr lang="en-US" sz="2000" dirty="0">
                <a:solidFill>
                  <a:srgbClr val="C00000"/>
                </a:solidFill>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Find </a:t>
            </a:r>
            <a:r>
              <a:rPr lang="en-US" sz="2000" dirty="0">
                <a:latin typeface="Arial" panose="020B0604020202020204" pitchFamily="34" charset="0"/>
                <a:cs typeface="Arial" panose="020B0604020202020204" pitchFamily="34" charset="0"/>
              </a:rPr>
              <a:t>the median of 1.2, 3.4, </a:t>
            </a:r>
            <a:r>
              <a:rPr lang="en-US" sz="2000" dirty="0" smtClean="0">
                <a:latin typeface="Arial" panose="020B0604020202020204" pitchFamily="34" charset="0"/>
                <a:cs typeface="Arial" panose="020B0604020202020204" pitchFamily="34" charset="0"/>
              </a:rPr>
              <a:t>5.6</a:t>
            </a:r>
            <a:r>
              <a:rPr lang="en-US" sz="2000" dirty="0">
                <a:latin typeface="Arial" panose="020B0604020202020204" pitchFamily="34" charset="0"/>
                <a:cs typeface="Arial" panose="020B0604020202020204" pitchFamily="34" charset="0"/>
              </a:rPr>
              <a:t>, 7.6, </a:t>
            </a:r>
            <a:r>
              <a:rPr lang="en-US" sz="2000" dirty="0" smtClean="0">
                <a:latin typeface="Arial" panose="020B0604020202020204" pitchFamily="34" charset="0"/>
                <a:cs typeface="Arial" panose="020B0604020202020204" pitchFamily="34" charset="0"/>
              </a:rPr>
              <a:t>	8.5 </a:t>
            </a:r>
            <a:endParaRPr lang="en-US" sz="2000" dirty="0" smtClean="0">
              <a:latin typeface="Arial" panose="020B0604020202020204" pitchFamily="34" charset="0"/>
              <a:cs typeface="Arial" panose="020B0604020202020204" pitchFamily="34" charset="0"/>
            </a:endParaRPr>
          </a:p>
          <a:p>
            <a:pPr marL="738188" indent="-342900">
              <a:buClr>
                <a:srgbClr val="C00000"/>
              </a:buClr>
              <a:buFont typeface="+mj-lt"/>
              <a:buAutoNum type="alphaLcPeriod" startAt="2"/>
              <a:tabLst>
                <a:tab pos="4857750" algn="l"/>
              </a:tabLst>
            </a:pPr>
            <a:r>
              <a:rPr lang="en-US" sz="2000" dirty="0" smtClean="0">
                <a:latin typeface="Arial" panose="020B0604020202020204" pitchFamily="34" charset="0"/>
                <a:cs typeface="Arial" panose="020B0604020202020204" pitchFamily="34" charset="0"/>
              </a:rPr>
              <a:t>Find </a:t>
            </a:r>
            <a:r>
              <a:rPr lang="en-US" sz="2000" dirty="0">
                <a:latin typeface="Arial" panose="020B0604020202020204" pitchFamily="34" charset="0"/>
                <a:cs typeface="Arial" panose="020B0604020202020204" pitchFamily="34" charset="0"/>
              </a:rPr>
              <a:t>the median of 1.2, 3.4, 5.6, 7.6</a:t>
            </a:r>
            <a:r>
              <a:rPr lang="en-US" sz="2000" dirty="0" smtClean="0">
                <a:latin typeface="Arial" panose="020B0604020202020204" pitchFamily="34" charset="0"/>
                <a:cs typeface="Arial" panose="020B0604020202020204" pitchFamily="34" charset="0"/>
              </a:rPr>
              <a:t>, 18.5 </a:t>
            </a:r>
          </a:p>
          <a:p>
            <a:pPr marL="738188" indent="-342900">
              <a:buClr>
                <a:srgbClr val="C00000"/>
              </a:buClr>
              <a:buFont typeface="+mj-lt"/>
              <a:buAutoNum type="alphaLcPeriod" startAt="2"/>
              <a:tabLst>
                <a:tab pos="4857750" algn="l"/>
              </a:tabLst>
            </a:pPr>
            <a:r>
              <a:rPr lang="en-US" sz="2000" dirty="0" smtClean="0">
                <a:latin typeface="Arial" panose="020B0604020202020204" pitchFamily="34" charset="0"/>
                <a:cs typeface="Arial" panose="020B0604020202020204" pitchFamily="34" charset="0"/>
              </a:rPr>
              <a:t>Find </a:t>
            </a:r>
            <a:r>
              <a:rPr lang="en-US" sz="2000" dirty="0">
                <a:latin typeface="Arial" panose="020B0604020202020204" pitchFamily="34" charset="0"/>
                <a:cs typeface="Arial" panose="020B0604020202020204" pitchFamily="34" charset="0"/>
              </a:rPr>
              <a:t>the median of 1.2, 3.4, 5.6, 7.6, 28.5</a:t>
            </a:r>
          </a:p>
          <a:p>
            <a:pPr marL="398463" indent="-398463">
              <a:buClr>
                <a:srgbClr val="C00000"/>
              </a:buClr>
              <a:buFont typeface="+mj-lt"/>
              <a:buAutoNum type="arabicPeriod" startAt="6"/>
              <a:tabLst>
                <a:tab pos="4857750" algn="l"/>
              </a:tabLst>
            </a:pPr>
            <a:r>
              <a:rPr lang="en-US" sz="2000" dirty="0">
                <a:latin typeface="Arial" panose="020B0604020202020204" pitchFamily="34" charset="0"/>
                <a:cs typeface="Arial" panose="020B0604020202020204" pitchFamily="34" charset="0"/>
              </a:rPr>
              <a:t>Decide if each statement is true or false, </a:t>
            </a:r>
            <a:endParaRPr lang="en-US" sz="2000" dirty="0" smtClean="0">
              <a:latin typeface="Arial" panose="020B0604020202020204" pitchFamily="34" charset="0"/>
              <a:cs typeface="Arial" panose="020B0604020202020204" pitchFamily="34" charset="0"/>
            </a:endParaRPr>
          </a:p>
          <a:p>
            <a:pPr marL="738188" indent="-339725">
              <a:buClr>
                <a:srgbClr val="C00000"/>
              </a:buClr>
              <a:buFont typeface="+mj-lt"/>
              <a:buAutoNum type="alphaLcPeriod"/>
              <a:tabLst>
                <a:tab pos="485775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median will always change if one data value changes.</a:t>
            </a:r>
          </a:p>
          <a:p>
            <a:pPr marL="738188" indent="-339725">
              <a:buClr>
                <a:srgbClr val="C00000"/>
              </a:buClr>
              <a:buFont typeface="+mj-lt"/>
              <a:buAutoNum type="alphaLcPeriod"/>
              <a:tabLst>
                <a:tab pos="4857750" algn="l"/>
              </a:tabLst>
            </a:pPr>
            <a:r>
              <a:rPr lang="en-US" sz="2000" dirty="0" smtClean="0">
                <a:latin typeface="Arial" panose="020B0604020202020204" pitchFamily="34" charset="0"/>
                <a:cs typeface="Arial" panose="020B0604020202020204" pitchFamily="34" charset="0"/>
              </a:rPr>
              <a:t>With </a:t>
            </a:r>
            <a:r>
              <a:rPr lang="en-US" sz="2000" dirty="0">
                <a:latin typeface="Arial" panose="020B0604020202020204" pitchFamily="34" charset="0"/>
                <a:cs typeface="Arial" panose="020B0604020202020204" pitchFamily="34" charset="0"/>
              </a:rPr>
              <a:t>numerical data, there will always be a mean.</a:t>
            </a:r>
          </a:p>
          <a:p>
            <a:pPr marL="738188" indent="-339725">
              <a:buClr>
                <a:srgbClr val="C00000"/>
              </a:buClr>
              <a:buFont typeface="+mj-lt"/>
              <a:buAutoNum type="alphaLcPeriod"/>
              <a:tabLst>
                <a:tab pos="485775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mean will be affected by extreme values.</a:t>
            </a:r>
          </a:p>
          <a:p>
            <a:pPr marL="738188" indent="-339725">
              <a:buClr>
                <a:srgbClr val="C00000"/>
              </a:buClr>
              <a:buFont typeface="+mj-lt"/>
              <a:buAutoNum type="alphaLcPeriod"/>
              <a:tabLst>
                <a:tab pos="485775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mode will always be affected by extreme values.</a:t>
            </a:r>
          </a:p>
          <a:p>
            <a:pPr marL="738188" indent="-339725">
              <a:buClr>
                <a:srgbClr val="C00000"/>
              </a:buClr>
              <a:buFont typeface="+mj-lt"/>
              <a:buAutoNum type="alphaLcPeriod"/>
              <a:tabLst>
                <a:tab pos="485775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mode is the only average that can be used with non-numerical data.</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3104227"/>
            <a:ext cx="551298" cy="54079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6" y="1268760"/>
            <a:ext cx="540798" cy="546048"/>
          </a:xfrm>
          <a:prstGeom prst="rect">
            <a:avLst/>
          </a:prstGeom>
        </p:spPr>
      </p:pic>
    </p:spTree>
    <p:extLst>
      <p:ext uri="{BB962C8B-B14F-4D97-AF65-F5344CB8AC3E}">
        <p14:creationId xmlns:p14="http://schemas.microsoft.com/office/powerpoint/2010/main" val="2761022918"/>
      </p:ext>
    </p:extLst>
  </p:cSld>
  <p:clrMapOvr>
    <a:masterClrMapping/>
  </p:clrMapOvr>
  <p:transition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7.3 – Types of Average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55</a:t>
            </a:r>
            <a:endParaRPr lang="en-GB" sz="1400" b="1" dirty="0">
              <a:latin typeface="Calibri" panose="020F0502020204030204" pitchFamily="34" charset="0"/>
            </a:endParaRPr>
          </a:p>
        </p:txBody>
      </p:sp>
      <p:sp>
        <p:nvSpPr>
          <p:cNvPr id="3" name="Rectangle 2"/>
          <p:cNvSpPr/>
          <p:nvPr/>
        </p:nvSpPr>
        <p:spPr>
          <a:xfrm>
            <a:off x="251520" y="1218525"/>
            <a:ext cx="5256584" cy="5386090"/>
          </a:xfrm>
          <a:prstGeom prst="rect">
            <a:avLst/>
          </a:prstGeom>
        </p:spPr>
        <p:txBody>
          <a:bodyPr wrap="square">
            <a:spAutoFit/>
          </a:bodyPr>
          <a:lstStyle/>
          <a:p>
            <a:pPr marL="514350" indent="-514350">
              <a:buClr>
                <a:srgbClr val="C00000"/>
              </a:buClr>
              <a:buFont typeface="+mj-lt"/>
              <a:buAutoNum type="arabicPeriod" startAt="7"/>
              <a:tabLst>
                <a:tab pos="857250" algn="l"/>
                <a:tab pos="4857750" algn="l"/>
              </a:tabLst>
            </a:pPr>
            <a:r>
              <a:rPr lang="en-US" sz="2800" dirty="0">
                <a:latin typeface="Arial" panose="020B0604020202020204" pitchFamily="34" charset="0"/>
                <a:cs typeface="Arial" panose="020B0604020202020204" pitchFamily="34" charset="0"/>
              </a:rPr>
              <a:t>The table shows the numbers of library books borrowed by customers one day</a:t>
            </a:r>
            <a:r>
              <a:rPr lang="en-US" sz="2800" dirty="0" smtClean="0">
                <a:latin typeface="Arial" panose="020B0604020202020204" pitchFamily="34" charset="0"/>
                <a:cs typeface="Arial" panose="020B0604020202020204" pitchFamily="34" charset="0"/>
              </a:rPr>
              <a:t>.</a:t>
            </a:r>
          </a:p>
          <a:p>
            <a:pPr>
              <a:buClr>
                <a:srgbClr val="C00000"/>
              </a:buClr>
              <a:tabLst>
                <a:tab pos="857250" algn="l"/>
                <a:tab pos="4857750" algn="l"/>
              </a:tabLst>
            </a:pP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a:buClr>
                <a:srgbClr val="C00000"/>
              </a:buClr>
              <a:tabLst>
                <a:tab pos="857250" algn="l"/>
                <a:tab pos="4857750" algn="l"/>
              </a:tabLst>
            </a:pPr>
            <a:endParaRPr lang="en-US" sz="2800" dirty="0" smtClean="0">
              <a:latin typeface="Arial" panose="020B0604020202020204" pitchFamily="34" charset="0"/>
              <a:cs typeface="Arial" panose="020B0604020202020204" pitchFamily="34" charset="0"/>
            </a:endParaRPr>
          </a:p>
          <a:p>
            <a:pPr>
              <a:buClr>
                <a:srgbClr val="C00000"/>
              </a:buClr>
              <a:tabLst>
                <a:tab pos="514350" algn="l"/>
                <a:tab pos="4857750" algn="l"/>
              </a:tabLst>
            </a:pPr>
            <a:r>
              <a:rPr lang="en-US" sz="2800" dirty="0">
                <a:latin typeface="Arial" panose="020B0604020202020204" pitchFamily="34" charset="0"/>
                <a:cs typeface="Arial" panose="020B0604020202020204" pitchFamily="34" charset="0"/>
              </a:rPr>
              <a:t>	What is the modal class?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554676978"/>
              </p:ext>
            </p:extLst>
          </p:nvPr>
        </p:nvGraphicFramePr>
        <p:xfrm>
          <a:off x="251520" y="3146648"/>
          <a:ext cx="5184576" cy="2514600"/>
        </p:xfrm>
        <a:graphic>
          <a:graphicData uri="http://schemas.openxmlformats.org/drawingml/2006/table">
            <a:tbl>
              <a:tblPr firstRow="1" bandRow="1">
                <a:tableStyleId>{5C22544A-7EE6-4342-B048-85BDC9FD1C3A}</a:tableStyleId>
              </a:tblPr>
              <a:tblGrid>
                <a:gridCol w="3110746"/>
                <a:gridCol w="2073830"/>
              </a:tblGrid>
              <a:tr h="277913">
                <a:tc>
                  <a:txBody>
                    <a:bodyPr/>
                    <a:lstStyle/>
                    <a:p>
                      <a:pPr algn="ctr"/>
                      <a:r>
                        <a:rPr lang="en-US" sz="2700" dirty="0" smtClean="0">
                          <a:latin typeface="Arial" panose="020B0604020202020204" pitchFamily="34" charset="0"/>
                          <a:cs typeface="Arial" panose="020B0604020202020204" pitchFamily="34" charset="0"/>
                        </a:rPr>
                        <a:t>Number of Books</a:t>
                      </a:r>
                      <a:endParaRPr lang="en-US" sz="27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Frequency</a:t>
                      </a:r>
                      <a:endParaRPr lang="en-US" sz="27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700" dirty="0" smtClean="0">
                          <a:latin typeface="Arial" panose="020B0604020202020204" pitchFamily="34" charset="0"/>
                          <a:cs typeface="Arial" panose="020B0604020202020204" pitchFamily="34" charset="0"/>
                        </a:rPr>
                        <a:t>1 –</a:t>
                      </a:r>
                      <a:r>
                        <a:rPr lang="en-US" sz="2700" baseline="0" dirty="0" smtClean="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2</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15</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700" dirty="0" smtClean="0">
                          <a:latin typeface="Arial" panose="020B0604020202020204" pitchFamily="34" charset="0"/>
                          <a:cs typeface="Arial" panose="020B0604020202020204" pitchFamily="34" charset="0"/>
                        </a:rPr>
                        <a:t>3 – 4</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12</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700" dirty="0" smtClean="0">
                          <a:latin typeface="Arial" panose="020B0604020202020204" pitchFamily="34" charset="0"/>
                          <a:cs typeface="Arial" panose="020B0604020202020204" pitchFamily="34" charset="0"/>
                        </a:rPr>
                        <a:t>5 – 6</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5</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700" dirty="0" smtClean="0">
                          <a:latin typeface="Arial" panose="020B0604020202020204" pitchFamily="34" charset="0"/>
                          <a:cs typeface="Arial" panose="020B0604020202020204" pitchFamily="34" charset="0"/>
                        </a:rPr>
                        <a:t>7 – 8</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2</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03434599"/>
      </p:ext>
    </p:extLst>
  </p:cSld>
  <p:clrMapOvr>
    <a:masterClrMapping/>
  </p:clrMapOvr>
  <p:transition advClick="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7.3 – Types of Average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55</a:t>
            </a:r>
            <a:endParaRPr lang="en-GB" sz="1400" b="1" dirty="0">
              <a:latin typeface="Calibri" panose="020F0502020204030204" pitchFamily="34" charset="0"/>
            </a:endParaRPr>
          </a:p>
        </p:txBody>
      </p:sp>
      <p:sp>
        <p:nvSpPr>
          <p:cNvPr id="3" name="Rectangle 2"/>
          <p:cNvSpPr/>
          <p:nvPr/>
        </p:nvSpPr>
        <p:spPr>
          <a:xfrm>
            <a:off x="251520" y="1218525"/>
            <a:ext cx="5256584" cy="5170646"/>
          </a:xfrm>
          <a:prstGeom prst="rect">
            <a:avLst/>
          </a:prstGeom>
        </p:spPr>
        <p:txBody>
          <a:bodyPr wrap="square">
            <a:spAutoFit/>
          </a:bodyPr>
          <a:lstStyle/>
          <a:p>
            <a:pPr marL="514350" indent="-514350">
              <a:buClr>
                <a:srgbClr val="C00000"/>
              </a:buClr>
              <a:buFont typeface="+mj-lt"/>
              <a:buAutoNum type="arabicPeriod" startAt="8"/>
              <a:tabLst>
                <a:tab pos="857250" algn="l"/>
                <a:tab pos="4857750" algn="l"/>
              </a:tabLst>
            </a:pPr>
            <a:r>
              <a:rPr lang="en-US" sz="3000" dirty="0">
                <a:latin typeface="Arial" panose="020B0604020202020204" pitchFamily="34" charset="0"/>
                <a:cs typeface="Arial" panose="020B0604020202020204" pitchFamily="34" charset="0"/>
              </a:rPr>
              <a:t>This table shows the times taken some students to run 1500 metres</a:t>
            </a:r>
            <a:r>
              <a:rPr lang="en-US" sz="30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8"/>
              <a:tabLst>
                <a:tab pos="857250" algn="l"/>
                <a:tab pos="4857750" algn="l"/>
              </a:tabLst>
            </a:pPr>
            <a:r>
              <a:rPr lang="en-US" sz="3000" dirty="0">
                <a:latin typeface="Arial" panose="020B0604020202020204" pitchFamily="34" charset="0"/>
                <a:cs typeface="Arial" panose="020B0604020202020204" pitchFamily="34" charset="0"/>
              </a:rPr>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Write down the modal class.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750431175"/>
              </p:ext>
            </p:extLst>
          </p:nvPr>
        </p:nvGraphicFramePr>
        <p:xfrm>
          <a:off x="251520" y="2708920"/>
          <a:ext cx="5184576" cy="2575560"/>
        </p:xfrm>
        <a:graphic>
          <a:graphicData uri="http://schemas.openxmlformats.org/drawingml/2006/table">
            <a:tbl>
              <a:tblPr firstRow="1" bandRow="1">
                <a:tableStyleId>{5C22544A-7EE6-4342-B048-85BDC9FD1C3A}</a:tableStyleId>
              </a:tblPr>
              <a:tblGrid>
                <a:gridCol w="3110746"/>
                <a:gridCol w="2073830"/>
              </a:tblGrid>
              <a:tr h="277913">
                <a:tc>
                  <a:txBody>
                    <a:bodyPr/>
                    <a:lstStyle/>
                    <a:p>
                      <a:pPr algn="ctr"/>
                      <a:r>
                        <a:rPr lang="en-US" sz="2700" dirty="0" smtClean="0">
                          <a:latin typeface="Arial" panose="020B0604020202020204" pitchFamily="34" charset="0"/>
                          <a:cs typeface="Arial" panose="020B0604020202020204" pitchFamily="34" charset="0"/>
                        </a:rPr>
                        <a:t>Time, </a:t>
                      </a:r>
                      <a:r>
                        <a:rPr lang="en-US" sz="2700" i="1" dirty="0" smtClean="0">
                          <a:latin typeface="Arial" panose="020B0604020202020204" pitchFamily="34" charset="0"/>
                          <a:cs typeface="Arial" panose="020B0604020202020204" pitchFamily="34" charset="0"/>
                        </a:rPr>
                        <a:t>t</a:t>
                      </a:r>
                      <a:r>
                        <a:rPr lang="en-US" sz="2700" i="0" baseline="0" dirty="0" smtClean="0">
                          <a:latin typeface="Arial" panose="020B0604020202020204" pitchFamily="34" charset="0"/>
                          <a:cs typeface="Arial" panose="020B0604020202020204" pitchFamily="34" charset="0"/>
                        </a:rPr>
                        <a:t> (min)</a:t>
                      </a:r>
                      <a:endParaRPr lang="en-US" sz="27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Frequency</a:t>
                      </a:r>
                      <a:endParaRPr lang="en-US" sz="27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latin typeface="Arial" panose="020B0604020202020204" pitchFamily="34" charset="0"/>
                          <a:cs typeface="Arial" panose="020B0604020202020204" pitchFamily="34" charset="0"/>
                        </a:rPr>
                        <a:t>7 &lt; </a:t>
                      </a:r>
                      <a:r>
                        <a:rPr lang="en-US" sz="2800" i="1" dirty="0" smtClean="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 ≤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13</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800" dirty="0" smtClean="0">
                          <a:latin typeface="Arial" panose="020B0604020202020204" pitchFamily="34" charset="0"/>
                          <a:cs typeface="Arial" panose="020B0604020202020204" pitchFamily="34" charset="0"/>
                        </a:rPr>
                        <a:t>8 &lt; </a:t>
                      </a:r>
                      <a:r>
                        <a:rPr lang="en-US" sz="2800" i="1" dirty="0" smtClean="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 ≤ 9</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19</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800" dirty="0" smtClean="0">
                          <a:latin typeface="Arial" panose="020B0604020202020204" pitchFamily="34" charset="0"/>
                          <a:cs typeface="Arial" panose="020B0604020202020204" pitchFamily="34" charset="0"/>
                        </a:rPr>
                        <a:t>9 &lt; </a:t>
                      </a:r>
                      <a:r>
                        <a:rPr lang="en-US" sz="2800" i="1" dirty="0" smtClean="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 ≤ 10</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4</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800" dirty="0" smtClean="0">
                          <a:latin typeface="Arial" panose="020B0604020202020204" pitchFamily="34" charset="0"/>
                          <a:cs typeface="Arial" panose="020B0604020202020204" pitchFamily="34" charset="0"/>
                        </a:rPr>
                        <a:t>10 &lt; </a:t>
                      </a:r>
                      <a:r>
                        <a:rPr lang="en-US" sz="2800" i="1" dirty="0" smtClean="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 ≤ 11</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dirty="0" smtClean="0">
                          <a:latin typeface="Arial" panose="020B0604020202020204" pitchFamily="34" charset="0"/>
                          <a:cs typeface="Arial" panose="020B0604020202020204" pitchFamily="34" charset="0"/>
                        </a:rPr>
                        <a:t>1</a:t>
                      </a:r>
                      <a:endParaRPr lang="en-US" sz="2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88052999"/>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5.2 – Solving Equations 2</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a:t>
            </a:r>
            <a:endParaRPr lang="en-GB" sz="1400" b="1" dirty="0">
              <a:latin typeface="Calibri" panose="020F0502020204030204" pitchFamily="34" charset="0"/>
            </a:endParaRPr>
          </a:p>
        </p:txBody>
      </p:sp>
      <p:sp>
        <p:nvSpPr>
          <p:cNvPr id="3" name="Rectangle 2"/>
          <p:cNvSpPr/>
          <p:nvPr/>
        </p:nvSpPr>
        <p:spPr>
          <a:xfrm>
            <a:off x="251520" y="1196752"/>
            <a:ext cx="5256584" cy="5493812"/>
          </a:xfrm>
          <a:prstGeom prst="rect">
            <a:avLst/>
          </a:prstGeom>
        </p:spPr>
        <p:txBody>
          <a:bodyPr wrap="square">
            <a:spAutoFit/>
          </a:bodyPr>
          <a:lstStyle/>
          <a:p>
            <a:pPr marL="514350" indent="-514350">
              <a:buClr>
                <a:srgbClr val="C00000"/>
              </a:buClr>
              <a:buFont typeface="+mj-lt"/>
              <a:buAutoNum type="arabicPeriod" startAt="6"/>
              <a:tabLst>
                <a:tab pos="2852738" algn="l"/>
                <a:tab pos="3200400" algn="l"/>
              </a:tabLst>
            </a:pPr>
            <a:r>
              <a:rPr lang="en-US" sz="2700" b="1" dirty="0">
                <a:solidFill>
                  <a:srgbClr val="FF0000"/>
                </a:solidFill>
                <a:latin typeface="Arial" panose="020B0604020202020204" pitchFamily="34" charset="0"/>
                <a:cs typeface="Arial" panose="020B0604020202020204" pitchFamily="34" charset="0"/>
              </a:rPr>
              <a:t>R</a:t>
            </a:r>
            <a:r>
              <a:rPr lang="en-US" sz="2700" dirty="0">
                <a:latin typeface="Arial" panose="020B0604020202020204" pitchFamily="34" charset="0"/>
                <a:cs typeface="Arial" panose="020B0604020202020204" pitchFamily="34" charset="0"/>
              </a:rPr>
              <a:t> I think of a number. I divide it by 3 </a:t>
            </a:r>
            <a:r>
              <a:rPr lang="en-US" sz="2700" dirty="0" smtClean="0">
                <a:latin typeface="Arial" panose="020B0604020202020204" pitchFamily="34" charset="0"/>
                <a:cs typeface="Arial" panose="020B0604020202020204" pitchFamily="34" charset="0"/>
              </a:rPr>
              <a:t>and add </a:t>
            </a:r>
            <a:r>
              <a:rPr lang="en-US" sz="2700" dirty="0">
                <a:latin typeface="Arial" panose="020B0604020202020204" pitchFamily="34" charset="0"/>
                <a:cs typeface="Arial" panose="020B0604020202020204" pitchFamily="34" charset="0"/>
              </a:rPr>
              <a:t>7. The result is </a:t>
            </a:r>
            <a:r>
              <a:rPr lang="en-US" sz="2700" dirty="0" smtClean="0">
                <a:latin typeface="Arial" panose="020B0604020202020204" pitchFamily="34" charset="0"/>
                <a:cs typeface="Arial" panose="020B0604020202020204" pitchFamily="34" charset="0"/>
              </a:rPr>
              <a:t>12.</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Find </a:t>
            </a:r>
            <a:r>
              <a:rPr lang="en-US" sz="2700" dirty="0">
                <a:latin typeface="Arial" panose="020B0604020202020204" pitchFamily="34" charset="0"/>
                <a:cs typeface="Arial" panose="020B0604020202020204" pitchFamily="34" charset="0"/>
              </a:rPr>
              <a:t>the number.</a:t>
            </a:r>
          </a:p>
          <a:p>
            <a:pPr marL="457200" indent="-457200">
              <a:buClr>
                <a:srgbClr val="C00000"/>
              </a:buClr>
              <a:buFont typeface="+mj-lt"/>
              <a:buAutoNum type="arabicPeriod" startAt="6"/>
              <a:tabLst>
                <a:tab pos="2852738" algn="l"/>
                <a:tab pos="3200400" algn="l"/>
              </a:tabLst>
            </a:pPr>
            <a:r>
              <a:rPr lang="en-US" sz="2700" b="1" dirty="0" smtClean="0">
                <a:solidFill>
                  <a:srgbClr val="FF0000"/>
                </a:solidFill>
                <a:latin typeface="Arial" panose="020B0604020202020204" pitchFamily="34" charset="0"/>
                <a:cs typeface="Arial" panose="020B0604020202020204" pitchFamily="34" charset="0"/>
              </a:rPr>
              <a:t>R</a:t>
            </a:r>
            <a:r>
              <a:rPr lang="en-US" sz="2700" dirty="0" smtClean="0">
                <a:latin typeface="Arial" panose="020B0604020202020204" pitchFamily="34" charset="0"/>
                <a:cs typeface="Arial" panose="020B0604020202020204" pitchFamily="34" charset="0"/>
              </a:rPr>
              <a:t> </a:t>
            </a:r>
            <a:r>
              <a:rPr lang="en-US" sz="2700" dirty="0">
                <a:solidFill>
                  <a:srgbClr val="C00000"/>
                </a:solidFill>
                <a:latin typeface="Arial" panose="020B0604020202020204" pitchFamily="34" charset="0"/>
                <a:cs typeface="Arial" panose="020B0604020202020204" pitchFamily="34" charset="0"/>
              </a:rPr>
              <a:t>a</a:t>
            </a:r>
            <a:r>
              <a:rPr lang="en-US" sz="2700" dirty="0">
                <a:latin typeface="Arial" panose="020B0604020202020204" pitchFamily="34" charset="0"/>
                <a:cs typeface="Arial" panose="020B0604020202020204" pitchFamily="34" charset="0"/>
              </a:rPr>
              <a:t> Write an equation for the diagram</a:t>
            </a:r>
            <a:r>
              <a:rPr lang="en-US" sz="27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6"/>
              <a:tabLst>
                <a:tab pos="2852738" algn="l"/>
                <a:tab pos="3200400" algn="l"/>
              </a:tabLst>
            </a:pPr>
            <a:endParaRPr lang="en-US" sz="27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6"/>
              <a:tabLst>
                <a:tab pos="2852738" algn="l"/>
                <a:tab pos="3200400" algn="l"/>
              </a:tabLst>
            </a:pPr>
            <a:endParaRPr lang="en-US" sz="27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6"/>
              <a:tabLst>
                <a:tab pos="2852738" algn="l"/>
                <a:tab pos="3200400" algn="l"/>
              </a:tabLst>
            </a:pPr>
            <a:endParaRPr lang="en-US" sz="2700" dirty="0">
              <a:latin typeface="Arial" panose="020B0604020202020204" pitchFamily="34" charset="0"/>
              <a:cs typeface="Arial" panose="020B0604020202020204" pitchFamily="34" charset="0"/>
            </a:endParaRPr>
          </a:p>
          <a:p>
            <a:pPr>
              <a:buClr>
                <a:srgbClr val="C00000"/>
              </a:buClr>
              <a:tabLst>
                <a:tab pos="2852738" algn="l"/>
                <a:tab pos="3200400" algn="l"/>
              </a:tabLst>
            </a:pP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endParaRPr lang="en-US" sz="2700" dirty="0" smtClean="0">
              <a:latin typeface="Arial" panose="020B0604020202020204" pitchFamily="34" charset="0"/>
              <a:cs typeface="Arial" panose="020B0604020202020204" pitchFamily="34" charset="0"/>
            </a:endParaRPr>
          </a:p>
          <a:p>
            <a:pPr marL="914400" indent="-458788">
              <a:buClr>
                <a:srgbClr val="C00000"/>
              </a:buClr>
              <a:buFont typeface="+mj-lt"/>
              <a:buAutoNum type="alphaLcPeriod" startAt="2"/>
              <a:tabLst>
                <a:tab pos="2852738" algn="l"/>
                <a:tab pos="3200400" algn="l"/>
              </a:tabLst>
            </a:pPr>
            <a:r>
              <a:rPr lang="en-US" sz="2700" dirty="0" smtClean="0">
                <a:latin typeface="Arial" panose="020B0604020202020204" pitchFamily="34" charset="0"/>
                <a:cs typeface="Arial" panose="020B0604020202020204" pitchFamily="34" charset="0"/>
              </a:rPr>
              <a:t>Solve </a:t>
            </a:r>
            <a:r>
              <a:rPr lang="en-US" sz="2700" dirty="0">
                <a:latin typeface="Arial" panose="020B0604020202020204" pitchFamily="34" charset="0"/>
                <a:cs typeface="Arial" panose="020B0604020202020204" pitchFamily="34" charset="0"/>
              </a:rPr>
              <a:t>your equation to find the value of a.</a:t>
            </a:r>
            <a:endParaRPr lang="en-US" sz="27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949728" y="3779319"/>
            <a:ext cx="4418231" cy="1963658"/>
          </a:xfrm>
          <a:prstGeom prst="rect">
            <a:avLst/>
          </a:prstGeom>
        </p:spPr>
      </p:pic>
    </p:spTree>
    <p:extLst>
      <p:ext uri="{BB962C8B-B14F-4D97-AF65-F5344CB8AC3E}">
        <p14:creationId xmlns:p14="http://schemas.microsoft.com/office/powerpoint/2010/main" val="278736119"/>
      </p:ext>
    </p:extLst>
  </p:cSld>
  <p:clrMapOvr>
    <a:masterClrMapping/>
  </p:clrMapOvr>
  <p:transition advClick="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7.3 – Types of Average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55</a:t>
            </a:r>
            <a:endParaRPr lang="en-GB" sz="1400" b="1" dirty="0">
              <a:latin typeface="Calibri" panose="020F0502020204030204" pitchFamily="34" charset="0"/>
            </a:endParaRPr>
          </a:p>
        </p:txBody>
      </p:sp>
      <p:sp>
        <p:nvSpPr>
          <p:cNvPr id="3" name="Rectangle 2"/>
          <p:cNvSpPr/>
          <p:nvPr/>
        </p:nvSpPr>
        <p:spPr>
          <a:xfrm>
            <a:off x="251520" y="1218525"/>
            <a:ext cx="5256584" cy="5447645"/>
          </a:xfrm>
          <a:prstGeom prst="rect">
            <a:avLst/>
          </a:prstGeom>
        </p:spPr>
        <p:txBody>
          <a:bodyPr wrap="square">
            <a:spAutoFit/>
          </a:bodyPr>
          <a:lstStyle/>
          <a:p>
            <a:pPr marL="514350" indent="-514350">
              <a:buClr>
                <a:srgbClr val="C00000"/>
              </a:buClr>
              <a:buFont typeface="+mj-lt"/>
              <a:buAutoNum type="arabicPeriod" startAt="9"/>
              <a:tabLst>
                <a:tab pos="857250" algn="l"/>
                <a:tab pos="4857750" algn="l"/>
              </a:tabLst>
            </a:pPr>
            <a:r>
              <a:rPr lang="en-US" sz="2800" dirty="0">
                <a:latin typeface="Arial" panose="020B0604020202020204" pitchFamily="34" charset="0"/>
                <a:cs typeface="Arial" panose="020B0604020202020204" pitchFamily="34" charset="0"/>
              </a:rPr>
              <a:t>Andrew rolled a dice 50 times. The table shows his results</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a:r>
            <a:br>
              <a:rPr lang="en-US" sz="40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Find the median </a:t>
            </a:r>
            <a:r>
              <a:rPr lang="en-US" sz="2800" dirty="0" smtClean="0">
                <a:latin typeface="Arial" panose="020B0604020202020204" pitchFamily="34" charset="0"/>
                <a:cs typeface="Arial" panose="020B0604020202020204" pitchFamily="34" charset="0"/>
              </a:rPr>
              <a:t>score.</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01513827"/>
              </p:ext>
            </p:extLst>
          </p:nvPr>
        </p:nvGraphicFramePr>
        <p:xfrm>
          <a:off x="251520" y="2636912"/>
          <a:ext cx="3312368" cy="3413760"/>
        </p:xfrm>
        <a:graphic>
          <a:graphicData uri="http://schemas.openxmlformats.org/drawingml/2006/table">
            <a:tbl>
              <a:tblPr firstRow="1" bandRow="1">
                <a:tableStyleId>{5C22544A-7EE6-4342-B048-85BDC9FD1C3A}</a:tableStyleId>
              </a:tblPr>
              <a:tblGrid>
                <a:gridCol w="1440160"/>
                <a:gridCol w="1872208"/>
              </a:tblGrid>
              <a:tr h="277913">
                <a:tc>
                  <a:txBody>
                    <a:bodyPr/>
                    <a:lstStyle/>
                    <a:p>
                      <a:pPr algn="ctr"/>
                      <a:r>
                        <a:rPr lang="en-US" sz="2600" dirty="0" smtClean="0">
                          <a:latin typeface="Arial" panose="020B0604020202020204" pitchFamily="34" charset="0"/>
                          <a:cs typeface="Arial" panose="020B0604020202020204" pitchFamily="34" charset="0"/>
                        </a:rPr>
                        <a:t>Score</a:t>
                      </a:r>
                      <a:endParaRPr lang="en-US" sz="26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Frequency</a:t>
                      </a:r>
                      <a:endParaRPr lang="en-US" sz="26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smtClean="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7</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2</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9</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3</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11</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4</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6</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5</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8</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913">
                <a:tc>
                  <a:txBody>
                    <a:bodyPr/>
                    <a:lstStyle/>
                    <a:p>
                      <a:pPr algn="ctr"/>
                      <a:r>
                        <a:rPr lang="en-US" sz="2600" dirty="0" smtClean="0">
                          <a:latin typeface="Arial" panose="020B0604020202020204" pitchFamily="34" charset="0"/>
                          <a:cs typeface="Arial" panose="020B0604020202020204" pitchFamily="34" charset="0"/>
                        </a:rPr>
                        <a:t>6</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smtClean="0">
                          <a:latin typeface="Arial" panose="020B0604020202020204" pitchFamily="34" charset="0"/>
                          <a:cs typeface="Arial" panose="020B0604020202020204" pitchFamily="34" charset="0"/>
                        </a:rPr>
                        <a:t>9</a:t>
                      </a:r>
                      <a:endParaRPr lang="en-US" sz="2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6423" t="2188" r="4789" b="3235"/>
          <a:stretch/>
        </p:blipFill>
        <p:spPr>
          <a:xfrm>
            <a:off x="3779912" y="2636913"/>
            <a:ext cx="1656184" cy="1917687"/>
          </a:xfrm>
          <a:prstGeom prst="rect">
            <a:avLst/>
          </a:prstGeom>
        </p:spPr>
      </p:pic>
    </p:spTree>
    <p:extLst>
      <p:ext uri="{BB962C8B-B14F-4D97-AF65-F5344CB8AC3E}">
        <p14:creationId xmlns:p14="http://schemas.microsoft.com/office/powerpoint/2010/main" val="442671704"/>
      </p:ext>
    </p:extLst>
  </p:cSld>
  <p:clrMapOvr>
    <a:masterClrMapping/>
  </p:clrMapOvr>
  <p:transition advClick="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7.3 – Types of Average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55</a:t>
            </a:r>
            <a:endParaRPr lang="en-GB" sz="1400" b="1" dirty="0">
              <a:latin typeface="Calibri" panose="020F0502020204030204" pitchFamily="34" charset="0"/>
            </a:endParaRPr>
          </a:p>
        </p:txBody>
      </p:sp>
      <p:sp>
        <p:nvSpPr>
          <p:cNvPr id="3" name="Rectangle 2"/>
          <p:cNvSpPr/>
          <p:nvPr/>
        </p:nvSpPr>
        <p:spPr>
          <a:xfrm>
            <a:off x="251520" y="1218525"/>
            <a:ext cx="5256584" cy="5447645"/>
          </a:xfrm>
          <a:prstGeom prst="rect">
            <a:avLst/>
          </a:prstGeom>
        </p:spPr>
        <p:txBody>
          <a:bodyPr wrap="square">
            <a:spAutoFit/>
          </a:bodyPr>
          <a:lstStyle/>
          <a:p>
            <a:pPr marL="514350" indent="-514350">
              <a:buClr>
                <a:srgbClr val="C00000"/>
              </a:buClr>
              <a:buFont typeface="+mj-lt"/>
              <a:buAutoNum type="arabicPeriod" startAt="10"/>
              <a:tabLst>
                <a:tab pos="857250" algn="l"/>
                <a:tab pos="4857750" algn="l"/>
              </a:tabLst>
            </a:pPr>
            <a:r>
              <a:rPr lang="en-US" sz="2400" dirty="0">
                <a:latin typeface="Arial" panose="020B0604020202020204" pitchFamily="34" charset="0"/>
                <a:cs typeface="Arial" panose="020B0604020202020204" pitchFamily="34" charset="0"/>
              </a:rPr>
              <a:t>Megan recorded the number of lengths she swam each week for 6 months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lphaLcPeriod"/>
              <a:tabLst>
                <a:tab pos="857250" algn="l"/>
                <a:tab pos="4857750" algn="l"/>
              </a:tabLst>
            </a:pPr>
            <a:r>
              <a:rPr lang="en-US" sz="2400" dirty="0" smtClean="0">
                <a:latin typeface="Arial" panose="020B0604020202020204" pitchFamily="34" charset="0"/>
                <a:cs typeface="Arial" panose="020B0604020202020204" pitchFamily="34" charset="0"/>
              </a:rPr>
              <a:t>Find </a:t>
            </a:r>
            <a:r>
              <a:rPr lang="en-US" sz="2400" dirty="0">
                <a:latin typeface="Arial" panose="020B0604020202020204" pitchFamily="34" charset="0"/>
                <a:cs typeface="Arial" panose="020B0604020202020204" pitchFamily="34" charset="0"/>
              </a:rPr>
              <a:t>the median number of lengths she swam.</a:t>
            </a:r>
          </a:p>
          <a:p>
            <a:pPr marL="514350" indent="-514350">
              <a:buClr>
                <a:srgbClr val="C00000"/>
              </a:buClr>
              <a:buFont typeface="+mj-lt"/>
              <a:buAutoNum type="alphaLcPeriod"/>
              <a:tabLst>
                <a:tab pos="857250" algn="l"/>
                <a:tab pos="4857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mode? </a:t>
            </a: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lphaLcPeriod"/>
              <a:tabLst>
                <a:tab pos="857250" algn="l"/>
                <a:tab pos="4857750"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mean number of lengths she swam (to 1 d</a:t>
            </a:r>
            <a:r>
              <a:rPr lang="en-US" sz="2400" dirty="0" smtClean="0">
                <a:latin typeface="Arial" panose="020B0604020202020204" pitchFamily="34" charset="0"/>
                <a:cs typeface="Arial" panose="020B0604020202020204" pitchFamily="34" charset="0"/>
              </a:rPr>
              <a:t>. p</a:t>
            </a:r>
            <a:r>
              <a:rPr lang="en-US" sz="2400" dirty="0">
                <a:latin typeface="Arial" panose="020B0604020202020204" pitchFamily="34" charset="0"/>
                <a:cs typeface="Arial" panose="020B0604020202020204"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731499843"/>
              </p:ext>
            </p:extLst>
          </p:nvPr>
        </p:nvGraphicFramePr>
        <p:xfrm>
          <a:off x="251520" y="2439144"/>
          <a:ext cx="5256584" cy="2286000"/>
        </p:xfrm>
        <a:graphic>
          <a:graphicData uri="http://schemas.openxmlformats.org/drawingml/2006/table">
            <a:tbl>
              <a:tblPr firstRow="1" bandRow="1">
                <a:tableStyleId>{5C22544A-7EE6-4342-B048-85BDC9FD1C3A}</a:tableStyleId>
              </a:tblPr>
              <a:tblGrid>
                <a:gridCol w="3240360"/>
                <a:gridCol w="2016224"/>
              </a:tblGrid>
              <a:tr h="403245">
                <a:tc>
                  <a:txBody>
                    <a:bodyPr/>
                    <a:lstStyle/>
                    <a:p>
                      <a:pPr algn="ctr"/>
                      <a:r>
                        <a:rPr lang="en-US" sz="2400" dirty="0" smtClean="0">
                          <a:latin typeface="Arial" panose="020B0604020202020204" pitchFamily="34" charset="0"/>
                          <a:cs typeface="Arial" panose="020B0604020202020204" pitchFamily="34" charset="0"/>
                        </a:rPr>
                        <a:t>Number of Lengths</a:t>
                      </a:r>
                      <a:endParaRPr lang="en-US" sz="24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Frequency</a:t>
                      </a:r>
                      <a:endParaRPr lang="en-US" sz="24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2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245">
                <a:tc>
                  <a:txBody>
                    <a:bodyPr/>
                    <a:lstStyle/>
                    <a:p>
                      <a:pPr algn="ctr"/>
                      <a:r>
                        <a:rPr lang="en-US" sz="2400" dirty="0" smtClean="0">
                          <a:latin typeface="Arial" panose="020B0604020202020204" pitchFamily="34" charset="0"/>
                          <a:cs typeface="Arial" panose="020B0604020202020204" pitchFamily="34" charset="0"/>
                        </a:rPr>
                        <a:t>51</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245">
                <a:tc>
                  <a:txBody>
                    <a:bodyPr/>
                    <a:lstStyle/>
                    <a:p>
                      <a:pPr algn="ctr"/>
                      <a:r>
                        <a:rPr lang="en-US" sz="2400" dirty="0" smtClean="0">
                          <a:latin typeface="Arial" panose="020B0604020202020204" pitchFamily="34" charset="0"/>
                          <a:cs typeface="Arial" panose="020B0604020202020204" pitchFamily="34" charset="0"/>
                        </a:rPr>
                        <a:t>52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245">
                <a:tc>
                  <a:txBody>
                    <a:bodyPr/>
                    <a:lstStyle/>
                    <a:p>
                      <a:pPr algn="ctr"/>
                      <a:r>
                        <a:rPr lang="en-US" sz="2400" dirty="0" smtClean="0">
                          <a:latin typeface="Arial" panose="020B0604020202020204" pitchFamily="34" charset="0"/>
                          <a:cs typeface="Arial" panose="020B0604020202020204" pitchFamily="34" charset="0"/>
                        </a:rPr>
                        <a:t>53</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spTree>
    <p:extLst>
      <p:ext uri="{BB962C8B-B14F-4D97-AF65-F5344CB8AC3E}">
        <p14:creationId xmlns:p14="http://schemas.microsoft.com/office/powerpoint/2010/main" val="393662851"/>
      </p:ext>
    </p:extLst>
  </p:cSld>
  <p:clrMapOvr>
    <a:masterClrMapping/>
  </p:clrMapOvr>
  <p:transition advClick="0"/>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7.3 – Types of Average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55</a:t>
            </a:r>
            <a:endParaRPr lang="en-GB" sz="1400" b="1" dirty="0">
              <a:latin typeface="Calibri" panose="020F0502020204030204" pitchFamily="34" charset="0"/>
            </a:endParaRPr>
          </a:p>
        </p:txBody>
      </p:sp>
      <p:sp>
        <p:nvSpPr>
          <p:cNvPr id="3" name="Rectangle 2"/>
          <p:cNvSpPr/>
          <p:nvPr/>
        </p:nvSpPr>
        <p:spPr>
          <a:xfrm>
            <a:off x="251520" y="1218525"/>
            <a:ext cx="5256584" cy="5262979"/>
          </a:xfrm>
          <a:prstGeom prst="rect">
            <a:avLst/>
          </a:prstGeom>
        </p:spPr>
        <p:txBody>
          <a:bodyPr wrap="square">
            <a:spAutoFit/>
          </a:bodyPr>
          <a:lstStyle/>
          <a:p>
            <a:pPr marL="628650" indent="-628650">
              <a:buClr>
                <a:srgbClr val="C00000"/>
              </a:buClr>
              <a:buFont typeface="+mj-lt"/>
              <a:buAutoNum type="arabicPeriod" startAt="11"/>
              <a:tabLst>
                <a:tab pos="857250" algn="l"/>
                <a:tab pos="4857750" algn="l"/>
              </a:tabLst>
            </a:pPr>
            <a:r>
              <a:rPr lang="en-US" sz="2800" dirty="0">
                <a:latin typeface="Arial" panose="020B0604020202020204" pitchFamily="34" charset="0"/>
                <a:cs typeface="Arial" panose="020B0604020202020204" pitchFamily="34" charset="0"/>
              </a:rPr>
              <a:t>The number of cars using a bridge during rush hour is recorded over a month.</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Which class contains the median?</a:t>
            </a:r>
          </a:p>
        </p:txBody>
      </p:sp>
      <p:graphicFrame>
        <p:nvGraphicFramePr>
          <p:cNvPr id="7" name="Table 6"/>
          <p:cNvGraphicFramePr>
            <a:graphicFrameLocks noGrp="1"/>
          </p:cNvGraphicFramePr>
          <p:nvPr>
            <p:extLst>
              <p:ext uri="{D42A27DB-BD31-4B8C-83A1-F6EECF244321}">
                <p14:modId xmlns:p14="http://schemas.microsoft.com/office/powerpoint/2010/main" val="65354968"/>
              </p:ext>
            </p:extLst>
          </p:nvPr>
        </p:nvGraphicFramePr>
        <p:xfrm>
          <a:off x="251520" y="2799184"/>
          <a:ext cx="5256584" cy="2590800"/>
        </p:xfrm>
        <a:graphic>
          <a:graphicData uri="http://schemas.openxmlformats.org/drawingml/2006/table">
            <a:tbl>
              <a:tblPr firstRow="1" bandRow="1">
                <a:tableStyleId>{5C22544A-7EE6-4342-B048-85BDC9FD1C3A}</a:tableStyleId>
              </a:tblPr>
              <a:tblGrid>
                <a:gridCol w="3240360"/>
                <a:gridCol w="2016224"/>
              </a:tblGrid>
              <a:tr h="403245">
                <a:tc>
                  <a:txBody>
                    <a:bodyPr/>
                    <a:lstStyle/>
                    <a:p>
                      <a:pPr algn="ctr"/>
                      <a:r>
                        <a:rPr lang="en-US" sz="2800" dirty="0" smtClean="0">
                          <a:latin typeface="Arial" panose="020B0604020202020204" pitchFamily="34" charset="0"/>
                          <a:cs typeface="Arial" panose="020B0604020202020204" pitchFamily="34" charset="0"/>
                        </a:rPr>
                        <a:t>Number of Cars</a:t>
                      </a:r>
                      <a:endParaRPr lang="en-US" sz="2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Frequency</a:t>
                      </a:r>
                      <a:endParaRPr lang="en-US" sz="2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2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latin typeface="Arial" panose="020B0604020202020204" pitchFamily="34" charset="0"/>
                          <a:cs typeface="Arial" panose="020B0604020202020204" pitchFamily="34" charset="0"/>
                        </a:rPr>
                        <a:t>250 – 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7</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245">
                <a:tc>
                  <a:txBody>
                    <a:bodyPr/>
                    <a:lstStyle/>
                    <a:p>
                      <a:pPr algn="ctr"/>
                      <a:r>
                        <a:rPr lang="en-US" sz="2800" dirty="0" smtClean="0">
                          <a:latin typeface="Arial" panose="020B0604020202020204" pitchFamily="34" charset="0"/>
                          <a:cs typeface="Arial" panose="020B0604020202020204" pitchFamily="34" charset="0"/>
                        </a:rPr>
                        <a:t>301 – 350</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12</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245">
                <a:tc>
                  <a:txBody>
                    <a:bodyPr/>
                    <a:lstStyle/>
                    <a:p>
                      <a:pPr algn="ctr"/>
                      <a:r>
                        <a:rPr lang="en-US" sz="2800" dirty="0" smtClean="0">
                          <a:latin typeface="Arial" panose="020B0604020202020204" pitchFamily="34" charset="0"/>
                          <a:cs typeface="Arial" panose="020B0604020202020204" pitchFamily="34" charset="0"/>
                        </a:rPr>
                        <a:t>351 – 400</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9</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245">
                <a:tc>
                  <a:txBody>
                    <a:bodyPr/>
                    <a:lstStyle/>
                    <a:p>
                      <a:pPr algn="ctr"/>
                      <a:r>
                        <a:rPr lang="en-US" sz="2800" dirty="0" smtClean="0">
                          <a:latin typeface="Arial" panose="020B0604020202020204" pitchFamily="34" charset="0"/>
                          <a:cs typeface="Arial" panose="020B0604020202020204" pitchFamily="34" charset="0"/>
                        </a:rPr>
                        <a:t>401 – 450</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spTree>
    <p:extLst>
      <p:ext uri="{BB962C8B-B14F-4D97-AF65-F5344CB8AC3E}">
        <p14:creationId xmlns:p14="http://schemas.microsoft.com/office/powerpoint/2010/main" val="1309656220"/>
      </p:ext>
    </p:extLst>
  </p:cSld>
  <p:clrMapOvr>
    <a:masterClrMapping/>
  </p:clrMapOvr>
  <p:transition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7.3 – Types of Average</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55</a:t>
            </a:r>
            <a:endParaRPr lang="en-GB" sz="1400" b="1" dirty="0">
              <a:latin typeface="Calibri" panose="020F050202020403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grpSp>
        <p:nvGrpSpPr>
          <p:cNvPr id="9" name="Group 8"/>
          <p:cNvGrpSpPr/>
          <p:nvPr/>
        </p:nvGrpSpPr>
        <p:grpSpPr>
          <a:xfrm>
            <a:off x="243512" y="1196751"/>
            <a:ext cx="5264592" cy="4916870"/>
            <a:chOff x="3483872" y="1089030"/>
            <a:chExt cx="5264592" cy="4916870"/>
          </a:xfrm>
        </p:grpSpPr>
        <p:sp>
          <p:nvSpPr>
            <p:cNvPr id="10" name="Round Diagonal Corner Rectangle 9"/>
            <p:cNvSpPr/>
            <p:nvPr/>
          </p:nvSpPr>
          <p:spPr>
            <a:xfrm>
              <a:off x="3491880" y="1089030"/>
              <a:ext cx="5256584" cy="4855313"/>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12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3563888" y="1666250"/>
              <a:ext cx="5176568" cy="4339650"/>
            </a:xfrm>
            <a:prstGeom prst="rect">
              <a:avLst/>
            </a:prstGeom>
          </p:spPr>
          <p:txBody>
            <a:bodyPr wrap="square">
              <a:spAutoFit/>
            </a:bodyPr>
            <a:lstStyle/>
            <a:p>
              <a:pPr>
                <a:spcAft>
                  <a:spcPts val="0"/>
                </a:spcAft>
                <a:tabLst>
                  <a:tab pos="4972050" algn="r"/>
                </a:tabLst>
              </a:pPr>
              <a:r>
                <a:rPr lang="en-US" dirty="0"/>
                <a:t>This table gives information about the amount of extra time, in minutes, awarded by a football referee</a:t>
              </a:r>
              <a:r>
                <a:rPr lang="en-US" dirty="0" smtClean="0"/>
                <a: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sz="300" dirty="0" smtClean="0"/>
            </a:p>
            <a:p>
              <a:pPr marL="342900" indent="-342900">
                <a:spcAft>
                  <a:spcPts val="0"/>
                </a:spcAft>
                <a:buClr>
                  <a:srgbClr val="C00000"/>
                </a:buClr>
                <a:buFont typeface="+mj-lt"/>
                <a:buAutoNum type="alphaLcPeriod"/>
                <a:tabLst>
                  <a:tab pos="4972050" algn="r"/>
                </a:tabLst>
              </a:pPr>
              <a:r>
                <a:rPr lang="en-US" dirty="0" smtClean="0"/>
                <a:t>Write </a:t>
              </a:r>
              <a:r>
                <a:rPr lang="en-US" dirty="0"/>
                <a:t>down the modal class interval</a:t>
              </a:r>
              <a:r>
                <a:rPr lang="en-US" dirty="0" smtClean="0"/>
                <a:t>.</a:t>
              </a:r>
              <a:r>
                <a:rPr lang="en-US" dirty="0"/>
                <a:t>	</a:t>
              </a:r>
              <a:r>
                <a:rPr lang="en-US" b="1" dirty="0" smtClean="0"/>
                <a:t>(</a:t>
              </a:r>
              <a:r>
                <a:rPr lang="en-US" b="1" dirty="0"/>
                <a:t>1 mark)</a:t>
              </a:r>
            </a:p>
            <a:p>
              <a:pPr marL="342900" indent="-342900">
                <a:spcAft>
                  <a:spcPts val="0"/>
                </a:spcAft>
                <a:buClr>
                  <a:srgbClr val="C00000"/>
                </a:buClr>
                <a:buFont typeface="+mj-lt"/>
                <a:buAutoNum type="alphaLcPeriod"/>
                <a:tabLst>
                  <a:tab pos="4972050" algn="r"/>
                </a:tabLst>
              </a:pPr>
              <a:r>
                <a:rPr lang="en-US" dirty="0" smtClean="0"/>
                <a:t>Find </a:t>
              </a:r>
              <a:r>
                <a:rPr lang="en-US" dirty="0"/>
                <a:t>the class interval that contains the median. </a:t>
              </a:r>
              <a:r>
                <a:rPr lang="en-US" dirty="0" smtClean="0"/>
                <a:t>	</a:t>
              </a:r>
              <a:r>
                <a:rPr lang="en-US" b="1" dirty="0" smtClean="0"/>
                <a:t>(</a:t>
              </a:r>
              <a:r>
                <a:rPr lang="en-US" b="1" dirty="0"/>
                <a:t>2 marks)</a:t>
              </a:r>
            </a:p>
            <a:p>
              <a:pPr marL="342900" indent="-342900">
                <a:spcAft>
                  <a:spcPts val="0"/>
                </a:spcAft>
                <a:buClr>
                  <a:srgbClr val="C00000"/>
                </a:buClr>
                <a:buFont typeface="+mj-lt"/>
                <a:buAutoNum type="alphaLcPeriod"/>
                <a:tabLst>
                  <a:tab pos="4972050" algn="r"/>
                </a:tabLst>
              </a:pPr>
              <a:r>
                <a:rPr lang="en-US" dirty="0" smtClean="0"/>
                <a:t>How many matches had 4 or more minutes of extra time? 	</a:t>
              </a:r>
              <a:r>
                <a:rPr lang="en-US" b="1" dirty="0" smtClean="0"/>
                <a:t>(2 marks)</a:t>
              </a:r>
              <a:endParaRPr lang="en-US" b="1" dirty="0"/>
            </a:p>
          </p:txBody>
        </p:sp>
      </p:grpSp>
      <p:graphicFrame>
        <p:nvGraphicFramePr>
          <p:cNvPr id="7" name="Table 6"/>
          <p:cNvGraphicFramePr>
            <a:graphicFrameLocks noGrp="1"/>
          </p:cNvGraphicFramePr>
          <p:nvPr>
            <p:extLst>
              <p:ext uri="{D42A27DB-BD31-4B8C-83A1-F6EECF244321}">
                <p14:modId xmlns:p14="http://schemas.microsoft.com/office/powerpoint/2010/main" val="3753430948"/>
              </p:ext>
            </p:extLst>
          </p:nvPr>
        </p:nvGraphicFramePr>
        <p:xfrm>
          <a:off x="323528" y="2708921"/>
          <a:ext cx="5040560" cy="1828800"/>
        </p:xfrm>
        <a:graphic>
          <a:graphicData uri="http://schemas.openxmlformats.org/drawingml/2006/table">
            <a:tbl>
              <a:tblPr firstRow="1" bandRow="1">
                <a:tableStyleId>{5C22544A-7EE6-4342-B048-85BDC9FD1C3A}</a:tableStyleId>
              </a:tblPr>
              <a:tblGrid>
                <a:gridCol w="3107195"/>
                <a:gridCol w="1933365"/>
              </a:tblGrid>
              <a:tr h="288032">
                <a:tc>
                  <a:txBody>
                    <a:bodyPr/>
                    <a:lstStyle/>
                    <a:p>
                      <a:pPr algn="ctr"/>
                      <a:r>
                        <a:rPr lang="en-US" sz="1800" dirty="0" smtClean="0">
                          <a:latin typeface="Arial" panose="020B0604020202020204" pitchFamily="34" charset="0"/>
                          <a:cs typeface="Arial" panose="020B0604020202020204" pitchFamily="34" charset="0"/>
                        </a:rPr>
                        <a:t>Extra time,</a:t>
                      </a:r>
                      <a:r>
                        <a:rPr lang="en-US" sz="1800" baseline="0" dirty="0" smtClean="0">
                          <a:latin typeface="Arial" panose="020B0604020202020204" pitchFamily="34" charset="0"/>
                          <a:cs typeface="Arial" panose="020B0604020202020204" pitchFamily="34" charset="0"/>
                        </a:rPr>
                        <a:t> </a:t>
                      </a:r>
                      <a:r>
                        <a:rPr lang="en-US" sz="1800" i="1" baseline="0" dirty="0" smtClean="0">
                          <a:latin typeface="Arial" panose="020B0604020202020204" pitchFamily="34" charset="0"/>
                          <a:cs typeface="Arial" panose="020B0604020202020204" pitchFamily="34" charset="0"/>
                        </a:rPr>
                        <a:t>t </a:t>
                      </a:r>
                      <a:r>
                        <a:rPr lang="en-US" sz="1800" i="0" baseline="0" dirty="0" smtClean="0">
                          <a:latin typeface="Arial" panose="020B0604020202020204" pitchFamily="34" charset="0"/>
                          <a:cs typeface="Arial" panose="020B0604020202020204" pitchFamily="34" charset="0"/>
                        </a:rPr>
                        <a:t>(min)</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Frequency</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0 ≤ w &lt; 2</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2 ≤ w &lt; 4</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11</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4 ≤ w &lt; 6</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6 ≤ w &lt; 8</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Rectangle 12"/>
          <p:cNvSpPr/>
          <p:nvPr/>
        </p:nvSpPr>
        <p:spPr>
          <a:xfrm flipH="1">
            <a:off x="277538" y="6157172"/>
            <a:ext cx="5230566" cy="36817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100"/>
              </a:lnSpc>
            </a:pPr>
            <a:r>
              <a:rPr lang="en-US" sz="2000" b="1" dirty="0" smtClean="0">
                <a:solidFill>
                  <a:srgbClr val="C00000"/>
                </a:solidFill>
                <a:latin typeface="Arial" panose="020B0604020202020204" pitchFamily="34" charset="0"/>
                <a:cs typeface="Arial" panose="020B0604020202020204" pitchFamily="34" charset="0"/>
              </a:rPr>
              <a:t>Q12 hint</a:t>
            </a:r>
            <a:r>
              <a:rPr lang="en-US" sz="2000" dirty="0" smtClean="0">
                <a:solidFill>
                  <a:schemeClr val="tx1"/>
                </a:solidFill>
                <a:latin typeface="Arial" panose="020B0604020202020204" pitchFamily="34" charset="0"/>
                <a:cs typeface="Arial" panose="020B0604020202020204" pitchFamily="34" charset="0"/>
              </a:rPr>
              <a:t> - Write the class as</a:t>
            </a:r>
            <a:r>
              <a:rPr lang="en-US" sz="2000" dirty="0">
                <a:solidFill>
                  <a:schemeClr val="tx1"/>
                </a:solidFill>
                <a:latin typeface="Arial" panose="020B0604020202020204" pitchFamily="34" charset="0"/>
                <a:cs typeface="Arial" panose="020B0604020202020204" pitchFamily="34" charset="0"/>
              </a:rPr>
              <a:t>: </a:t>
            </a:r>
            <a:r>
              <a:rPr lang="en-US" sz="3600" dirty="0" smtClean="0">
                <a:solidFill>
                  <a:schemeClr val="tx1"/>
                </a:solidFill>
                <a:latin typeface="Arial" panose="020B0604020202020204" pitchFamily="34" charset="0"/>
                <a:cs typeface="Arial" panose="020B0604020202020204" pitchFamily="34" charset="0"/>
              </a:rPr>
              <a:t>□</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t</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&lt; </a:t>
            </a:r>
            <a:r>
              <a:rPr lang="en-US" sz="3600" dirty="0">
                <a:solidFill>
                  <a:schemeClr val="tx1"/>
                </a:solidFill>
                <a:latin typeface="Arial" panose="020B0604020202020204" pitchFamily="34" charset="0"/>
                <a:cs typeface="Arial" panose="020B0604020202020204" pitchFamily="34" charset="0"/>
              </a:rPr>
              <a:t>□</a:t>
            </a:r>
            <a:r>
              <a:rPr lang="en-US" sz="2000" dirty="0" smtClean="0">
                <a:solidFill>
                  <a:schemeClr val="tx1"/>
                </a:solidFill>
                <a:latin typeface="Arial" panose="020B0604020202020204" pitchFamily="34"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204511"/>
      </p:ext>
    </p:extLst>
  </p:cSld>
  <p:clrMapOvr>
    <a:masterClrMapping/>
  </p:clrMapOvr>
  <p:transition advClick="0"/>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7.4 – Estimating the Mean</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56</a:t>
            </a:r>
            <a:endParaRPr lang="en-GB" sz="1400" b="1" dirty="0">
              <a:latin typeface="Calibri" panose="020F0502020204030204" pitchFamily="34" charset="0"/>
            </a:endParaRPr>
          </a:p>
        </p:txBody>
      </p:sp>
      <p:sp>
        <p:nvSpPr>
          <p:cNvPr id="3" name="Rectangle 2"/>
          <p:cNvSpPr/>
          <p:nvPr/>
        </p:nvSpPr>
        <p:spPr>
          <a:xfrm>
            <a:off x="251520" y="1218525"/>
            <a:ext cx="5256584" cy="5586145"/>
          </a:xfrm>
          <a:prstGeom prst="rect">
            <a:avLst/>
          </a:prstGeom>
        </p:spPr>
        <p:txBody>
          <a:bodyPr wrap="square">
            <a:spAutoFit/>
          </a:bodyPr>
          <a:lstStyle/>
          <a:p>
            <a:pPr marL="457200" indent="-457200">
              <a:buClr>
                <a:srgbClr val="C00000"/>
              </a:buClr>
              <a:buFont typeface="+mj-lt"/>
              <a:buAutoNum type="arabicPeriod"/>
              <a:tabLst>
                <a:tab pos="3028950" algn="l"/>
                <a:tab pos="4857750" algn="l"/>
              </a:tabLst>
            </a:pPr>
            <a:r>
              <a:rPr lang="en-US" sz="2100" dirty="0">
                <a:latin typeface="Arial" panose="020B0604020202020204" pitchFamily="34" charset="0"/>
                <a:cs typeface="Arial" panose="020B0604020202020204" pitchFamily="34" charset="0"/>
              </a:rPr>
              <a:t>Write each of these in hours and minutes to the nearest minute,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3028950" algn="l"/>
                <a:tab pos="4857750" algn="l"/>
              </a:tabLst>
            </a:pPr>
            <a:r>
              <a:rPr lang="en-US" sz="2100" dirty="0" smtClean="0">
                <a:latin typeface="Arial" panose="020B0604020202020204" pitchFamily="34" charset="0"/>
                <a:cs typeface="Arial" panose="020B0604020202020204" pitchFamily="34" charset="0"/>
              </a:rPr>
              <a:t>4.21 </a:t>
            </a:r>
            <a:r>
              <a:rPr lang="en-US" sz="2100" dirty="0">
                <a:latin typeface="Arial" panose="020B0604020202020204" pitchFamily="34" charset="0"/>
                <a:cs typeface="Arial" panose="020B0604020202020204" pitchFamily="34" charset="0"/>
              </a:rPr>
              <a:t>hours </a:t>
            </a:r>
            <a:r>
              <a:rPr lang="en-US" sz="2100" dirty="0" smtClean="0">
                <a:latin typeface="Arial" panose="020B0604020202020204" pitchFamily="34" charset="0"/>
                <a:cs typeface="Arial" panose="020B0604020202020204" pitchFamily="34" charset="0"/>
              </a:rPr>
              <a:t>	</a:t>
            </a:r>
            <a:r>
              <a:rPr lang="en-US" sz="2100" b="1" dirty="0" smtClean="0">
                <a:solidFill>
                  <a:srgbClr val="C00000"/>
                </a:solidFill>
                <a:latin typeface="Arial" panose="020B0604020202020204" pitchFamily="34" charset="0"/>
                <a:cs typeface="Arial" panose="020B0604020202020204" pitchFamily="34" charset="0"/>
              </a:rPr>
              <a:t>b</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1.072 </a:t>
            </a:r>
            <a:r>
              <a:rPr lang="en-US" sz="2100" dirty="0" smtClean="0">
                <a:latin typeface="Arial" panose="020B0604020202020204" pitchFamily="34" charset="0"/>
                <a:cs typeface="Arial" panose="020B0604020202020204" pitchFamily="34" charset="0"/>
              </a:rPr>
              <a:t>hours</a:t>
            </a:r>
          </a:p>
          <a:p>
            <a:pPr marL="914400" indent="-457200">
              <a:buClr>
                <a:srgbClr val="C00000"/>
              </a:buClr>
              <a:buFont typeface="+mj-lt"/>
              <a:buAutoNum type="alphaLcPeriod" startAt="3"/>
              <a:tabLst>
                <a:tab pos="3028950" algn="l"/>
                <a:tab pos="4857750" algn="l"/>
              </a:tabLst>
            </a:pPr>
            <a:r>
              <a:rPr lang="en-US" sz="2100" dirty="0" smtClean="0">
                <a:latin typeface="Arial" panose="020B0604020202020204" pitchFamily="34" charset="0"/>
                <a:cs typeface="Arial" panose="020B0604020202020204" pitchFamily="34" charset="0"/>
              </a:rPr>
              <a:t>5.391 hours</a:t>
            </a:r>
          </a:p>
          <a:p>
            <a:pPr marL="457200" indent="-457200">
              <a:buClr>
                <a:srgbClr val="C00000"/>
              </a:buClr>
              <a:buFont typeface="+mj-lt"/>
              <a:buAutoNum type="arabicPeriod" startAt="3"/>
              <a:tabLst>
                <a:tab pos="3028950" algn="l"/>
                <a:tab pos="4857750" algn="l"/>
              </a:tabLst>
            </a:pPr>
            <a:r>
              <a:rPr lang="en-US" sz="2100" dirty="0">
                <a:latin typeface="Arial" panose="020B0604020202020204" pitchFamily="34" charset="0"/>
                <a:cs typeface="Arial" panose="020B0604020202020204" pitchFamily="34" charset="0"/>
              </a:rPr>
              <a:t>This table gives information about the time, in minutes, a doctor spends with her </a:t>
            </a:r>
            <a:r>
              <a:rPr lang="en-US" sz="2100" dirty="0" smtClean="0">
                <a:latin typeface="Arial" panose="020B0604020202020204" pitchFamily="34" charset="0"/>
                <a:cs typeface="Arial" panose="020B0604020202020204" pitchFamily="34" charset="0"/>
              </a:rPr>
              <a:t>patients.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an estimate of the mean time the doctor spends with each </a:t>
            </a:r>
            <a:r>
              <a:rPr lang="en-US" sz="2100" dirty="0" smtClean="0">
                <a:latin typeface="Arial" panose="020B0604020202020204" pitchFamily="34" charset="0"/>
                <a:cs typeface="Arial" panose="020B0604020202020204" pitchFamily="34" charset="0"/>
              </a:rPr>
              <a:t>patient.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Give </a:t>
            </a:r>
            <a:r>
              <a:rPr lang="en-US" sz="2100" dirty="0">
                <a:latin typeface="Arial" panose="020B0604020202020204" pitchFamily="34" charset="0"/>
                <a:cs typeface="Arial" panose="020B0604020202020204" pitchFamily="34" charset="0"/>
              </a:rPr>
              <a:t>your answer to the nearest minute.</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949569877"/>
              </p:ext>
            </p:extLst>
          </p:nvPr>
        </p:nvGraphicFramePr>
        <p:xfrm>
          <a:off x="323528" y="3544416"/>
          <a:ext cx="5040560" cy="1828800"/>
        </p:xfrm>
        <a:graphic>
          <a:graphicData uri="http://schemas.openxmlformats.org/drawingml/2006/table">
            <a:tbl>
              <a:tblPr firstRow="1" bandRow="1">
                <a:tableStyleId>{5C22544A-7EE6-4342-B048-85BDC9FD1C3A}</a:tableStyleId>
              </a:tblPr>
              <a:tblGrid>
                <a:gridCol w="3107195"/>
                <a:gridCol w="1933365"/>
              </a:tblGrid>
              <a:tr h="288032">
                <a:tc>
                  <a:txBody>
                    <a:bodyPr/>
                    <a:lstStyle/>
                    <a:p>
                      <a:pPr algn="ctr"/>
                      <a:r>
                        <a:rPr lang="en-US" sz="1800" dirty="0" smtClean="0">
                          <a:latin typeface="Arial" panose="020B0604020202020204" pitchFamily="34" charset="0"/>
                          <a:cs typeface="Arial" panose="020B0604020202020204" pitchFamily="34" charset="0"/>
                        </a:rPr>
                        <a:t>Time,</a:t>
                      </a:r>
                      <a:r>
                        <a:rPr lang="en-US" sz="1800" baseline="0" dirty="0" smtClean="0">
                          <a:latin typeface="Arial" panose="020B0604020202020204" pitchFamily="34" charset="0"/>
                          <a:cs typeface="Arial" panose="020B0604020202020204" pitchFamily="34" charset="0"/>
                        </a:rPr>
                        <a:t> </a:t>
                      </a:r>
                      <a:r>
                        <a:rPr lang="en-US" sz="1800" i="1" baseline="0" dirty="0" smtClean="0">
                          <a:latin typeface="Arial" panose="020B0604020202020204" pitchFamily="34" charset="0"/>
                          <a:cs typeface="Arial" panose="020B0604020202020204" pitchFamily="34" charset="0"/>
                        </a:rPr>
                        <a:t>t </a:t>
                      </a:r>
                      <a:r>
                        <a:rPr lang="en-US" sz="1800" i="0" baseline="0" dirty="0" smtClean="0">
                          <a:latin typeface="Arial" panose="020B0604020202020204" pitchFamily="34" charset="0"/>
                          <a:cs typeface="Arial" panose="020B0604020202020204" pitchFamily="34" charset="0"/>
                        </a:rPr>
                        <a:t>(min)</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Frequency</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1</a:t>
                      </a:r>
                      <a:r>
                        <a:rPr lang="en-US" sz="1800" baseline="0" dirty="0" smtClean="0">
                          <a:latin typeface="Arial" panose="020B0604020202020204" pitchFamily="34" charset="0"/>
                          <a:cs typeface="Arial" panose="020B0604020202020204" pitchFamily="34" charset="0"/>
                        </a:rPr>
                        <a:t> – 10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8</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11 – 20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23</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21 – 30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14</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31 – 40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2636912"/>
            <a:ext cx="556549" cy="551298"/>
          </a:xfrm>
          <a:prstGeom prst="rect">
            <a:avLst/>
          </a:prstGeom>
        </p:spPr>
      </p:pic>
    </p:spTree>
    <p:extLst>
      <p:ext uri="{BB962C8B-B14F-4D97-AF65-F5344CB8AC3E}">
        <p14:creationId xmlns:p14="http://schemas.microsoft.com/office/powerpoint/2010/main" val="1678851841"/>
      </p:ext>
    </p:extLst>
  </p:cSld>
  <p:clrMapOvr>
    <a:masterClrMapping/>
  </p:clrMapOvr>
  <p:transition advClick="0"/>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7.4 – Estimating the Mean</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56</a:t>
            </a:r>
            <a:endParaRPr lang="en-GB" sz="1400" b="1" dirty="0">
              <a:latin typeface="Calibri" panose="020F0502020204030204" pitchFamily="34" charset="0"/>
            </a:endParaRPr>
          </a:p>
        </p:txBody>
      </p:sp>
      <p:sp>
        <p:nvSpPr>
          <p:cNvPr id="3" name="Rectangle 2"/>
          <p:cNvSpPr/>
          <p:nvPr/>
        </p:nvSpPr>
        <p:spPr>
          <a:xfrm>
            <a:off x="251520" y="1218525"/>
            <a:ext cx="5256584" cy="4339650"/>
          </a:xfrm>
          <a:prstGeom prst="rect">
            <a:avLst/>
          </a:prstGeom>
        </p:spPr>
        <p:txBody>
          <a:bodyPr wrap="square">
            <a:spAutoFit/>
          </a:bodyPr>
          <a:lstStyle/>
          <a:p>
            <a:pPr marL="457200" indent="-457200">
              <a:buClr>
                <a:srgbClr val="C00000"/>
              </a:buClr>
              <a:buFont typeface="+mj-lt"/>
              <a:buAutoNum type="arabicPeriod" startAt="2"/>
              <a:tabLst>
                <a:tab pos="3028950" algn="l"/>
                <a:tab pos="4857750" algn="l"/>
              </a:tabLst>
            </a:pPr>
            <a:r>
              <a:rPr lang="en-US" sz="2100" dirty="0">
                <a:latin typeface="Arial" panose="020B0604020202020204" pitchFamily="34" charset="0"/>
                <a:cs typeface="Arial" panose="020B0604020202020204" pitchFamily="34" charset="0"/>
              </a:rPr>
              <a:t>In a survey, 20 people were asked the distance, in miles, they travel to </a:t>
            </a:r>
            <a:r>
              <a:rPr lang="en-US" sz="2100" dirty="0" smtClean="0">
                <a:latin typeface="Arial" panose="020B0604020202020204" pitchFamily="34" charset="0"/>
                <a:cs typeface="Arial" panose="020B0604020202020204" pitchFamily="34" charset="0"/>
              </a:rPr>
              <a:t>work. This </a:t>
            </a:r>
            <a:r>
              <a:rPr lang="en-US" sz="2100" dirty="0">
                <a:latin typeface="Arial" panose="020B0604020202020204" pitchFamily="34" charset="0"/>
                <a:cs typeface="Arial" panose="020B0604020202020204" pitchFamily="34" charset="0"/>
              </a:rPr>
              <a:t>table shows the results.</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Calculate </a:t>
            </a:r>
            <a:r>
              <a:rPr lang="en-US" sz="2100" dirty="0">
                <a:latin typeface="Arial" panose="020B0604020202020204" pitchFamily="34" charset="0"/>
                <a:cs typeface="Arial" panose="020B0604020202020204" pitchFamily="34" charset="0"/>
              </a:rPr>
              <a:t>an estimate for the mean distance travelled.</a:t>
            </a:r>
          </a:p>
        </p:txBody>
      </p:sp>
      <p:graphicFrame>
        <p:nvGraphicFramePr>
          <p:cNvPr id="10" name="Table 9"/>
          <p:cNvGraphicFramePr>
            <a:graphicFrameLocks noGrp="1"/>
          </p:cNvGraphicFramePr>
          <p:nvPr>
            <p:extLst>
              <p:ext uri="{D42A27DB-BD31-4B8C-83A1-F6EECF244321}">
                <p14:modId xmlns:p14="http://schemas.microsoft.com/office/powerpoint/2010/main" val="620004154"/>
              </p:ext>
            </p:extLst>
          </p:nvPr>
        </p:nvGraphicFramePr>
        <p:xfrm>
          <a:off x="323528" y="2320280"/>
          <a:ext cx="5040561" cy="2468880"/>
        </p:xfrm>
        <a:graphic>
          <a:graphicData uri="http://schemas.openxmlformats.org/drawingml/2006/table">
            <a:tbl>
              <a:tblPr firstRow="1" bandRow="1">
                <a:tableStyleId>{5C22544A-7EE6-4342-B048-85BDC9FD1C3A}</a:tableStyleId>
              </a:tblPr>
              <a:tblGrid>
                <a:gridCol w="1440160"/>
                <a:gridCol w="1412251"/>
                <a:gridCol w="1396061"/>
                <a:gridCol w="792089"/>
              </a:tblGrid>
              <a:tr h="288032">
                <a:tc>
                  <a:txBody>
                    <a:bodyPr/>
                    <a:lstStyle/>
                    <a:p>
                      <a:pPr algn="ctr"/>
                      <a:r>
                        <a:rPr lang="en-US" sz="1800" dirty="0" smtClean="0">
                          <a:latin typeface="Arial" panose="020B0604020202020204" pitchFamily="34" charset="0"/>
                          <a:cs typeface="Arial" panose="020B0604020202020204" pitchFamily="34" charset="0"/>
                        </a:rPr>
                        <a:t>Distance,</a:t>
                      </a:r>
                      <a:r>
                        <a:rPr lang="en-US" sz="1800" baseline="0" dirty="0" smtClean="0">
                          <a:latin typeface="Arial" panose="020B0604020202020204" pitchFamily="34" charset="0"/>
                          <a:cs typeface="Arial" panose="020B0604020202020204" pitchFamily="34" charset="0"/>
                        </a:rPr>
                        <a:t> </a:t>
                      </a:r>
                      <a:r>
                        <a:rPr lang="en-US" sz="1800" i="1" baseline="0" dirty="0" smtClean="0">
                          <a:latin typeface="Arial" panose="020B0604020202020204" pitchFamily="34" charset="0"/>
                          <a:cs typeface="Arial" panose="020B0604020202020204" pitchFamily="34" charset="0"/>
                        </a:rPr>
                        <a:t>d </a:t>
                      </a:r>
                      <a:r>
                        <a:rPr lang="en-US" sz="1800" i="0" baseline="0" dirty="0" smtClean="0">
                          <a:latin typeface="Arial" panose="020B0604020202020204" pitchFamily="34" charset="0"/>
                          <a:cs typeface="Arial" panose="020B0604020202020204" pitchFamily="34" charset="0"/>
                        </a:rPr>
                        <a:t>(miles)</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Frequency</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i="0" dirty="0" smtClean="0">
                          <a:latin typeface="Arial" panose="020B0604020202020204" pitchFamily="34" charset="0"/>
                          <a:cs typeface="Arial" panose="020B0604020202020204" pitchFamily="34" charset="0"/>
                        </a:rPr>
                        <a:t>Midpoint of class</a:t>
                      </a:r>
                      <a:r>
                        <a:rPr lang="en-US" sz="1800" i="1" dirty="0" smtClean="0">
                          <a:latin typeface="Arial" panose="020B0604020202020204" pitchFamily="34" charset="0"/>
                          <a:cs typeface="Arial" panose="020B0604020202020204" pitchFamily="34" charset="0"/>
                        </a:rPr>
                        <a:t>,</a:t>
                      </a:r>
                      <a:r>
                        <a:rPr lang="en-US" sz="1800" i="1" baseline="0" dirty="0" smtClean="0">
                          <a:latin typeface="Arial" panose="020B0604020202020204" pitchFamily="34" charset="0"/>
                          <a:cs typeface="Arial" panose="020B0604020202020204" pitchFamily="34" charset="0"/>
                        </a:rPr>
                        <a:t> m</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i="1" dirty="0" smtClean="0">
                          <a:latin typeface="Arial" panose="020B0604020202020204" pitchFamily="34" charset="0"/>
                          <a:cs typeface="Arial" panose="020B0604020202020204" pitchFamily="34" charset="0"/>
                        </a:rPr>
                        <a:t>m </a:t>
                      </a:r>
                      <a:r>
                        <a:rPr lang="en-US" sz="1800" i="0" dirty="0" smtClean="0">
                          <a:latin typeface="Arial" panose="020B0604020202020204" pitchFamily="34" charset="0"/>
                          <a:cs typeface="Arial" panose="020B0604020202020204" pitchFamily="34" charset="0"/>
                        </a:rPr>
                        <a:t>x</a:t>
                      </a:r>
                      <a:r>
                        <a:rPr lang="en-US" sz="1800" i="1" dirty="0" smtClean="0">
                          <a:latin typeface="Arial" panose="020B0604020202020204" pitchFamily="34" charset="0"/>
                          <a:cs typeface="Arial" panose="020B0604020202020204" pitchFamily="34" charset="0"/>
                        </a:rPr>
                        <a:t> f</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1 – 9</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10 – 18</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a:r>
                        <a:rPr lang="en-US" sz="1800" dirty="0" smtClean="0">
                          <a:latin typeface="Arial" panose="020B0604020202020204" pitchFamily="34" charset="0"/>
                          <a:cs typeface="Arial" panose="020B0604020202020204" pitchFamily="34" charset="0"/>
                        </a:rPr>
                        <a:t>19 – 27</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7</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3752">
                <a:tc>
                  <a:txBody>
                    <a:bodyPr/>
                    <a:lstStyle/>
                    <a:p>
                      <a:pPr algn="ctr"/>
                      <a:r>
                        <a:rPr lang="en-US" sz="1800" dirty="0" smtClean="0">
                          <a:latin typeface="Arial" panose="020B0604020202020204" pitchFamily="34" charset="0"/>
                          <a:cs typeface="Arial" panose="020B0604020202020204" pitchFamily="34" charset="0"/>
                        </a:rPr>
                        <a:t>28 – 36</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3752">
                <a:tc>
                  <a:txBody>
                    <a:bodyPr/>
                    <a:lstStyle/>
                    <a:p>
                      <a:pPr algn="ctr"/>
                      <a:r>
                        <a:rPr lang="en-US" sz="1800" dirty="0" smtClean="0">
                          <a:latin typeface="Arial" panose="020B0604020202020204" pitchFamily="34" charset="0"/>
                          <a:cs typeface="Arial" panose="020B0604020202020204" pitchFamily="34" charset="0"/>
                        </a:rPr>
                        <a:t>Total</a:t>
                      </a:r>
                      <a:endParaRPr lang="en-US"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latin typeface="Arial" panose="020B0604020202020204" pitchFamily="34" charset="0"/>
                          <a:cs typeface="Arial" panose="020B0604020202020204" pitchFamily="34" charset="0"/>
                        </a:rPr>
                        <a:t>Total</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flipH="1">
                <a:off x="277535" y="5517232"/>
                <a:ext cx="5204539" cy="105218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Arial" panose="020B0604020202020204" pitchFamily="34" charset="0"/>
                    <a:cs typeface="Arial" panose="020B0604020202020204" pitchFamily="34" charset="0"/>
                  </a:rPr>
                  <a:t>Q2 </a:t>
                </a:r>
                <a:r>
                  <a:rPr lang="en-US" b="1" dirty="0">
                    <a:solidFill>
                      <a:srgbClr val="C00000"/>
                    </a:solidFill>
                    <a:latin typeface="Arial" panose="020B0604020202020204" pitchFamily="34" charset="0"/>
                    <a:cs typeface="Arial" panose="020B0604020202020204" pitchFamily="34" charset="0"/>
                  </a:rPr>
                  <a:t>hint</a:t>
                </a:r>
                <a:r>
                  <a:rPr lang="en-US" dirty="0">
                    <a:solidFill>
                      <a:schemeClr val="tx1"/>
                    </a:solidFill>
                    <a:latin typeface="Arial" panose="020B0604020202020204" pitchFamily="34" charset="0"/>
                    <a:cs typeface="Arial" panose="020B0604020202020204" pitchFamily="34" charset="0"/>
                  </a:rPr>
                  <a:t> - </a:t>
                </a:r>
                <a:r>
                  <a:rPr lang="en-US" dirty="0" smtClean="0">
                    <a:solidFill>
                      <a:schemeClr val="tx1"/>
                    </a:solidFill>
                    <a:latin typeface="Arial" panose="020B0604020202020204" pitchFamily="34" charset="0"/>
                    <a:cs typeface="Arial" panose="020B0604020202020204" pitchFamily="34" charset="0"/>
                  </a:rPr>
                  <a:t>To </a:t>
                </a:r>
                <a:r>
                  <a:rPr lang="en-US" dirty="0">
                    <a:solidFill>
                      <a:schemeClr val="tx1"/>
                    </a:solidFill>
                    <a:latin typeface="Arial" panose="020B0604020202020204" pitchFamily="34" charset="0"/>
                    <a:cs typeface="Arial" panose="020B0604020202020204" pitchFamily="34" charset="0"/>
                  </a:rPr>
                  <a:t>find the midpoint of a class add together the endpoints and divide by 2.</a:t>
                </a:r>
              </a:p>
              <a:p>
                <a:r>
                  <a:rPr lang="en-US" dirty="0" smtClean="0">
                    <a:solidFill>
                      <a:schemeClr val="tx1"/>
                    </a:solidFill>
                    <a:latin typeface="Arial" panose="020B0604020202020204" pitchFamily="34" charset="0"/>
                    <a:cs typeface="Arial" panose="020B0604020202020204" pitchFamily="34" charset="0"/>
                  </a:rPr>
                  <a:t>The </a:t>
                </a:r>
                <a:r>
                  <a:rPr lang="en-US" dirty="0">
                    <a:solidFill>
                      <a:schemeClr val="tx1"/>
                    </a:solidFill>
                    <a:latin typeface="Arial" panose="020B0604020202020204" pitchFamily="34" charset="0"/>
                    <a:cs typeface="Arial" panose="020B0604020202020204" pitchFamily="34" charset="0"/>
                  </a:rPr>
                  <a:t>midpoint of the class 1-9 is </a:t>
                </a:r>
                <a14:m>
                  <m:oMath xmlns:m="http://schemas.openxmlformats.org/officeDocument/2006/math">
                    <m:f>
                      <m:fPr>
                        <m:ctrlPr>
                          <a:rPr lang="en-US" i="1" smtClean="0">
                            <a:solidFill>
                              <a:schemeClr val="tx1"/>
                            </a:solidFill>
                            <a:latin typeface="Cambria Math" panose="02040503050406030204" pitchFamily="18" charset="0"/>
                            <a:cs typeface="Arial" panose="020B0604020202020204" pitchFamily="34" charset="0"/>
                          </a:rPr>
                        </m:ctrlPr>
                      </m:fPr>
                      <m:num>
                        <m:r>
                          <a:rPr lang="en-US" b="0" i="1" smtClean="0">
                            <a:solidFill>
                              <a:schemeClr val="tx1"/>
                            </a:solidFill>
                            <a:latin typeface="Cambria Math" panose="02040503050406030204" pitchFamily="18" charset="0"/>
                            <a:cs typeface="Arial" panose="020B0604020202020204" pitchFamily="34" charset="0"/>
                          </a:rPr>
                          <m:t>1+9</m:t>
                        </m:r>
                      </m:num>
                      <m:den>
                        <m:r>
                          <a:rPr lang="en-US" b="0" i="1" smtClean="0">
                            <a:solidFill>
                              <a:schemeClr val="tx1"/>
                            </a:solidFill>
                            <a:latin typeface="Cambria Math" panose="02040503050406030204" pitchFamily="18" charset="0"/>
                            <a:cs typeface="Arial" panose="020B0604020202020204" pitchFamily="34" charset="0"/>
                          </a:rPr>
                          <m:t>2</m:t>
                        </m:r>
                      </m:den>
                    </m:f>
                  </m:oMath>
                </a14:m>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5</a:t>
                </a:r>
              </a:p>
            </p:txBody>
          </p:sp>
        </mc:Choice>
        <mc:Fallback>
          <p:sp>
            <p:nvSpPr>
              <p:cNvPr id="8" name="Rectangle 7"/>
              <p:cNvSpPr>
                <a:spLocks noRot="1" noChangeAspect="1" noMove="1" noResize="1" noEditPoints="1" noAdjustHandles="1" noChangeArrowheads="1" noChangeShapeType="1" noTextEdit="1"/>
              </p:cNvSpPr>
              <p:nvPr/>
            </p:nvSpPr>
            <p:spPr>
              <a:xfrm flipH="1">
                <a:off x="277535" y="5517232"/>
                <a:ext cx="5204539" cy="1052184"/>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pic>
        <p:nvPicPr>
          <p:cNvPr id="2" name="Picture 1"/>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l="4575" t="665" r="7935" b="2684"/>
          <a:stretch/>
        </p:blipFill>
        <p:spPr>
          <a:xfrm>
            <a:off x="7646824" y="5219483"/>
            <a:ext cx="1101640" cy="1305861"/>
          </a:xfrm>
          <a:prstGeom prst="rect">
            <a:avLst/>
          </a:prstGeom>
        </p:spPr>
      </p:pic>
    </p:spTree>
    <p:extLst>
      <p:ext uri="{BB962C8B-B14F-4D97-AF65-F5344CB8AC3E}">
        <p14:creationId xmlns:p14="http://schemas.microsoft.com/office/powerpoint/2010/main" val="2568422509"/>
      </p:ext>
    </p:extLst>
  </p:cSld>
  <p:clrMapOvr>
    <a:masterClrMapping/>
  </p:clrMapOvr>
  <p:transition advClick="0"/>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7.4 – Estimating the Mean</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56</a:t>
            </a:r>
            <a:endParaRPr lang="en-GB" sz="1400" b="1" dirty="0">
              <a:latin typeface="Calibri" panose="020F0502020204030204" pitchFamily="34" charset="0"/>
            </a:endParaRPr>
          </a:p>
        </p:txBody>
      </p:sp>
      <p:sp>
        <p:nvSpPr>
          <p:cNvPr id="3" name="Rectangle 2"/>
          <p:cNvSpPr/>
          <p:nvPr/>
        </p:nvSpPr>
        <p:spPr>
          <a:xfrm>
            <a:off x="251520" y="1218525"/>
            <a:ext cx="5256584" cy="5493812"/>
          </a:xfrm>
          <a:prstGeom prst="rect">
            <a:avLst/>
          </a:prstGeom>
        </p:spPr>
        <p:txBody>
          <a:bodyPr wrap="square">
            <a:spAutoFit/>
          </a:bodyPr>
          <a:lstStyle/>
          <a:p>
            <a:pPr marL="457200" indent="-457200">
              <a:buClr>
                <a:srgbClr val="C00000"/>
              </a:buClr>
              <a:buFont typeface="+mj-lt"/>
              <a:buAutoNum type="arabicPeriod" startAt="4"/>
              <a:tabLst>
                <a:tab pos="3028950" algn="l"/>
                <a:tab pos="4857750" algn="l"/>
              </a:tabLst>
            </a:pPr>
            <a:r>
              <a:rPr lang="en-US" sz="2700" dirty="0">
                <a:latin typeface="Arial" panose="020B0604020202020204" pitchFamily="34" charset="0"/>
                <a:cs typeface="Arial" panose="020B0604020202020204" pitchFamily="34" charset="0"/>
              </a:rPr>
              <a:t>The table shows how long, in seconds, some children could hop for</a:t>
            </a:r>
            <a:r>
              <a:rPr lang="en-US" sz="2700" dirty="0" smtClean="0">
                <a:latin typeface="Arial" panose="020B0604020202020204" pitchFamily="34" charset="0"/>
                <a:cs typeface="Arial" panose="020B0604020202020204" pitchFamily="34" charset="0"/>
              </a:rPr>
              <a:t>.</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r>
            <a:br>
              <a:rPr lang="en-US" sz="27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Work out an estimate of the mean time. Give your answer to the nearest second</a:t>
            </a:r>
            <a:r>
              <a:rPr lang="en-US" sz="2700" dirty="0" smtClean="0">
                <a:latin typeface="Arial" panose="020B0604020202020204" pitchFamily="34" charset="0"/>
                <a:cs typeface="Arial" panose="020B0604020202020204" pitchFamily="34" charset="0"/>
              </a:rPr>
              <a:t>.</a:t>
            </a:r>
          </a:p>
        </p:txBody>
      </p:sp>
      <p:graphicFrame>
        <p:nvGraphicFramePr>
          <p:cNvPr id="10" name="Table 9"/>
          <p:cNvGraphicFramePr>
            <a:graphicFrameLocks noGrp="1"/>
          </p:cNvGraphicFramePr>
          <p:nvPr>
            <p:extLst>
              <p:ext uri="{D42A27DB-BD31-4B8C-83A1-F6EECF244321}">
                <p14:modId xmlns:p14="http://schemas.microsoft.com/office/powerpoint/2010/main" val="218379652"/>
              </p:ext>
            </p:extLst>
          </p:nvPr>
        </p:nvGraphicFramePr>
        <p:xfrm>
          <a:off x="323528" y="2636912"/>
          <a:ext cx="5040560" cy="2286000"/>
        </p:xfrm>
        <a:graphic>
          <a:graphicData uri="http://schemas.openxmlformats.org/drawingml/2006/table">
            <a:tbl>
              <a:tblPr firstRow="1" bandRow="1">
                <a:tableStyleId>{5C22544A-7EE6-4342-B048-85BDC9FD1C3A}</a:tableStyleId>
              </a:tblPr>
              <a:tblGrid>
                <a:gridCol w="3107195"/>
                <a:gridCol w="1933365"/>
              </a:tblGrid>
              <a:tr h="288032">
                <a:tc>
                  <a:txBody>
                    <a:bodyPr/>
                    <a:lstStyle/>
                    <a:p>
                      <a:pPr algn="ctr"/>
                      <a:r>
                        <a:rPr lang="en-US" sz="2400" dirty="0" smtClean="0">
                          <a:latin typeface="Arial" panose="020B0604020202020204" pitchFamily="34" charset="0"/>
                          <a:cs typeface="Arial" panose="020B0604020202020204" pitchFamily="34" charset="0"/>
                        </a:rPr>
                        <a:t>Time,</a:t>
                      </a:r>
                      <a:r>
                        <a:rPr lang="en-US" sz="2400" baseline="0" dirty="0" smtClean="0">
                          <a:latin typeface="Arial" panose="020B0604020202020204" pitchFamily="34" charset="0"/>
                          <a:cs typeface="Arial" panose="020B0604020202020204" pitchFamily="34" charset="0"/>
                        </a:rPr>
                        <a:t> </a:t>
                      </a:r>
                      <a:r>
                        <a:rPr lang="en-US" sz="2400" i="1" baseline="0" dirty="0" smtClean="0">
                          <a:latin typeface="Arial" panose="020B0604020202020204" pitchFamily="34" charset="0"/>
                          <a:cs typeface="Arial" panose="020B0604020202020204" pitchFamily="34" charset="0"/>
                        </a:rPr>
                        <a:t>t </a:t>
                      </a:r>
                      <a:r>
                        <a:rPr lang="en-US" sz="2400" i="0" baseline="0" dirty="0" smtClean="0">
                          <a:latin typeface="Arial" panose="020B0604020202020204" pitchFamily="34" charset="0"/>
                          <a:cs typeface="Arial" panose="020B0604020202020204" pitchFamily="34" charset="0"/>
                        </a:rPr>
                        <a:t>(seconds)</a:t>
                      </a:r>
                      <a:endParaRPr lang="en-US" sz="24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Frequency</a:t>
                      </a:r>
                      <a:endParaRPr lang="en-US" sz="24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30 &lt; </a:t>
                      </a:r>
                      <a:r>
                        <a:rPr lang="en-US" sz="2400" i="1" dirty="0" smtClean="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 ≤ 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60 &lt; </a:t>
                      </a:r>
                      <a:r>
                        <a:rPr lang="en-US" sz="2400" i="1" dirty="0" smtClean="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 ≤ 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11</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90 &lt; </a:t>
                      </a:r>
                      <a:r>
                        <a:rPr lang="en-US" sz="2400" i="1" dirty="0" smtClean="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 ≤ 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19</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120 &lt; </a:t>
                      </a:r>
                      <a:r>
                        <a:rPr lang="en-US" sz="2400" i="1" dirty="0" smtClean="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 ≤ 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3100717356"/>
      </p:ext>
    </p:extLst>
  </p:cSld>
  <p:clrMapOvr>
    <a:masterClrMapping/>
  </p:clrMapOvr>
  <p:transition advClick="0"/>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7.4 – Estimating the Mean</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56</a:t>
            </a:r>
            <a:endParaRPr lang="en-GB" sz="1400" b="1" dirty="0">
              <a:latin typeface="Calibri" panose="020F0502020204030204" pitchFamily="34" charset="0"/>
            </a:endParaRPr>
          </a:p>
        </p:txBody>
      </p:sp>
      <p:sp>
        <p:nvSpPr>
          <p:cNvPr id="3" name="Rectangle 2"/>
          <p:cNvSpPr/>
          <p:nvPr/>
        </p:nvSpPr>
        <p:spPr>
          <a:xfrm>
            <a:off x="251520" y="1218525"/>
            <a:ext cx="5256584" cy="5355312"/>
          </a:xfrm>
          <a:prstGeom prst="rect">
            <a:avLst/>
          </a:prstGeom>
        </p:spPr>
        <p:txBody>
          <a:bodyPr wrap="square">
            <a:spAutoFit/>
          </a:bodyPr>
          <a:lstStyle/>
          <a:p>
            <a:pPr marL="457200" indent="-457200">
              <a:buClr>
                <a:srgbClr val="C00000"/>
              </a:buClr>
              <a:buFont typeface="+mj-lt"/>
              <a:buAutoNum type="arabicPeriod" startAt="5"/>
              <a:tabLst>
                <a:tab pos="3028950" algn="l"/>
                <a:tab pos="4857750" algn="l"/>
              </a:tabLst>
            </a:pPr>
            <a:r>
              <a:rPr lang="en-US" sz="1900" dirty="0" smtClean="0">
                <a:latin typeface="Arial" panose="020B0604020202020204" pitchFamily="34" charset="0"/>
                <a:cs typeface="Arial" panose="020B0604020202020204" pitchFamily="34" charset="0"/>
              </a:rPr>
              <a:t>The </a:t>
            </a:r>
            <a:r>
              <a:rPr lang="en-US" sz="1900" dirty="0">
                <a:latin typeface="Arial" panose="020B0604020202020204" pitchFamily="34" charset="0"/>
                <a:cs typeface="Arial" panose="020B0604020202020204" pitchFamily="34" charset="0"/>
              </a:rPr>
              <a:t>rainfall (in cm) for a town in the UK is recorded each day during </a:t>
            </a:r>
            <a:r>
              <a:rPr lang="en-US" sz="1900" dirty="0" smtClean="0">
                <a:latin typeface="Arial" panose="020B0604020202020204" pitchFamily="34" charset="0"/>
                <a:cs typeface="Arial" panose="020B0604020202020204" pitchFamily="34" charset="0"/>
              </a:rPr>
              <a:t>April.</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0.3</a:t>
            </a:r>
            <a:r>
              <a:rPr lang="en-US" sz="1900" dirty="0">
                <a:latin typeface="Arial" panose="020B0604020202020204" pitchFamily="34" charset="0"/>
                <a:cs typeface="Arial" panose="020B0604020202020204" pitchFamily="34" charset="0"/>
              </a:rPr>
              <a:t>, 0.9, 0, 0, 0.4, 0, 0, 0.5, 0.1, 0.1, 0.2, 0.2, 0.7, 0.2, 0.1, </a:t>
            </a:r>
            <a:r>
              <a:rPr lang="en-US" sz="1900" dirty="0" smtClean="0">
                <a:latin typeface="Arial" panose="020B0604020202020204" pitchFamily="34" charset="0"/>
                <a:cs typeface="Arial" panose="020B0604020202020204" pitchFamily="34" charset="0"/>
              </a:rPr>
              <a:t>0.5, 0.3, 0.2, 1.1, 0.8, 0.8, 0.6, 0.3, 0, 0, 0.3, 0.4, 0.7, 0.9, 1.1</a:t>
            </a:r>
          </a:p>
          <a:p>
            <a:pPr marL="857250" indent="-400050">
              <a:buClr>
                <a:srgbClr val="C00000"/>
              </a:buClr>
              <a:buFont typeface="+mj-lt"/>
              <a:buAutoNum type="alphaLcPeriod"/>
              <a:tabLst>
                <a:tab pos="3028950" algn="l"/>
                <a:tab pos="4857750" algn="l"/>
              </a:tabLst>
            </a:pPr>
            <a:r>
              <a:rPr lang="en-US" sz="1900" dirty="0">
                <a:latin typeface="Arial" panose="020B0604020202020204" pitchFamily="34" charset="0"/>
                <a:cs typeface="Arial" panose="020B0604020202020204" pitchFamily="34" charset="0"/>
              </a:rPr>
              <a:t>Copy and complete the frequency </a:t>
            </a:r>
            <a:r>
              <a:rPr lang="en-US" sz="1900" dirty="0" smtClean="0">
                <a:latin typeface="Arial" panose="020B0604020202020204" pitchFamily="34" charset="0"/>
                <a:cs typeface="Arial" panose="020B0604020202020204" pitchFamily="34" charset="0"/>
              </a:rPr>
              <a:t>table</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endParaRPr lang="en-US" sz="19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3028950" algn="l"/>
                <a:tab pos="4857750" algn="l"/>
              </a:tabLst>
            </a:pPr>
            <a:r>
              <a:rPr lang="en-US" sz="1900" dirty="0">
                <a:latin typeface="Arial" panose="020B0604020202020204" pitchFamily="34" charset="0"/>
                <a:cs typeface="Arial" panose="020B0604020202020204" pitchFamily="34" charset="0"/>
              </a:rPr>
              <a:t>Work out an estimate of the mean rainfall, </a:t>
            </a:r>
            <a:endParaRPr lang="en-US" sz="19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3028950" algn="l"/>
                <a:tab pos="4857750" algn="l"/>
              </a:tabLst>
            </a:pPr>
            <a:r>
              <a:rPr lang="en-US" sz="1900" dirty="0" smtClean="0">
                <a:latin typeface="Arial" panose="020B0604020202020204" pitchFamily="34" charset="0"/>
                <a:cs typeface="Arial" panose="020B0604020202020204" pitchFamily="34" charset="0"/>
              </a:rPr>
              <a:t>What </a:t>
            </a:r>
            <a:r>
              <a:rPr lang="en-US" sz="1900" dirty="0">
                <a:latin typeface="Arial" panose="020B0604020202020204" pitchFamily="34" charset="0"/>
                <a:cs typeface="Arial" panose="020B0604020202020204" pitchFamily="34" charset="0"/>
              </a:rPr>
              <a:t>is the modal class? </a:t>
            </a:r>
            <a:endParaRPr lang="en-US" sz="19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3028950" algn="l"/>
                <a:tab pos="4857750" algn="l"/>
              </a:tabLst>
            </a:pPr>
            <a:r>
              <a:rPr lang="en-US" sz="1900" dirty="0" smtClean="0">
                <a:latin typeface="Arial" panose="020B0604020202020204" pitchFamily="34" charset="0"/>
                <a:cs typeface="Arial" panose="020B0604020202020204" pitchFamily="34" charset="0"/>
              </a:rPr>
              <a:t>Which </a:t>
            </a:r>
            <a:r>
              <a:rPr lang="en-US" sz="1900" dirty="0">
                <a:latin typeface="Arial" panose="020B0604020202020204" pitchFamily="34" charset="0"/>
                <a:cs typeface="Arial" panose="020B0604020202020204" pitchFamily="34" charset="0"/>
              </a:rPr>
              <a:t>class contains the median? </a:t>
            </a:r>
            <a:endParaRPr lang="en-US" sz="19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3028950" algn="l"/>
                <a:tab pos="4857750" algn="l"/>
              </a:tabLst>
            </a:pPr>
            <a:r>
              <a:rPr lang="en-US" sz="1900" dirty="0" smtClean="0">
                <a:latin typeface="Arial" panose="020B0604020202020204" pitchFamily="34" charset="0"/>
                <a:cs typeface="Arial" panose="020B0604020202020204" pitchFamily="34" charset="0"/>
              </a:rPr>
              <a:t>Estimate </a:t>
            </a:r>
            <a:r>
              <a:rPr lang="en-US" sz="1900" dirty="0">
                <a:latin typeface="Arial" panose="020B0604020202020204" pitchFamily="34" charset="0"/>
                <a:cs typeface="Arial" panose="020B0604020202020204" pitchFamily="34" charset="0"/>
              </a:rPr>
              <a:t>the range of the rainfall.</a:t>
            </a:r>
          </a:p>
        </p:txBody>
      </p:sp>
      <p:graphicFrame>
        <p:nvGraphicFramePr>
          <p:cNvPr id="10" name="Table 9"/>
          <p:cNvGraphicFramePr>
            <a:graphicFrameLocks noGrp="1"/>
          </p:cNvGraphicFramePr>
          <p:nvPr>
            <p:extLst>
              <p:ext uri="{D42A27DB-BD31-4B8C-83A1-F6EECF244321}">
                <p14:modId xmlns:p14="http://schemas.microsoft.com/office/powerpoint/2010/main" val="2667039472"/>
              </p:ext>
            </p:extLst>
          </p:nvPr>
        </p:nvGraphicFramePr>
        <p:xfrm>
          <a:off x="251520" y="3068960"/>
          <a:ext cx="5184576" cy="1828800"/>
        </p:xfrm>
        <a:graphic>
          <a:graphicData uri="http://schemas.openxmlformats.org/drawingml/2006/table">
            <a:tbl>
              <a:tblPr firstRow="1" bandRow="1">
                <a:tableStyleId>{5C22544A-7EE6-4342-B048-85BDC9FD1C3A}</a:tableStyleId>
              </a:tblPr>
              <a:tblGrid>
                <a:gridCol w="1872208"/>
                <a:gridCol w="1584176"/>
                <a:gridCol w="864096"/>
                <a:gridCol w="864096"/>
              </a:tblGrid>
              <a:tr h="288032">
                <a:tc>
                  <a:txBody>
                    <a:bodyPr/>
                    <a:lstStyle/>
                    <a:p>
                      <a:pPr algn="ctr"/>
                      <a:r>
                        <a:rPr lang="en-US" sz="1800" dirty="0" smtClean="0">
                          <a:latin typeface="Arial" panose="020B0604020202020204" pitchFamily="34" charset="0"/>
                          <a:cs typeface="Arial" panose="020B0604020202020204" pitchFamily="34" charset="0"/>
                        </a:rPr>
                        <a:t>Rainfall,</a:t>
                      </a:r>
                      <a:r>
                        <a:rPr lang="en-US" sz="1800" baseline="0" dirty="0" smtClean="0">
                          <a:latin typeface="Arial" panose="020B0604020202020204" pitchFamily="34" charset="0"/>
                          <a:cs typeface="Arial" panose="020B0604020202020204" pitchFamily="34" charset="0"/>
                        </a:rPr>
                        <a:t> </a:t>
                      </a:r>
                      <a:r>
                        <a:rPr lang="en-US" sz="1800" i="1" baseline="0" dirty="0" smtClean="0">
                          <a:latin typeface="Arial" panose="020B0604020202020204" pitchFamily="34" charset="0"/>
                          <a:cs typeface="Arial" panose="020B0604020202020204" pitchFamily="34" charset="0"/>
                        </a:rPr>
                        <a:t>r </a:t>
                      </a:r>
                      <a:r>
                        <a:rPr lang="en-US" sz="1800" i="0" baseline="0" dirty="0" smtClean="0">
                          <a:latin typeface="Arial" panose="020B0604020202020204" pitchFamily="34" charset="0"/>
                          <a:cs typeface="Arial" panose="020B0604020202020204" pitchFamily="34" charset="0"/>
                        </a:rPr>
                        <a:t>(cm)</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Frequency, </a:t>
                      </a:r>
                      <a:r>
                        <a:rPr lang="en-US" sz="1800" i="1" dirty="0" smtClean="0">
                          <a:latin typeface="Arial" panose="020B0604020202020204" pitchFamily="34" charset="0"/>
                          <a:cs typeface="Arial" panose="020B0604020202020204" pitchFamily="34" charset="0"/>
                        </a:rPr>
                        <a:t>f</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0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0.3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0.6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0.9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4260337744"/>
      </p:ext>
    </p:extLst>
  </p:cSld>
  <p:clrMapOvr>
    <a:masterClrMapping/>
  </p:clrMapOvr>
  <p:transition advClick="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7.4 – Estimating the Mean</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56</a:t>
            </a:r>
            <a:endParaRPr lang="en-GB" sz="1400" b="1" dirty="0">
              <a:latin typeface="Calibri" panose="020F0502020204030204" pitchFamily="34" charset="0"/>
            </a:endParaRPr>
          </a:p>
        </p:txBody>
      </p:sp>
      <p:grpSp>
        <p:nvGrpSpPr>
          <p:cNvPr id="7" name="Group 6"/>
          <p:cNvGrpSpPr/>
          <p:nvPr/>
        </p:nvGrpSpPr>
        <p:grpSpPr>
          <a:xfrm>
            <a:off x="243512" y="1268760"/>
            <a:ext cx="5264592" cy="5363145"/>
            <a:chOff x="3483872" y="1089031"/>
            <a:chExt cx="5264592" cy="5363145"/>
          </a:xfrm>
        </p:grpSpPr>
        <p:sp>
          <p:nvSpPr>
            <p:cNvPr id="8" name="Round Diagonal Corner Rectangle 7"/>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6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3563888" y="1666250"/>
              <a:ext cx="5176568" cy="4785926"/>
            </a:xfrm>
            <a:prstGeom prst="rect">
              <a:avLst/>
            </a:prstGeom>
          </p:spPr>
          <p:txBody>
            <a:bodyPr wrap="square">
              <a:spAutoFit/>
            </a:bodyPr>
            <a:lstStyle/>
            <a:p>
              <a:pPr>
                <a:spcAft>
                  <a:spcPts val="0"/>
                </a:spcAft>
                <a:tabLst>
                  <a:tab pos="4972050" algn="r"/>
                </a:tabLst>
              </a:pPr>
              <a:r>
                <a:rPr lang="en-US" sz="2100" dirty="0"/>
                <a:t>This table gives information about the heights, in metres, of a class of students</a:t>
              </a:r>
              <a:r>
                <a:rPr lang="en-US" sz="2100" dirty="0" smtClean="0"/>
                <a:t>.</a:t>
              </a:r>
              <a:br>
                <a:rPr lang="en-US" sz="2100" dirty="0" smtClean="0"/>
              </a:br>
              <a:r>
                <a:rPr lang="en-US" sz="2100" dirty="0" smtClean="0"/>
                <a:t/>
              </a:r>
              <a:br>
                <a:rPr lang="en-US" sz="2100" dirty="0" smtClean="0"/>
              </a:br>
              <a:r>
                <a:rPr lang="en-US" sz="3200" dirty="0" smtClean="0"/>
                <a:t/>
              </a:r>
              <a:br>
                <a:rPr lang="en-US" sz="3200" dirty="0" smtClean="0"/>
              </a:br>
              <a:r>
                <a:rPr lang="en-US" sz="2100" dirty="0" smtClean="0"/>
                <a:t/>
              </a:r>
              <a:br>
                <a:rPr lang="en-US" sz="2100" dirty="0" smtClean="0"/>
              </a:br>
              <a:r>
                <a:rPr lang="en-US" sz="2100" dirty="0" smtClean="0"/>
                <a:t/>
              </a:r>
              <a:br>
                <a:rPr lang="en-US" sz="2100" dirty="0" smtClean="0"/>
              </a:br>
              <a:r>
                <a:rPr lang="en-US" sz="1600" dirty="0" smtClean="0"/>
                <a:t/>
              </a:r>
              <a:br>
                <a:rPr lang="en-US" sz="1600" dirty="0" smtClean="0"/>
              </a:br>
              <a:endParaRPr lang="en-US" sz="2100" dirty="0"/>
            </a:p>
            <a:p>
              <a:pPr marL="342900" indent="-342900">
                <a:spcAft>
                  <a:spcPts val="0"/>
                </a:spcAft>
                <a:buClr>
                  <a:srgbClr val="C00000"/>
                </a:buClr>
                <a:buFont typeface="+mj-lt"/>
                <a:buAutoNum type="alphaLcPeriod"/>
                <a:tabLst>
                  <a:tab pos="4972050" algn="r"/>
                </a:tabLst>
              </a:pPr>
              <a:r>
                <a:rPr lang="en-US" sz="2100" dirty="0"/>
                <a:t>Work out an estimate of the mean height of the students. Give your answer to an appropriate level of accuracy. </a:t>
              </a:r>
              <a:r>
                <a:rPr lang="en-US" sz="2100" dirty="0" smtClean="0"/>
                <a:t>	</a:t>
              </a:r>
              <a:r>
                <a:rPr lang="en-US" sz="2100" b="1" dirty="0" smtClean="0"/>
                <a:t>(</a:t>
              </a:r>
              <a:r>
                <a:rPr lang="en-US" sz="2100" b="1" dirty="0"/>
                <a:t>5 marks) </a:t>
              </a:r>
              <a:endParaRPr lang="en-US" sz="2100" b="1" dirty="0" smtClean="0"/>
            </a:p>
            <a:p>
              <a:pPr marL="342900" indent="-342900">
                <a:spcAft>
                  <a:spcPts val="0"/>
                </a:spcAft>
                <a:buClr>
                  <a:srgbClr val="C00000"/>
                </a:buClr>
                <a:buFont typeface="+mj-lt"/>
                <a:buAutoNum type="alphaLcPeriod"/>
                <a:tabLst>
                  <a:tab pos="4972050" algn="r"/>
                </a:tabLst>
              </a:pPr>
              <a:r>
                <a:rPr lang="en-US" sz="2100" dirty="0" smtClean="0"/>
                <a:t>Explain </a:t>
              </a:r>
              <a:r>
                <a:rPr lang="en-US" sz="2100" dirty="0"/>
                <a:t>why your answer is only an estimate. </a:t>
              </a:r>
              <a:r>
                <a:rPr lang="en-US" sz="2100" dirty="0" smtClean="0"/>
                <a:t>	</a:t>
              </a:r>
              <a:r>
                <a:rPr lang="en-US" sz="2100" b="1" dirty="0" smtClean="0"/>
                <a:t>(</a:t>
              </a:r>
              <a:r>
                <a:rPr lang="en-US" sz="2100" b="1" dirty="0"/>
                <a:t>1 mark)</a:t>
              </a:r>
            </a:p>
          </p:txBody>
        </p:sp>
      </p:grpSp>
      <p:graphicFrame>
        <p:nvGraphicFramePr>
          <p:cNvPr id="10" name="Table 9"/>
          <p:cNvGraphicFramePr>
            <a:graphicFrameLocks noGrp="1"/>
          </p:cNvGraphicFramePr>
          <p:nvPr>
            <p:extLst>
              <p:ext uri="{D42A27DB-BD31-4B8C-83A1-F6EECF244321}">
                <p14:modId xmlns:p14="http://schemas.microsoft.com/office/powerpoint/2010/main" val="2693839732"/>
              </p:ext>
            </p:extLst>
          </p:nvPr>
        </p:nvGraphicFramePr>
        <p:xfrm>
          <a:off x="341036" y="2636912"/>
          <a:ext cx="5023051" cy="1828800"/>
        </p:xfrm>
        <a:graphic>
          <a:graphicData uri="http://schemas.openxmlformats.org/drawingml/2006/table">
            <a:tbl>
              <a:tblPr firstRow="1" bandRow="1">
                <a:tableStyleId>{5C22544A-7EE6-4342-B048-85BDC9FD1C3A}</a:tableStyleId>
              </a:tblPr>
              <a:tblGrid>
                <a:gridCol w="1813880"/>
                <a:gridCol w="1534821"/>
                <a:gridCol w="837175"/>
                <a:gridCol w="837175"/>
              </a:tblGrid>
              <a:tr h="288032">
                <a:tc>
                  <a:txBody>
                    <a:bodyPr/>
                    <a:lstStyle/>
                    <a:p>
                      <a:pPr algn="ctr"/>
                      <a:r>
                        <a:rPr lang="en-US" sz="1800" dirty="0" smtClean="0">
                          <a:latin typeface="Arial" panose="020B0604020202020204" pitchFamily="34" charset="0"/>
                          <a:cs typeface="Arial" panose="020B0604020202020204" pitchFamily="34" charset="0"/>
                        </a:rPr>
                        <a:t>Height,</a:t>
                      </a:r>
                      <a:r>
                        <a:rPr lang="en-US" sz="1800" baseline="0" dirty="0" smtClean="0">
                          <a:latin typeface="Arial" panose="020B0604020202020204" pitchFamily="34" charset="0"/>
                          <a:cs typeface="Arial" panose="020B0604020202020204" pitchFamily="34" charset="0"/>
                        </a:rPr>
                        <a:t> </a:t>
                      </a:r>
                      <a:r>
                        <a:rPr lang="en-US" sz="1800" i="1" baseline="0" dirty="0" smtClean="0">
                          <a:latin typeface="Arial" panose="020B0604020202020204" pitchFamily="34" charset="0"/>
                          <a:cs typeface="Arial" panose="020B0604020202020204" pitchFamily="34" charset="0"/>
                        </a:rPr>
                        <a:t>h </a:t>
                      </a:r>
                      <a:r>
                        <a:rPr lang="en-US" sz="1800" i="0" baseline="0" dirty="0" smtClean="0">
                          <a:latin typeface="Arial" panose="020B0604020202020204" pitchFamily="34" charset="0"/>
                          <a:cs typeface="Arial" panose="020B0604020202020204" pitchFamily="34" charset="0"/>
                        </a:rPr>
                        <a:t>(m)</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Frequency, </a:t>
                      </a:r>
                      <a:r>
                        <a:rPr lang="en-US" sz="1800" i="1" dirty="0" smtClean="0">
                          <a:latin typeface="Arial" panose="020B0604020202020204" pitchFamily="34" charset="0"/>
                          <a:cs typeface="Arial" panose="020B0604020202020204" pitchFamily="34" charset="0"/>
                        </a:rPr>
                        <a:t>f</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1.2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1.4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13</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1.6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1.8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47844133"/>
      </p:ext>
    </p:extLst>
  </p:cSld>
  <p:clrMapOvr>
    <a:masterClrMapping/>
  </p:clrMapOvr>
  <p:transition advClick="0"/>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56</a:t>
            </a:r>
            <a:endParaRPr lang="en-GB" sz="1400" b="1" dirty="0">
              <a:latin typeface="Calibri" panose="020F0502020204030204" pitchFamily="34" charset="0"/>
            </a:endParaRPr>
          </a:p>
        </p:txBody>
      </p:sp>
      <p:sp>
        <p:nvSpPr>
          <p:cNvPr id="3" name="Rectangle 2"/>
          <p:cNvSpPr/>
          <p:nvPr/>
        </p:nvSpPr>
        <p:spPr>
          <a:xfrm>
            <a:off x="251520" y="1218525"/>
            <a:ext cx="5256584" cy="5272213"/>
          </a:xfrm>
          <a:prstGeom prst="rect">
            <a:avLst/>
          </a:prstGeom>
        </p:spPr>
        <p:txBody>
          <a:bodyPr wrap="square">
            <a:spAutoFit/>
          </a:bodyPr>
          <a:lstStyle/>
          <a:p>
            <a:pPr marL="342900" indent="-342900">
              <a:buClr>
                <a:srgbClr val="C00000"/>
              </a:buClr>
              <a:buFont typeface="+mj-lt"/>
              <a:buAutoNum type="arabicPeriod"/>
              <a:tabLst>
                <a:tab pos="3028950" algn="l"/>
                <a:tab pos="4857750" algn="l"/>
              </a:tabLst>
            </a:pPr>
            <a:r>
              <a:rPr lang="en-US" sz="1980" b="1" dirty="0">
                <a:solidFill>
                  <a:srgbClr val="FF0000"/>
                </a:solidFill>
                <a:latin typeface="Arial" panose="020B0604020202020204" pitchFamily="34" charset="0"/>
                <a:cs typeface="Arial" panose="020B0604020202020204" pitchFamily="34" charset="0"/>
              </a:rPr>
              <a:t>R</a:t>
            </a:r>
            <a:r>
              <a:rPr lang="en-US" sz="1980" dirty="0">
                <a:latin typeface="Arial" panose="020B0604020202020204" pitchFamily="34" charset="0"/>
                <a:cs typeface="Arial" panose="020B0604020202020204" pitchFamily="34" charset="0"/>
              </a:rPr>
              <a:t> A chocolate bar manufacturer wants to know how many people in the UK buy their brand.</a:t>
            </a:r>
          </a:p>
          <a:p>
            <a:pPr marL="685800" indent="-342900">
              <a:buClr>
                <a:srgbClr val="C00000"/>
              </a:buClr>
              <a:buFont typeface="+mj-lt"/>
              <a:buAutoNum type="alphaLcPeriod"/>
              <a:tabLst>
                <a:tab pos="3028950" algn="l"/>
                <a:tab pos="4857750" algn="l"/>
              </a:tabLst>
            </a:pPr>
            <a:r>
              <a:rPr lang="en-US" sz="1980" dirty="0" smtClean="0">
                <a:latin typeface="Arial" panose="020B0604020202020204" pitchFamily="34" charset="0"/>
                <a:cs typeface="Arial" panose="020B0604020202020204" pitchFamily="34" charset="0"/>
              </a:rPr>
              <a:t>What </a:t>
            </a:r>
            <a:r>
              <a:rPr lang="en-US" sz="1980" dirty="0">
                <a:latin typeface="Arial" panose="020B0604020202020204" pitchFamily="34" charset="0"/>
                <a:cs typeface="Arial" panose="020B0604020202020204" pitchFamily="34" charset="0"/>
              </a:rPr>
              <a:t>is meant by the population in this case? </a:t>
            </a:r>
            <a:endParaRPr lang="en-US" sz="1980" dirty="0" smtClean="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3028950" algn="l"/>
                <a:tab pos="4857750" algn="l"/>
              </a:tabLst>
            </a:pPr>
            <a:r>
              <a:rPr lang="en-US" sz="1980" dirty="0" smtClean="0">
                <a:latin typeface="Arial" panose="020B0604020202020204" pitchFamily="34" charset="0"/>
                <a:cs typeface="Arial" panose="020B0604020202020204" pitchFamily="34" charset="0"/>
              </a:rPr>
              <a:t>Explain </a:t>
            </a:r>
            <a:r>
              <a:rPr lang="en-US" sz="1980" dirty="0">
                <a:latin typeface="Arial" panose="020B0604020202020204" pitchFamily="34" charset="0"/>
                <a:cs typeface="Arial" panose="020B0604020202020204" pitchFamily="34" charset="0"/>
              </a:rPr>
              <a:t>why a sample is needed, </a:t>
            </a:r>
            <a:endParaRPr lang="en-US" sz="1980" dirty="0" smtClean="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3028950" algn="l"/>
                <a:tab pos="4857750" algn="l"/>
              </a:tabLst>
            </a:pPr>
            <a:r>
              <a:rPr lang="en-US" sz="1980" dirty="0" smtClean="0">
                <a:latin typeface="Arial" panose="020B0604020202020204" pitchFamily="34" charset="0"/>
                <a:cs typeface="Arial" panose="020B0604020202020204" pitchFamily="34" charset="0"/>
              </a:rPr>
              <a:t>The UK population is approximately 64 million. How many people should they choose for the sample?</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100 1000 10000 100000 1000000</a:t>
            </a:r>
          </a:p>
          <a:p>
            <a:pPr marL="342900" indent="-342900">
              <a:buClr>
                <a:srgbClr val="C00000"/>
              </a:buClr>
              <a:buFont typeface="+mj-lt"/>
              <a:buAutoNum type="arabicPeriod" startAt="2"/>
              <a:tabLst>
                <a:tab pos="3028950" algn="l"/>
                <a:tab pos="4857750" algn="l"/>
              </a:tabLst>
            </a:pPr>
            <a:r>
              <a:rPr lang="en-US" sz="1980" dirty="0" err="1" smtClean="0">
                <a:latin typeface="Arial" panose="020B0604020202020204" pitchFamily="34" charset="0"/>
                <a:cs typeface="Arial" panose="020B0604020202020204" pitchFamily="34" charset="0"/>
              </a:rPr>
              <a:t>Saira</a:t>
            </a:r>
            <a:r>
              <a:rPr lang="en-US" sz="1980" dirty="0" smtClean="0">
                <a:latin typeface="Arial" panose="020B0604020202020204" pitchFamily="34" charset="0"/>
                <a:cs typeface="Arial" panose="020B0604020202020204" pitchFamily="34" charset="0"/>
              </a:rPr>
              <a:t> wants to find out what percentage of the population in her town walk to their workplace. She carries out a survey at her school.</a:t>
            </a:r>
          </a:p>
          <a:p>
            <a:pPr marL="685800" indent="-342900">
              <a:buClr>
                <a:srgbClr val="C00000"/>
              </a:buClr>
              <a:buFont typeface="+mj-lt"/>
              <a:buAutoNum type="alphaLcPeriod"/>
              <a:tabLst>
                <a:tab pos="3028950" algn="l"/>
                <a:tab pos="4857750" algn="l"/>
              </a:tabLst>
            </a:pPr>
            <a:r>
              <a:rPr lang="en-US" sz="1980" dirty="0" smtClean="0">
                <a:latin typeface="Arial" panose="020B0604020202020204" pitchFamily="34" charset="0"/>
                <a:cs typeface="Arial" panose="020B0604020202020204" pitchFamily="34" charset="0"/>
              </a:rPr>
              <a:t>What </a:t>
            </a:r>
            <a:r>
              <a:rPr lang="en-US" sz="1980" dirty="0">
                <a:latin typeface="Arial" panose="020B0604020202020204" pitchFamily="34" charset="0"/>
                <a:cs typeface="Arial" panose="020B0604020202020204" pitchFamily="34" charset="0"/>
              </a:rPr>
              <a:t>is meant by the population in this case? </a:t>
            </a:r>
            <a:endParaRPr lang="en-US" sz="1980" dirty="0" smtClean="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3028950" algn="l"/>
                <a:tab pos="4857750" algn="l"/>
              </a:tabLst>
            </a:pPr>
            <a:r>
              <a:rPr lang="en-US" sz="1980" dirty="0" smtClean="0">
                <a:latin typeface="Arial" panose="020B0604020202020204" pitchFamily="34" charset="0"/>
                <a:cs typeface="Arial" panose="020B0604020202020204" pitchFamily="34" charset="0"/>
              </a:rPr>
              <a:t>Comment </a:t>
            </a:r>
            <a:r>
              <a:rPr lang="en-US" sz="1980" dirty="0">
                <a:latin typeface="Arial" panose="020B0604020202020204" pitchFamily="34" charset="0"/>
                <a:cs typeface="Arial" panose="020B0604020202020204" pitchFamily="34" charset="0"/>
              </a:rPr>
              <a:t>on the sample </a:t>
            </a:r>
            <a:r>
              <a:rPr lang="en-US" sz="1980" dirty="0" err="1">
                <a:latin typeface="Arial" panose="020B0604020202020204" pitchFamily="34" charset="0"/>
                <a:cs typeface="Arial" panose="020B0604020202020204" pitchFamily="34" charset="0"/>
              </a:rPr>
              <a:t>Saira</a:t>
            </a:r>
            <a:r>
              <a:rPr lang="en-US" sz="1980" dirty="0">
                <a:latin typeface="Arial" panose="020B0604020202020204" pitchFamily="34" charset="0"/>
                <a:cs typeface="Arial" panose="020B0604020202020204" pitchFamily="34" charset="0"/>
              </a:rPr>
              <a:t> is using.</a:t>
            </a:r>
          </a:p>
        </p:txBody>
      </p:sp>
    </p:spTree>
    <p:extLst>
      <p:ext uri="{BB962C8B-B14F-4D97-AF65-F5344CB8AC3E}">
        <p14:creationId xmlns:p14="http://schemas.microsoft.com/office/powerpoint/2010/main" val="778824754"/>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5.2 – Solving Equations 2</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8"/>
              <a:tabLst>
                <a:tab pos="2852738" algn="l"/>
                <a:tab pos="32004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sizes of the angles in a triangle </a:t>
            </a:r>
            <a:r>
              <a:rPr lang="en-US" sz="2400" dirty="0" smtClean="0">
                <a:latin typeface="Arial" panose="020B0604020202020204" pitchFamily="34" charset="0"/>
                <a:cs typeface="Arial" panose="020B0604020202020204" pitchFamily="34" charset="0"/>
              </a:rPr>
              <a:t>are: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2a</a:t>
            </a:r>
            <a:r>
              <a:rPr lang="en-US" sz="2400" baseline="30000" dirty="0" smtClean="0">
                <a:latin typeface="Arial" panose="020B0604020202020204" pitchFamily="34" charset="0"/>
                <a:cs typeface="Arial" panose="020B0604020202020204" pitchFamily="34" charset="0"/>
              </a:rPr>
              <a:t>0</a:t>
            </a:r>
            <a:r>
              <a:rPr lang="en-US" sz="2400" dirty="0" smtClean="0">
                <a:latin typeface="Arial" panose="020B0604020202020204" pitchFamily="34" charset="0"/>
                <a:cs typeface="Arial" panose="020B0604020202020204" pitchFamily="34" charset="0"/>
              </a:rPr>
              <a:t>, 6a – 30</a:t>
            </a:r>
            <a:r>
              <a:rPr lang="en-US" sz="2400" baseline="30000" dirty="0" smtClean="0">
                <a:latin typeface="Arial" panose="020B0604020202020204" pitchFamily="34" charset="0"/>
                <a:cs typeface="Arial" panose="020B0604020202020204" pitchFamily="34" charset="0"/>
              </a:rPr>
              <a:t>0 </a:t>
            </a:r>
            <a:r>
              <a:rPr lang="en-US" sz="2400" dirty="0" smtClean="0">
                <a:latin typeface="Arial" panose="020B0604020202020204" pitchFamily="34" charset="0"/>
                <a:cs typeface="Arial" panose="020B0604020202020204" pitchFamily="34" charset="0"/>
              </a:rPr>
              <a:t>and 10</a:t>
            </a:r>
            <a:r>
              <a:rPr lang="en-US" sz="2400" baseline="30000" dirty="0" smtClean="0">
                <a:latin typeface="Arial" panose="020B0604020202020204" pitchFamily="34" charset="0"/>
                <a:cs typeface="Arial" panose="020B0604020202020204" pitchFamily="34" charset="0"/>
              </a:rPr>
              <a:t>0 </a:t>
            </a:r>
            <a:r>
              <a:rPr lang="en-US" sz="2400" dirty="0" smtClean="0">
                <a:latin typeface="Arial" panose="020B0604020202020204" pitchFamily="34" charset="0"/>
                <a:cs typeface="Arial" panose="020B0604020202020204" pitchFamily="34" charset="0"/>
              </a:rPr>
              <a:t>+ 2a</a:t>
            </a:r>
            <a:r>
              <a:rPr lang="en-US" sz="2400" baseline="30000" dirty="0" smtClean="0">
                <a:latin typeface="Arial" panose="020B0604020202020204" pitchFamily="34" charset="0"/>
                <a:cs typeface="Arial" panose="020B0604020202020204" pitchFamily="34" charset="0"/>
              </a:rPr>
              <a:t>0</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baseline="30000" dirty="0" smtClean="0">
                <a:latin typeface="Arial" panose="020B0604020202020204" pitchFamily="34" charset="0"/>
                <a:cs typeface="Arial" panose="020B0604020202020204" pitchFamily="34" charset="0"/>
              </a:rPr>
              <a:t/>
            </a:r>
            <a:br>
              <a:rPr lang="en-US" sz="2400" baseline="300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Find the value of </a:t>
            </a:r>
            <a:r>
              <a:rPr lang="en-US" sz="2400" i="1" dirty="0" smtClean="0">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8"/>
              <a:tabLst>
                <a:tab pos="2852738" algn="l"/>
                <a:tab pos="32004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The length of each side of a </a:t>
            </a:r>
            <a:r>
              <a:rPr lang="en-US" sz="2400" dirty="0" smtClean="0">
                <a:latin typeface="Arial" panose="020B0604020202020204" pitchFamily="34" charset="0"/>
                <a:cs typeface="Arial" panose="020B0604020202020204" pitchFamily="34" charset="0"/>
              </a:rPr>
              <a:t>regular pentagon </a:t>
            </a:r>
            <a:r>
              <a:rPr lang="en-US" sz="2400" dirty="0">
                <a:latin typeface="Arial" panose="020B0604020202020204" pitchFamily="34" charset="0"/>
                <a:cs typeface="Arial" panose="020B0604020202020204" pitchFamily="34" charset="0"/>
              </a:rPr>
              <a:t>is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+ 5) </a:t>
            </a:r>
            <a:r>
              <a:rPr lang="en-US" sz="2400" dirty="0" smtClean="0">
                <a:latin typeface="Arial" panose="020B0604020202020204" pitchFamily="34" charset="0"/>
                <a:cs typeface="Arial" panose="020B0604020202020204" pitchFamily="34" charset="0"/>
              </a:rPr>
              <a:t>cm. The </a:t>
            </a:r>
            <a:r>
              <a:rPr lang="en-US" sz="2400" dirty="0">
                <a:latin typeface="Arial" panose="020B0604020202020204" pitchFamily="34" charset="0"/>
                <a:cs typeface="Arial" panose="020B0604020202020204" pitchFamily="34" charset="0"/>
              </a:rPr>
              <a:t>perimeter of the pentagon is </a:t>
            </a:r>
            <a:r>
              <a:rPr lang="en-US" sz="2400" dirty="0" smtClean="0">
                <a:latin typeface="Arial" panose="020B0604020202020204" pitchFamily="34" charset="0"/>
                <a:cs typeface="Arial" panose="020B0604020202020204" pitchFamily="34" charset="0"/>
              </a:rPr>
              <a:t>40cm. What </a:t>
            </a:r>
            <a:r>
              <a:rPr lang="en-US" sz="2400" dirty="0">
                <a:latin typeface="Arial" panose="020B0604020202020204" pitchFamily="34" charset="0"/>
                <a:cs typeface="Arial" panose="020B0604020202020204" pitchFamily="34" charset="0"/>
              </a:rPr>
              <a:t>is the value of a?</a:t>
            </a:r>
            <a:endParaRPr lang="en-US"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10598" t="4878" b="12098"/>
          <a:stretch/>
        </p:blipFill>
        <p:spPr>
          <a:xfrm>
            <a:off x="899592" y="2420887"/>
            <a:ext cx="4104456" cy="2311451"/>
          </a:xfrm>
          <a:prstGeom prst="rect">
            <a:avLst/>
          </a:prstGeom>
        </p:spPr>
      </p:pic>
      <p:sp>
        <p:nvSpPr>
          <p:cNvPr id="4" name="Rectangle 3"/>
          <p:cNvSpPr/>
          <p:nvPr/>
        </p:nvSpPr>
        <p:spPr>
          <a:xfrm>
            <a:off x="971600" y="2420831"/>
            <a:ext cx="2808312" cy="395456"/>
          </a:xfrm>
          <a:prstGeom prst="rect">
            <a:avLst/>
          </a:prstGeom>
          <a:solidFill>
            <a:srgbClr val="FD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870403"/>
      </p:ext>
    </p:extLst>
  </p:cSld>
  <p:clrMapOvr>
    <a:masterClrMapping/>
  </p:clrMapOvr>
  <p:transition advClick="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56</a:t>
            </a:r>
            <a:endParaRPr lang="en-GB" sz="1400" b="1" dirty="0">
              <a:latin typeface="Calibri" panose="020F0502020204030204" pitchFamily="34" charset="0"/>
            </a:endParaRPr>
          </a:p>
        </p:txBody>
      </p:sp>
      <p:sp>
        <p:nvSpPr>
          <p:cNvPr id="3" name="Rectangle 2"/>
          <p:cNvSpPr/>
          <p:nvPr/>
        </p:nvSpPr>
        <p:spPr>
          <a:xfrm>
            <a:off x="251520" y="1218525"/>
            <a:ext cx="5256584" cy="5586145"/>
          </a:xfrm>
          <a:prstGeom prst="rect">
            <a:avLst/>
          </a:prstGeom>
        </p:spPr>
        <p:txBody>
          <a:bodyPr wrap="square">
            <a:spAutoFit/>
          </a:bodyPr>
          <a:lstStyle/>
          <a:p>
            <a:pPr marL="400050" indent="-400050">
              <a:buClr>
                <a:srgbClr val="C00000"/>
              </a:buClr>
              <a:buFont typeface="+mj-lt"/>
              <a:buAutoNum type="arabicPeriod" startAt="3"/>
              <a:tabLst>
                <a:tab pos="3028950" algn="l"/>
                <a:tab pos="4857750" algn="l"/>
              </a:tabLst>
            </a:pPr>
            <a:r>
              <a:rPr lang="en-US" sz="2100" dirty="0" smtClean="0">
                <a:latin typeface="Arial" panose="020B0604020202020204" pitchFamily="34" charset="0"/>
                <a:cs typeface="Arial" panose="020B0604020202020204" pitchFamily="34" charset="0"/>
              </a:rPr>
              <a:t>Mahnoor </a:t>
            </a:r>
            <a:r>
              <a:rPr lang="en-US" sz="2100" dirty="0">
                <a:latin typeface="Arial" panose="020B0604020202020204" pitchFamily="34" charset="0"/>
                <a:cs typeface="Arial" panose="020B0604020202020204" pitchFamily="34" charset="0"/>
              </a:rPr>
              <a:t>wants to find out how much time people spend watching TV each </a:t>
            </a:r>
            <a:r>
              <a:rPr lang="en-US" sz="2100" dirty="0" smtClean="0">
                <a:latin typeface="Arial" panose="020B0604020202020204" pitchFamily="34" charset="0"/>
                <a:cs typeface="Arial" panose="020B0604020202020204" pitchFamily="34" charset="0"/>
              </a:rPr>
              <a:t>day.</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He </a:t>
            </a:r>
            <a:r>
              <a:rPr lang="en-US" sz="2100" dirty="0">
                <a:latin typeface="Arial" panose="020B0604020202020204" pitchFamily="34" charset="0"/>
                <a:cs typeface="Arial" panose="020B0604020202020204" pitchFamily="34" charset="0"/>
              </a:rPr>
              <a:t>asks his friends at his cricket club, </a:t>
            </a:r>
            <a:endParaRPr lang="en-US" sz="2100" dirty="0" smtClean="0">
              <a:latin typeface="Arial" panose="020B0604020202020204" pitchFamily="34" charset="0"/>
              <a:cs typeface="Arial" panose="020B0604020202020204" pitchFamily="34" charset="0"/>
            </a:endParaRPr>
          </a:p>
          <a:p>
            <a:pPr marL="742950" indent="-400050">
              <a:buClr>
                <a:srgbClr val="C00000"/>
              </a:buClr>
              <a:buFont typeface="+mj-lt"/>
              <a:buAutoNum type="alphaLcPeriod"/>
              <a:tabLst>
                <a:tab pos="3028950" algn="l"/>
                <a:tab pos="4857750" algn="l"/>
              </a:tabLst>
            </a:pPr>
            <a:r>
              <a:rPr lang="en-US" sz="2100" dirty="0" smtClean="0">
                <a:latin typeface="Arial" panose="020B0604020202020204" pitchFamily="34" charset="0"/>
                <a:cs typeface="Arial" panose="020B0604020202020204" pitchFamily="34" charset="0"/>
              </a:rPr>
              <a:t>Explain </a:t>
            </a:r>
            <a:r>
              <a:rPr lang="en-US" sz="2100" dirty="0">
                <a:latin typeface="Arial" panose="020B0604020202020204" pitchFamily="34" charset="0"/>
                <a:cs typeface="Arial" panose="020B0604020202020204" pitchFamily="34" charset="0"/>
              </a:rPr>
              <a:t>why </a:t>
            </a:r>
            <a:r>
              <a:rPr lang="en-US" sz="2100" dirty="0" err="1">
                <a:latin typeface="Arial" panose="020B0604020202020204" pitchFamily="34" charset="0"/>
                <a:cs typeface="Arial" panose="020B0604020202020204" pitchFamily="34" charset="0"/>
              </a:rPr>
              <a:t>Mahnoor's</a:t>
            </a:r>
            <a:r>
              <a:rPr lang="en-US" sz="2100" dirty="0">
                <a:latin typeface="Arial" panose="020B0604020202020204" pitchFamily="34" charset="0"/>
                <a:cs typeface="Arial" panose="020B0604020202020204" pitchFamily="34" charset="0"/>
              </a:rPr>
              <a:t> sample is not reliable, </a:t>
            </a:r>
            <a:endParaRPr lang="en-US" sz="2100" dirty="0" smtClean="0">
              <a:latin typeface="Arial" panose="020B0604020202020204" pitchFamily="34" charset="0"/>
              <a:cs typeface="Arial" panose="020B0604020202020204" pitchFamily="34" charset="0"/>
            </a:endParaRPr>
          </a:p>
          <a:p>
            <a:pPr marL="742950" indent="-400050">
              <a:buClr>
                <a:srgbClr val="C00000"/>
              </a:buClr>
              <a:buFont typeface="+mj-lt"/>
              <a:buAutoNum type="alphaLcPeriod"/>
              <a:tabLst>
                <a:tab pos="3028950" algn="l"/>
                <a:tab pos="4857750" algn="l"/>
              </a:tabLst>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could Mahnoor improve his survey?</a:t>
            </a:r>
          </a:p>
          <a:p>
            <a:pPr marL="400050" indent="-400050">
              <a:buClr>
                <a:srgbClr val="C00000"/>
              </a:buClr>
              <a:buFont typeface="+mj-lt"/>
              <a:buAutoNum type="arabicPeriod" startAt="4"/>
              <a:tabLst>
                <a:tab pos="3028950" algn="l"/>
                <a:tab pos="4857750" algn="l"/>
              </a:tabLst>
            </a:pPr>
            <a:r>
              <a:rPr lang="en-US" sz="2100" b="1" dirty="0" smtClean="0">
                <a:solidFill>
                  <a:srgbClr val="FF0000"/>
                </a:solidFill>
                <a:latin typeface="Arial" panose="020B0604020202020204" pitchFamily="34" charset="0"/>
                <a:cs typeface="Arial" panose="020B0604020202020204" pitchFamily="34" charset="0"/>
              </a:rPr>
              <a:t>R</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Michel and Brian are carrying out a survey to find out how long people spend on their Christmas shopping.</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Michel chooses a sample at a shopping centre.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Brian </a:t>
            </a:r>
            <a:r>
              <a:rPr lang="en-US" sz="2100" dirty="0">
                <a:latin typeface="Arial" panose="020B0604020202020204" pitchFamily="34" charset="0"/>
                <a:cs typeface="Arial" panose="020B0604020202020204" pitchFamily="34" charset="0"/>
              </a:rPr>
              <a:t>chooses a sample at the local gym.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Would </a:t>
            </a:r>
            <a:r>
              <a:rPr lang="en-US" sz="2100" dirty="0">
                <a:latin typeface="Arial" panose="020B0604020202020204" pitchFamily="34" charset="0"/>
                <a:cs typeface="Arial" panose="020B0604020202020204" pitchFamily="34" charset="0"/>
              </a:rPr>
              <a:t>you expect them to get similar results?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3861048"/>
            <a:ext cx="546048" cy="514544"/>
          </a:xfrm>
          <a:prstGeom prst="rect">
            <a:avLst/>
          </a:prstGeom>
        </p:spPr>
      </p:pic>
    </p:spTree>
    <p:extLst>
      <p:ext uri="{BB962C8B-B14F-4D97-AF65-F5344CB8AC3E}">
        <p14:creationId xmlns:p14="http://schemas.microsoft.com/office/powerpoint/2010/main" val="950165714"/>
      </p:ext>
    </p:extLst>
  </p:cSld>
  <p:clrMapOvr>
    <a:masterClrMapping/>
  </p:clrMapOvr>
  <p:transition advClick="0"/>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57</a:t>
            </a:r>
            <a:endParaRPr lang="en-GB" sz="1400" b="1" dirty="0">
              <a:latin typeface="Calibri" panose="020F0502020204030204" pitchFamily="34" charset="0"/>
            </a:endParaRPr>
          </a:p>
        </p:txBody>
      </p:sp>
      <p:sp>
        <p:nvSpPr>
          <p:cNvPr id="3" name="Rectangle 2"/>
          <p:cNvSpPr/>
          <p:nvPr/>
        </p:nvSpPr>
        <p:spPr>
          <a:xfrm>
            <a:off x="251520" y="1218525"/>
            <a:ext cx="5256584" cy="5509200"/>
          </a:xfrm>
          <a:prstGeom prst="rect">
            <a:avLst/>
          </a:prstGeom>
        </p:spPr>
        <p:txBody>
          <a:bodyPr wrap="square">
            <a:spAutoFit/>
          </a:bodyPr>
          <a:lstStyle/>
          <a:p>
            <a:pPr marL="457200" indent="-457200">
              <a:buClr>
                <a:srgbClr val="C00000"/>
              </a:buClr>
              <a:buFont typeface="+mj-lt"/>
              <a:buAutoNum type="arabicPeriod" startAt="5"/>
              <a:tabLst>
                <a:tab pos="3028950" algn="l"/>
                <a:tab pos="4857750" algn="l"/>
              </a:tabLst>
            </a:pPr>
            <a:r>
              <a:rPr lang="en-US" sz="3200" dirty="0">
                <a:latin typeface="Arial" panose="020B0604020202020204" pitchFamily="34" charset="0"/>
                <a:cs typeface="Arial" panose="020B0604020202020204" pitchFamily="34" charset="0"/>
              </a:rPr>
              <a:t>The manager of a swimming pool wants to find out what customers think of the facilities. She decides to ask everyone who comes on a Saturday </a:t>
            </a:r>
            <a:r>
              <a:rPr lang="en-US" sz="3200" dirty="0" smtClean="0">
                <a:latin typeface="Arial" panose="020B0604020202020204" pitchFamily="34" charset="0"/>
                <a:cs typeface="Arial" panose="020B0604020202020204" pitchFamily="34" charset="0"/>
              </a:rPr>
              <a:t>morning.</a:t>
            </a:r>
          </a:p>
          <a:p>
            <a:pPr marL="914400" indent="-457200">
              <a:buClr>
                <a:srgbClr val="C00000"/>
              </a:buClr>
              <a:buFont typeface="+mj-lt"/>
              <a:buAutoNum type="alphaLcPeriod"/>
              <a:tabLst>
                <a:tab pos="3028950" algn="l"/>
                <a:tab pos="4857750" algn="l"/>
              </a:tabLst>
            </a:pPr>
            <a:r>
              <a:rPr lang="en-US" sz="3200" dirty="0" smtClean="0">
                <a:latin typeface="Arial" panose="020B0604020202020204" pitchFamily="34" charset="0"/>
                <a:cs typeface="Arial" panose="020B0604020202020204" pitchFamily="34" charset="0"/>
              </a:rPr>
              <a:t>Will </a:t>
            </a:r>
            <a:r>
              <a:rPr lang="en-US" sz="3200" dirty="0">
                <a:latin typeface="Arial" panose="020B0604020202020204" pitchFamily="34" charset="0"/>
                <a:cs typeface="Arial" panose="020B0604020202020204" pitchFamily="34" charset="0"/>
              </a:rPr>
              <a:t>this give fair or biased results? </a:t>
            </a:r>
            <a:endParaRPr lang="en-US" sz="3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3028950" algn="l"/>
                <a:tab pos="4857750" algn="l"/>
              </a:tabLst>
            </a:pPr>
            <a:r>
              <a:rPr lang="en-US" sz="3200" dirty="0" smtClean="0">
                <a:latin typeface="Arial" panose="020B0604020202020204" pitchFamily="34" charset="0"/>
                <a:cs typeface="Arial" panose="020B0604020202020204" pitchFamily="34" charset="0"/>
              </a:rPr>
              <a:t>How </a:t>
            </a:r>
            <a:r>
              <a:rPr lang="en-US" sz="3200" dirty="0">
                <a:latin typeface="Arial" panose="020B0604020202020204" pitchFamily="34" charset="0"/>
                <a:cs typeface="Arial" panose="020B0604020202020204" pitchFamily="34" charset="0"/>
              </a:rPr>
              <a:t>can she improve her survey?</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3861048"/>
            <a:ext cx="546048" cy="514544"/>
          </a:xfrm>
          <a:prstGeom prst="rect">
            <a:avLst/>
          </a:prstGeom>
        </p:spPr>
      </p:pic>
    </p:spTree>
    <p:extLst>
      <p:ext uri="{BB962C8B-B14F-4D97-AF65-F5344CB8AC3E}">
        <p14:creationId xmlns:p14="http://schemas.microsoft.com/office/powerpoint/2010/main" val="1161142828"/>
      </p:ext>
    </p:extLst>
  </p:cSld>
  <p:clrMapOvr>
    <a:masterClrMapping/>
  </p:clrMapOvr>
  <p:transition advClick="0"/>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57</a:t>
            </a:r>
            <a:endParaRPr lang="en-GB" sz="1400" b="1" dirty="0">
              <a:latin typeface="Calibri" panose="020F0502020204030204" pitchFamily="34" charset="0"/>
            </a:endParaRPr>
          </a:p>
        </p:txBody>
      </p:sp>
      <p:sp>
        <p:nvSpPr>
          <p:cNvPr id="3" name="Rectangle 2"/>
          <p:cNvSpPr/>
          <p:nvPr/>
        </p:nvSpPr>
        <p:spPr>
          <a:xfrm>
            <a:off x="251520" y="1218525"/>
            <a:ext cx="5256584" cy="5509200"/>
          </a:xfrm>
          <a:prstGeom prst="rect">
            <a:avLst/>
          </a:prstGeom>
        </p:spPr>
        <p:txBody>
          <a:bodyPr wrap="square">
            <a:spAutoFit/>
          </a:bodyPr>
          <a:lstStyle/>
          <a:p>
            <a:pPr marL="400050" indent="-400050">
              <a:buClr>
                <a:srgbClr val="C00000"/>
              </a:buClr>
              <a:buFont typeface="+mj-lt"/>
              <a:buAutoNum type="arabicPeriod" startAt="6"/>
              <a:tabLst>
                <a:tab pos="3028950" algn="l"/>
                <a:tab pos="4857750" algn="l"/>
              </a:tabLst>
            </a:pPr>
            <a:r>
              <a:rPr lang="en-US" sz="2200" dirty="0">
                <a:latin typeface="Arial" panose="020B0604020202020204" pitchFamily="34" charset="0"/>
                <a:cs typeface="Arial" panose="020B0604020202020204" pitchFamily="34" charset="0"/>
              </a:rPr>
              <a:t>The owner and the manager of a beauty salon are both selecting a sample of 10 </a:t>
            </a:r>
            <a:r>
              <a:rPr lang="en-US" sz="2200" dirty="0" smtClean="0">
                <a:latin typeface="Arial" panose="020B0604020202020204" pitchFamily="34" charset="0"/>
                <a:cs typeface="Arial" panose="020B0604020202020204" pitchFamily="34" charset="0"/>
              </a:rPr>
              <a:t>customers.</a:t>
            </a:r>
          </a:p>
          <a:p>
            <a:pPr marL="800100" indent="-342900">
              <a:buClr>
                <a:srgbClr val="C00000"/>
              </a:buClr>
              <a:buFont typeface="+mj-lt"/>
              <a:buAutoNum type="alphaLcPeriod"/>
              <a:tabLst>
                <a:tab pos="3028950" algn="l"/>
                <a:tab pos="4857750" algn="l"/>
              </a:tabLst>
            </a:pP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manager selects her sample by picking the first 10 customers who have an appointment that </a:t>
            </a:r>
            <a:r>
              <a:rPr lang="en-US" sz="2200" dirty="0" smtClean="0">
                <a:latin typeface="Arial" panose="020B0604020202020204" pitchFamily="34" charset="0"/>
                <a:cs typeface="Arial" panose="020B0604020202020204" pitchFamily="34" charset="0"/>
              </a:rPr>
              <a:t>day.</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Will </a:t>
            </a:r>
            <a:r>
              <a:rPr lang="en-US" sz="2200" dirty="0">
                <a:latin typeface="Arial" panose="020B0604020202020204" pitchFamily="34" charset="0"/>
                <a:cs typeface="Arial" panose="020B0604020202020204" pitchFamily="34" charset="0"/>
              </a:rPr>
              <a:t>this give a random </a:t>
            </a:r>
            <a:r>
              <a:rPr lang="en-US" sz="2200" dirty="0" smtClean="0">
                <a:latin typeface="Arial" panose="020B0604020202020204" pitchFamily="34" charset="0"/>
                <a:cs typeface="Arial" panose="020B0604020202020204" pitchFamily="34" charset="0"/>
              </a:rPr>
              <a:t>sample?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Explain </a:t>
            </a:r>
            <a:r>
              <a:rPr lang="en-US" sz="2200" dirty="0">
                <a:latin typeface="Arial" panose="020B0604020202020204" pitchFamily="34" charset="0"/>
                <a:cs typeface="Arial" panose="020B0604020202020204" pitchFamily="34" charset="0"/>
              </a:rPr>
              <a:t>your answer.</a:t>
            </a:r>
          </a:p>
          <a:p>
            <a:pPr marL="800100" indent="-342900">
              <a:buClr>
                <a:srgbClr val="C00000"/>
              </a:buClr>
              <a:buFont typeface="+mj-lt"/>
              <a:buAutoNum type="alphaLcPeriod"/>
              <a:tabLst>
                <a:tab pos="3028950" algn="l"/>
                <a:tab pos="4857750" algn="l"/>
              </a:tabLst>
            </a:pP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owner selects her sample by giving each customer a number and then using a computer program to randomly generate a number to </a:t>
            </a:r>
            <a:r>
              <a:rPr lang="en-US" sz="2200" dirty="0" smtClean="0">
                <a:latin typeface="Arial" panose="020B0604020202020204" pitchFamily="34" charset="0"/>
                <a:cs typeface="Arial" panose="020B0604020202020204" pitchFamily="34" charset="0"/>
              </a:rPr>
              <a:t>pick.</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Will </a:t>
            </a:r>
            <a:r>
              <a:rPr lang="en-US" sz="2200" dirty="0">
                <a:latin typeface="Arial" panose="020B0604020202020204" pitchFamily="34" charset="0"/>
                <a:cs typeface="Arial" panose="020B0604020202020204" pitchFamily="34" charset="0"/>
              </a:rPr>
              <a:t>this give a random </a:t>
            </a:r>
            <a:r>
              <a:rPr lang="en-US" sz="2200" dirty="0" smtClean="0">
                <a:latin typeface="Arial" panose="020B0604020202020204" pitchFamily="34" charset="0"/>
                <a:cs typeface="Arial" panose="020B0604020202020204" pitchFamily="34" charset="0"/>
              </a:rPr>
              <a:t>sample?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Explain </a:t>
            </a:r>
            <a:r>
              <a:rPr lang="en-US" sz="2200" dirty="0">
                <a:latin typeface="Arial" panose="020B0604020202020204" pitchFamily="34" charset="0"/>
                <a:cs typeface="Arial" panose="020B0604020202020204" pitchFamily="34" charset="0"/>
              </a:rPr>
              <a:t>your answer.</a:t>
            </a:r>
          </a:p>
        </p:txBody>
      </p:sp>
    </p:spTree>
    <p:extLst>
      <p:ext uri="{BB962C8B-B14F-4D97-AF65-F5344CB8AC3E}">
        <p14:creationId xmlns:p14="http://schemas.microsoft.com/office/powerpoint/2010/main" val="2030248799"/>
      </p:ext>
    </p:extLst>
  </p:cSld>
  <p:clrMapOvr>
    <a:masterClrMapping/>
  </p:clrMapOvr>
  <p:transition advClick="0"/>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57</a:t>
            </a:r>
            <a:endParaRPr lang="en-GB" sz="1400" b="1" dirty="0">
              <a:latin typeface="Calibri" panose="020F0502020204030204" pitchFamily="34" charset="0"/>
            </a:endParaRPr>
          </a:p>
        </p:txBody>
      </p:sp>
      <p:sp>
        <p:nvSpPr>
          <p:cNvPr id="3" name="Rectangle 2"/>
          <p:cNvSpPr/>
          <p:nvPr/>
        </p:nvSpPr>
        <p:spPr>
          <a:xfrm>
            <a:off x="251520" y="1218525"/>
            <a:ext cx="5256584" cy="4939814"/>
          </a:xfrm>
          <a:prstGeom prst="rect">
            <a:avLst/>
          </a:prstGeom>
        </p:spPr>
        <p:txBody>
          <a:bodyPr wrap="square">
            <a:spAutoFit/>
          </a:bodyPr>
          <a:lstStyle/>
          <a:p>
            <a:pPr marL="457200" indent="-457200">
              <a:buClr>
                <a:srgbClr val="C00000"/>
              </a:buClr>
              <a:buFont typeface="+mj-lt"/>
              <a:buAutoNum type="arabicPeriod" startAt="7"/>
              <a:tabLst>
                <a:tab pos="800100" algn="l"/>
                <a:tab pos="3028950" algn="l"/>
                <a:tab pos="4857750" algn="l"/>
              </a:tabLst>
            </a:pPr>
            <a:r>
              <a:rPr lang="en-US" sz="2100" dirty="0">
                <a:solidFill>
                  <a:srgbClr val="C00000"/>
                </a:solidFill>
                <a:latin typeface="Arial" panose="020B0604020202020204" pitchFamily="34" charset="0"/>
                <a:cs typeface="Arial" panose="020B0604020202020204" pitchFamily="34" charset="0"/>
              </a:rPr>
              <a:t>a</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	Here </a:t>
            </a:r>
            <a:r>
              <a:rPr lang="en-US" sz="2100" dirty="0">
                <a:latin typeface="Arial" panose="020B0604020202020204" pitchFamily="34" charset="0"/>
                <a:cs typeface="Arial" panose="020B0604020202020204" pitchFamily="34" charset="0"/>
              </a:rPr>
              <a:t>is a list of random </a:t>
            </a:r>
            <a:r>
              <a:rPr lang="en-US" sz="2100" dirty="0" smtClean="0">
                <a:latin typeface="Arial" panose="020B0604020202020204" pitchFamily="34" charset="0"/>
                <a:cs typeface="Arial" panose="020B0604020202020204" pitchFamily="34" charset="0"/>
              </a:rPr>
              <a:t>numbers. 	234</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892, 481, 363, 945, 651, 	699, 152, 301, 392</a:t>
            </a:r>
            <a:endParaRPr lang="en-US" sz="2100" dirty="0">
              <a:latin typeface="Arial" panose="020B0604020202020204" pitchFamily="34" charset="0"/>
              <a:cs typeface="Arial" panose="020B0604020202020204" pitchFamily="34" charset="0"/>
            </a:endParaRPr>
          </a:p>
          <a:p>
            <a:pPr marL="1200150" indent="-342900">
              <a:buClr>
                <a:srgbClr val="C00000"/>
              </a:buClr>
              <a:buFont typeface="+mj-lt"/>
              <a:buAutoNum type="romanLcPeriod"/>
              <a:tabLst>
                <a:tab pos="3028950" algn="l"/>
                <a:tab pos="4857750" algn="l"/>
              </a:tabLst>
            </a:pPr>
            <a:r>
              <a:rPr lang="en-US" sz="2100" dirty="0" smtClean="0">
                <a:latin typeface="Arial" panose="020B0604020202020204" pitchFamily="34" charset="0"/>
                <a:cs typeface="Arial" panose="020B0604020202020204" pitchFamily="34" charset="0"/>
              </a:rPr>
              <a:t>Write </a:t>
            </a:r>
            <a:r>
              <a:rPr lang="en-US" sz="2100" dirty="0">
                <a:latin typeface="Arial" panose="020B0604020202020204" pitchFamily="34" charset="0"/>
                <a:cs typeface="Arial" panose="020B0604020202020204" pitchFamily="34" charset="0"/>
              </a:rPr>
              <a:t>down two digits from each number.</a:t>
            </a:r>
          </a:p>
          <a:p>
            <a:pPr marL="1200150" indent="-342900">
              <a:buClr>
                <a:srgbClr val="C00000"/>
              </a:buClr>
              <a:buFont typeface="+mj-lt"/>
              <a:buAutoNum type="romanLcPeriod"/>
              <a:tabLst>
                <a:tab pos="3028950" algn="l"/>
                <a:tab pos="4857750" algn="l"/>
              </a:tabLst>
            </a:pPr>
            <a:r>
              <a:rPr lang="en-US" sz="2100" dirty="0" smtClean="0">
                <a:latin typeface="Arial" panose="020B0604020202020204" pitchFamily="34" charset="0"/>
                <a:cs typeface="Arial" panose="020B0604020202020204" pitchFamily="34" charset="0"/>
              </a:rPr>
              <a:t>Explain </a:t>
            </a:r>
            <a:r>
              <a:rPr lang="en-US" sz="2100" dirty="0">
                <a:latin typeface="Arial" panose="020B0604020202020204" pitchFamily="34" charset="0"/>
                <a:cs typeface="Arial" panose="020B0604020202020204" pitchFamily="34" charset="0"/>
              </a:rPr>
              <a:t>how you could use the two digits to pick 10 people at random from a numbered list.</a:t>
            </a:r>
          </a:p>
          <a:p>
            <a:pPr marL="800100" indent="-457200">
              <a:buClr>
                <a:srgbClr val="C00000"/>
              </a:buClr>
              <a:buFont typeface="+mj-lt"/>
              <a:buAutoNum type="alphaLcPeriod" startAt="2"/>
              <a:tabLst>
                <a:tab pos="3028950" algn="l"/>
                <a:tab pos="4857750" algn="l"/>
              </a:tabLst>
            </a:pPr>
            <a:r>
              <a:rPr lang="en-US" sz="2100" dirty="0" smtClean="0">
                <a:latin typeface="Arial" panose="020B0604020202020204" pitchFamily="34" charset="0"/>
                <a:cs typeface="Arial" panose="020B0604020202020204" pitchFamily="34" charset="0"/>
              </a:rPr>
              <a:t>Mrs. </a:t>
            </a:r>
            <a:r>
              <a:rPr lang="en-US" sz="2100" dirty="0">
                <a:latin typeface="Arial" panose="020B0604020202020204" pitchFamily="34" charset="0"/>
                <a:cs typeface="Arial" panose="020B0604020202020204" pitchFamily="34" charset="0"/>
              </a:rPr>
              <a:t>Avery has a list of 100 </a:t>
            </a:r>
            <a:r>
              <a:rPr lang="en-US" sz="2100" dirty="0" smtClean="0">
                <a:latin typeface="Arial" panose="020B0604020202020204" pitchFamily="34" charset="0"/>
                <a:cs typeface="Arial" panose="020B0604020202020204" pitchFamily="34" charset="0"/>
              </a:rPr>
              <a:t>students.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She </a:t>
            </a:r>
            <a:r>
              <a:rPr lang="en-US" sz="2100" dirty="0">
                <a:latin typeface="Arial" panose="020B0604020202020204" pitchFamily="34" charset="0"/>
                <a:cs typeface="Arial" panose="020B0604020202020204" pitchFamily="34" charset="0"/>
              </a:rPr>
              <a:t>wants to pick 10 students at random to ask about school lunches. Explain how she could use the random numbers from part a to pick students from the list.</a:t>
            </a:r>
          </a:p>
        </p:txBody>
      </p:sp>
      <p:sp>
        <p:nvSpPr>
          <p:cNvPr id="5" name="Rectangle 4"/>
          <p:cNvSpPr/>
          <p:nvPr/>
        </p:nvSpPr>
        <p:spPr>
          <a:xfrm flipH="1">
            <a:off x="277539" y="6165304"/>
            <a:ext cx="5204539" cy="40411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Q7a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2 3 4    8 9 2</a:t>
            </a:r>
            <a:endParaRPr lang="en-US" sz="2400" dirty="0">
              <a:solidFill>
                <a:schemeClr val="tx1"/>
              </a:solidFill>
              <a:latin typeface="Arial" panose="020B0604020202020204" pitchFamily="34" charset="0"/>
              <a:cs typeface="Arial" panose="020B0604020202020204" pitchFamily="34" charset="0"/>
            </a:endParaRPr>
          </a:p>
        </p:txBody>
      </p:sp>
      <p:sp>
        <p:nvSpPr>
          <p:cNvPr id="2" name="Oval 1"/>
          <p:cNvSpPr/>
          <p:nvPr/>
        </p:nvSpPr>
        <p:spPr>
          <a:xfrm>
            <a:off x="2123728" y="6165304"/>
            <a:ext cx="576064" cy="404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43808" y="6165304"/>
            <a:ext cx="576064" cy="404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78719"/>
      </p:ext>
    </p:extLst>
  </p:cSld>
  <p:clrMapOvr>
    <a:masterClrMapping/>
  </p:clrMapOvr>
  <p:transition advClick="0"/>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57</a:t>
            </a:r>
            <a:endParaRPr lang="en-GB" sz="1400" b="1" dirty="0">
              <a:latin typeface="Calibri" panose="020F0502020204030204" pitchFamily="34" charset="0"/>
            </a:endParaRPr>
          </a:p>
        </p:txBody>
      </p:sp>
      <p:grpSp>
        <p:nvGrpSpPr>
          <p:cNvPr id="8" name="Group 7"/>
          <p:cNvGrpSpPr/>
          <p:nvPr/>
        </p:nvGrpSpPr>
        <p:grpSpPr>
          <a:xfrm>
            <a:off x="243512" y="1268759"/>
            <a:ext cx="5264592" cy="5256585"/>
            <a:chOff x="3483872" y="1089030"/>
            <a:chExt cx="5264592" cy="5256585"/>
          </a:xfrm>
        </p:grpSpPr>
        <p:sp>
          <p:nvSpPr>
            <p:cNvPr id="9" name="Round Diagonal Corner Rectangle 8"/>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0"/>
              <a:ext cx="5256584" cy="577219"/>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8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5176568" cy="4385816"/>
            </a:xfrm>
            <a:prstGeom prst="rect">
              <a:avLst/>
            </a:prstGeom>
          </p:spPr>
          <p:txBody>
            <a:bodyPr wrap="square">
              <a:spAutoFit/>
            </a:bodyPr>
            <a:lstStyle/>
            <a:p>
              <a:pPr>
                <a:spcAft>
                  <a:spcPts val="0"/>
                </a:spcAft>
                <a:tabLst>
                  <a:tab pos="4972050" algn="r"/>
                </a:tabLst>
              </a:pPr>
              <a:r>
                <a:rPr lang="en-US" sz="3100" dirty="0"/>
                <a:t>A gym wishes to improve its customer service.</a:t>
              </a:r>
            </a:p>
            <a:p>
              <a:pPr>
                <a:spcAft>
                  <a:spcPts val="0"/>
                </a:spcAft>
                <a:tabLst>
                  <a:tab pos="4972050" algn="r"/>
                </a:tabLst>
              </a:pPr>
              <a:r>
                <a:rPr lang="en-US" sz="3100" dirty="0"/>
                <a:t>It has 250 registered users. The manager wants to carry out a survey using a random sample. </a:t>
              </a:r>
              <a:endParaRPr lang="en-US" sz="3100" dirty="0" smtClean="0"/>
            </a:p>
            <a:p>
              <a:pPr>
                <a:spcAft>
                  <a:spcPts val="0"/>
                </a:spcAft>
                <a:tabLst>
                  <a:tab pos="4972050" algn="r"/>
                </a:tabLst>
              </a:pPr>
              <a:r>
                <a:rPr lang="en-US" sz="3100" dirty="0" smtClean="0"/>
                <a:t>Describe </a:t>
              </a:r>
              <a:r>
                <a:rPr lang="en-US" sz="3100" dirty="0"/>
                <a:t>two ways she could select a random sample. </a:t>
              </a:r>
              <a:r>
                <a:rPr lang="en-US" sz="3100" dirty="0" smtClean="0"/>
                <a:t>	</a:t>
              </a:r>
              <a:r>
                <a:rPr lang="en-US" sz="3100" b="1" dirty="0" smtClean="0"/>
                <a:t>(</a:t>
              </a:r>
              <a:r>
                <a:rPr lang="en-US" sz="3100" b="1" dirty="0"/>
                <a:t>2 marks)</a:t>
              </a:r>
            </a:p>
          </p:txBody>
        </p:sp>
      </p:grpSp>
    </p:spTree>
    <p:extLst>
      <p:ext uri="{BB962C8B-B14F-4D97-AF65-F5344CB8AC3E}">
        <p14:creationId xmlns:p14="http://schemas.microsoft.com/office/powerpoint/2010/main" val="3857574869"/>
      </p:ext>
    </p:extLst>
  </p:cSld>
  <p:clrMapOvr>
    <a:masterClrMapping/>
  </p:clrMapOvr>
  <p:transition advClick="0"/>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57</a:t>
            </a:r>
            <a:endParaRPr lang="en-GB" sz="1400" b="1" dirty="0">
              <a:latin typeface="Calibri" panose="020F0502020204030204" pitchFamily="34" charset="0"/>
            </a:endParaRPr>
          </a:p>
        </p:txBody>
      </p:sp>
      <p:sp>
        <p:nvSpPr>
          <p:cNvPr id="3" name="Rectangle 2"/>
          <p:cNvSpPr/>
          <p:nvPr/>
        </p:nvSpPr>
        <p:spPr>
          <a:xfrm>
            <a:off x="251520" y="1218525"/>
            <a:ext cx="5256584" cy="5586145"/>
          </a:xfrm>
          <a:prstGeom prst="rect">
            <a:avLst/>
          </a:prstGeom>
        </p:spPr>
        <p:txBody>
          <a:bodyPr wrap="square">
            <a:spAutoFit/>
          </a:bodyPr>
          <a:lstStyle/>
          <a:p>
            <a:pPr marL="457200" indent="-457200">
              <a:buClr>
                <a:srgbClr val="C00000"/>
              </a:buClr>
              <a:buFont typeface="+mj-lt"/>
              <a:buAutoNum type="arabicPeriod" startAt="9"/>
              <a:tabLst>
                <a:tab pos="800100" algn="l"/>
                <a:tab pos="3028950" algn="l"/>
                <a:tab pos="485775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An online survey is used to predict people's spending on foreign holidays next </a:t>
            </a:r>
            <a:r>
              <a:rPr lang="en-US" sz="2100" dirty="0" smtClean="0">
                <a:latin typeface="Arial" panose="020B0604020202020204" pitchFamily="34" charset="0"/>
                <a:cs typeface="Arial" panose="020B0604020202020204" pitchFamily="34" charset="0"/>
              </a:rPr>
              <a:t>year.</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company surveyed 6400 people. They picked 4000 from those registered online with an email address and picked the remaining 2400 from </a:t>
            </a:r>
            <a:r>
              <a:rPr lang="en-US" sz="2100" dirty="0" err="1">
                <a:latin typeface="Arial" panose="020B0604020202020204" pitchFamily="34" charset="0"/>
                <a:cs typeface="Arial" panose="020B0604020202020204" pitchFamily="34" charset="0"/>
              </a:rPr>
              <a:t>theFrom</a:t>
            </a:r>
            <a:r>
              <a:rPr lang="en-US" sz="2100" dirty="0">
                <a:latin typeface="Arial" panose="020B0604020202020204" pitchFamily="34" charset="0"/>
                <a:cs typeface="Arial" panose="020B0604020202020204" pitchFamily="34" charset="0"/>
              </a:rPr>
              <a:t> the 6400 people who responded, the average spend on a foreign holiday the following year was predicted to be £850 per </a:t>
            </a:r>
            <a:r>
              <a:rPr lang="en-US" sz="2100" dirty="0" smtClean="0">
                <a:latin typeface="Arial" panose="020B0604020202020204" pitchFamily="34" charset="0"/>
                <a:cs typeface="Arial" panose="020B0604020202020204" pitchFamily="34" charset="0"/>
              </a:rPr>
              <a:t>person.</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actual spend per person that year was approximately £950 per person,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3028950" algn="l"/>
                <a:tab pos="4857750" algn="l"/>
              </a:tabLst>
            </a:pPr>
            <a:r>
              <a:rPr lang="en-US" sz="2100" dirty="0" smtClean="0">
                <a:latin typeface="Arial" panose="020B0604020202020204" pitchFamily="34" charset="0"/>
                <a:cs typeface="Arial" panose="020B0604020202020204" pitchFamily="34" charset="0"/>
              </a:rPr>
              <a:t>Was </a:t>
            </a:r>
            <a:r>
              <a:rPr lang="en-US" sz="2100" dirty="0">
                <a:latin typeface="Arial" panose="020B0604020202020204" pitchFamily="34" charset="0"/>
                <a:cs typeface="Arial" panose="020B0604020202020204" pitchFamily="34" charset="0"/>
              </a:rPr>
              <a:t>the survey accurate?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3028950" algn="l"/>
                <a:tab pos="4857750" algn="l"/>
              </a:tabLst>
            </a:pPr>
            <a:r>
              <a:rPr lang="en-US" sz="2100" dirty="0" smtClean="0">
                <a:latin typeface="Arial" panose="020B0604020202020204" pitchFamily="34" charset="0"/>
                <a:cs typeface="Arial" panose="020B0604020202020204" pitchFamily="34" charset="0"/>
              </a:rPr>
              <a:t>Explain </a:t>
            </a:r>
            <a:r>
              <a:rPr lang="en-US" sz="2100" dirty="0">
                <a:latin typeface="Arial" panose="020B0604020202020204" pitchFamily="34" charset="0"/>
                <a:cs typeface="Arial" panose="020B0604020202020204" pitchFamily="34" charset="0"/>
              </a:rPr>
              <a:t>why the sample might be biased. electoral role</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508706730"/>
      </p:ext>
    </p:extLst>
  </p:cSld>
  <p:clrMapOvr>
    <a:masterClrMapping/>
  </p:clrMapOvr>
  <p:transition advClick="0"/>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7 – Problem Solving</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57</a:t>
            </a:r>
            <a:endParaRPr lang="en-GB" sz="1400" b="1" dirty="0">
              <a:latin typeface="Calibri" panose="020F0502020204030204" pitchFamily="34" charset="0"/>
            </a:endParaRPr>
          </a:p>
        </p:txBody>
      </p:sp>
      <p:sp>
        <p:nvSpPr>
          <p:cNvPr id="3" name="Rectangle 2"/>
          <p:cNvSpPr/>
          <p:nvPr/>
        </p:nvSpPr>
        <p:spPr>
          <a:xfrm>
            <a:off x="251520" y="1218525"/>
            <a:ext cx="3826562" cy="1938992"/>
          </a:xfrm>
          <a:prstGeom prst="rect">
            <a:avLst/>
          </a:prstGeom>
        </p:spPr>
        <p:txBody>
          <a:bodyPr wrap="square">
            <a:spAutoFit/>
          </a:bodyPr>
          <a:lstStyle/>
          <a:p>
            <a:pPr>
              <a:buClr>
                <a:srgbClr val="C00000"/>
              </a:buClr>
              <a:tabLst>
                <a:tab pos="800100" algn="l"/>
                <a:tab pos="3028950" algn="l"/>
                <a:tab pos="4857750" algn="l"/>
              </a:tabLst>
            </a:pPr>
            <a:r>
              <a:rPr lang="en-US" sz="2000" b="1" dirty="0">
                <a:latin typeface="Arial" panose="020B0604020202020204" pitchFamily="34" charset="0"/>
                <a:cs typeface="Arial" panose="020B0604020202020204" pitchFamily="34" charset="0"/>
              </a:rPr>
              <a:t>Solve problems using these strategies where appropriate:</a:t>
            </a:r>
          </a:p>
          <a:p>
            <a:pPr marL="342900" indent="-342900">
              <a:buClr>
                <a:srgbClr val="C00000"/>
              </a:buClr>
              <a:buFont typeface="Arial" panose="020B0604020202020204" pitchFamily="34" charset="0"/>
              <a:buChar char="•"/>
              <a:tabLst>
                <a:tab pos="800100" algn="l"/>
                <a:tab pos="3028950" algn="l"/>
                <a:tab pos="485775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pictures</a:t>
            </a:r>
          </a:p>
          <a:p>
            <a:pPr marL="342900" indent="-342900">
              <a:buClr>
                <a:srgbClr val="C00000"/>
              </a:buClr>
              <a:buFont typeface="Arial" panose="020B0604020202020204" pitchFamily="34" charset="0"/>
              <a:buChar char="•"/>
              <a:tabLst>
                <a:tab pos="800100" algn="l"/>
                <a:tab pos="3028950" algn="l"/>
                <a:tab pos="485775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smaller numbers</a:t>
            </a:r>
          </a:p>
          <a:p>
            <a:pPr marL="342900" indent="-342900">
              <a:buClr>
                <a:srgbClr val="C00000"/>
              </a:buClr>
              <a:buFont typeface="Arial" panose="020B0604020202020204" pitchFamily="34" charset="0"/>
              <a:buChar char="•"/>
              <a:tabLst>
                <a:tab pos="800100" algn="l"/>
                <a:tab pos="3028950" algn="l"/>
                <a:tab pos="485775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bar models</a:t>
            </a:r>
          </a:p>
          <a:p>
            <a:pPr marL="342900" indent="-342900">
              <a:buClr>
                <a:srgbClr val="C00000"/>
              </a:buClr>
              <a:buFont typeface="Arial" panose="020B0604020202020204" pitchFamily="34" charset="0"/>
              <a:buChar char="•"/>
              <a:tabLst>
                <a:tab pos="800100" algn="l"/>
                <a:tab pos="3028950" algn="l"/>
                <a:tab pos="485775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x for the unknown.</a:t>
            </a:r>
          </a:p>
        </p:txBody>
      </p:sp>
      <p:grpSp>
        <p:nvGrpSpPr>
          <p:cNvPr id="7" name="Group 6"/>
          <p:cNvGrpSpPr/>
          <p:nvPr/>
        </p:nvGrpSpPr>
        <p:grpSpPr>
          <a:xfrm>
            <a:off x="4078082" y="1268760"/>
            <a:ext cx="4814398" cy="5256584"/>
            <a:chOff x="3483872" y="1089031"/>
            <a:chExt cx="5264592" cy="5256584"/>
          </a:xfrm>
        </p:grpSpPr>
        <p:sp>
          <p:nvSpPr>
            <p:cNvPr id="9" name="Round Diagonal Corner Rectangle 8"/>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5176568" cy="4530471"/>
            </a:xfrm>
            <a:prstGeom prst="rect">
              <a:avLst/>
            </a:prstGeom>
          </p:spPr>
          <p:txBody>
            <a:bodyPr wrap="square">
              <a:spAutoFit/>
            </a:bodyPr>
            <a:lstStyle/>
            <a:p>
              <a:pPr>
                <a:spcAft>
                  <a:spcPts val="0"/>
                </a:spcAft>
                <a:tabLst>
                  <a:tab pos="4972050" algn="r"/>
                </a:tabLst>
              </a:pPr>
              <a:r>
                <a:rPr lang="en-US" sz="2060" dirty="0"/>
                <a:t>The pictogram shows the number of calculators sold by the maths department each month for five months</a:t>
              </a:r>
              <a:r>
                <a:rPr lang="en-US" sz="2060" dirty="0" smtClean="0"/>
                <a:t>.</a:t>
              </a:r>
            </a:p>
            <a:p>
              <a:pPr marL="342900" indent="-342900">
                <a:spcAft>
                  <a:spcPts val="0"/>
                </a:spcAft>
                <a:buClr>
                  <a:srgbClr val="C00000"/>
                </a:buClr>
                <a:buFont typeface="+mj-lt"/>
                <a:buAutoNum type="alphaLcPeriod"/>
                <a:tabLst>
                  <a:tab pos="4972050" algn="r"/>
                </a:tabLst>
              </a:pPr>
              <a:r>
                <a:rPr lang="en-US" sz="2060" dirty="0" smtClean="0"/>
                <a:t>Work </a:t>
              </a:r>
              <a:r>
                <a:rPr lang="en-US" sz="2060" dirty="0"/>
                <a:t>out how many calculators were sold in October. </a:t>
              </a:r>
              <a:r>
                <a:rPr lang="en-US" sz="2060" dirty="0" smtClean="0"/>
                <a:t>	</a:t>
              </a:r>
              <a:r>
                <a:rPr lang="en-US" sz="2060" b="1" dirty="0" smtClean="0"/>
                <a:t>(</a:t>
              </a:r>
              <a:r>
                <a:rPr lang="en-US" sz="2060" b="1" dirty="0"/>
                <a:t>1 mark)</a:t>
              </a:r>
            </a:p>
            <a:p>
              <a:pPr marL="342900" indent="-342900">
                <a:spcAft>
                  <a:spcPts val="0"/>
                </a:spcAft>
                <a:buClr>
                  <a:srgbClr val="C00000"/>
                </a:buClr>
                <a:tabLst>
                  <a:tab pos="4972050" algn="r"/>
                </a:tabLst>
              </a:pPr>
              <a:r>
                <a:rPr lang="en-US" sz="2060" dirty="0"/>
                <a:t>Use the information in parts b and c to help fill in the pictogram. </a:t>
              </a:r>
              <a:endParaRPr lang="en-US" sz="2060" dirty="0" smtClean="0"/>
            </a:p>
            <a:p>
              <a:pPr marL="342900" indent="-342900">
                <a:spcAft>
                  <a:spcPts val="0"/>
                </a:spcAft>
                <a:buClr>
                  <a:srgbClr val="C00000"/>
                </a:buClr>
                <a:buFont typeface="+mj-lt"/>
                <a:buAutoNum type="alphaLcPeriod" startAt="2"/>
                <a:tabLst>
                  <a:tab pos="4972050" algn="r"/>
                </a:tabLst>
              </a:pPr>
              <a:r>
                <a:rPr lang="en-US" sz="2060" dirty="0" smtClean="0"/>
                <a:t>The </a:t>
              </a:r>
              <a:r>
                <a:rPr lang="en-US" sz="2060" dirty="0"/>
                <a:t>sales in January were the same as in November. </a:t>
              </a:r>
              <a:r>
                <a:rPr lang="en-US" sz="2060" dirty="0" smtClean="0"/>
                <a:t>	</a:t>
              </a:r>
              <a:r>
                <a:rPr lang="en-US" sz="2060" b="1" dirty="0" smtClean="0"/>
                <a:t>(</a:t>
              </a:r>
              <a:r>
                <a:rPr lang="en-US" sz="2060" b="1" dirty="0"/>
                <a:t>1 mark)</a:t>
              </a:r>
            </a:p>
            <a:p>
              <a:pPr marL="342900" indent="-342900">
                <a:spcAft>
                  <a:spcPts val="0"/>
                </a:spcAft>
                <a:buClr>
                  <a:srgbClr val="C00000"/>
                </a:buClr>
                <a:buFont typeface="+mj-lt"/>
                <a:buAutoNum type="alphaLcPeriod" startAt="2"/>
                <a:tabLst>
                  <a:tab pos="4972050" algn="r"/>
                </a:tabLst>
              </a:pPr>
              <a:r>
                <a:rPr lang="en-US" sz="2060" dirty="0" smtClean="0"/>
                <a:t>The </a:t>
              </a:r>
              <a:r>
                <a:rPr lang="en-US" sz="2060" dirty="0"/>
                <a:t>range for the sales is 16 calculators. The sales figure in December was </a:t>
              </a:r>
              <a:r>
                <a:rPr lang="en-US" sz="2060" dirty="0" smtClean="0"/>
                <a:t>the lowest</a:t>
              </a:r>
              <a:r>
                <a:rPr lang="en-US" sz="2060" dirty="0"/>
                <a:t>. </a:t>
              </a:r>
              <a:r>
                <a:rPr lang="en-US" sz="2060" dirty="0" smtClean="0"/>
                <a:t>	</a:t>
              </a:r>
              <a:r>
                <a:rPr lang="en-US" sz="2060" b="1" dirty="0" smtClean="0"/>
                <a:t>(</a:t>
              </a:r>
              <a:r>
                <a:rPr lang="en-US" sz="2060" b="1" dirty="0"/>
                <a:t>1 mark)</a:t>
              </a:r>
            </a:p>
            <a:p>
              <a:pPr marL="342900" indent="-342900">
                <a:spcAft>
                  <a:spcPts val="0"/>
                </a:spcAft>
                <a:buClr>
                  <a:srgbClr val="C00000"/>
                </a:buClr>
                <a:buFont typeface="+mj-lt"/>
                <a:buAutoNum type="alphaLcPeriod" startAt="2"/>
                <a:tabLst>
                  <a:tab pos="4972050" algn="r"/>
                </a:tabLst>
              </a:pPr>
              <a:r>
                <a:rPr lang="en-US" sz="2060" dirty="0" smtClean="0"/>
                <a:t>What </a:t>
              </a:r>
              <a:r>
                <a:rPr lang="en-US" sz="2060" dirty="0"/>
                <a:t>is the mode? </a:t>
              </a:r>
              <a:r>
                <a:rPr lang="en-US" sz="2060" dirty="0" smtClean="0"/>
                <a:t>	</a:t>
              </a:r>
              <a:r>
                <a:rPr lang="en-US" sz="2060" b="1" dirty="0" smtClean="0"/>
                <a:t>(</a:t>
              </a:r>
              <a:r>
                <a:rPr lang="en-US" sz="2060" b="1" dirty="0"/>
                <a:t>1 mark)</a:t>
              </a:r>
            </a:p>
          </p:txBody>
        </p:sp>
      </p:gr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3501008"/>
            <a:ext cx="3748468" cy="302433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51682" y="1196752"/>
            <a:ext cx="540798" cy="546048"/>
          </a:xfrm>
          <a:prstGeom prst="rect">
            <a:avLst/>
          </a:prstGeom>
        </p:spPr>
      </p:pic>
    </p:spTree>
    <p:extLst>
      <p:ext uri="{BB962C8B-B14F-4D97-AF65-F5344CB8AC3E}">
        <p14:creationId xmlns:p14="http://schemas.microsoft.com/office/powerpoint/2010/main" val="2820978460"/>
      </p:ext>
    </p:extLst>
  </p:cSld>
  <p:clrMapOvr>
    <a:masterClrMapping/>
  </p:clrMapOvr>
  <p:transition advClick="0"/>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57</a:t>
            </a:r>
            <a:endParaRPr lang="en-GB" sz="1400" b="1" dirty="0">
              <a:latin typeface="Calibri" panose="020F0502020204030204" pitchFamily="34" charset="0"/>
            </a:endParaRPr>
          </a:p>
        </p:txBody>
      </p:sp>
      <p:sp>
        <p:nvSpPr>
          <p:cNvPr id="3" name="Rectangle 2"/>
          <p:cNvSpPr/>
          <p:nvPr/>
        </p:nvSpPr>
        <p:spPr>
          <a:xfrm>
            <a:off x="251520" y="1218525"/>
            <a:ext cx="5256584" cy="5632311"/>
          </a:xfrm>
          <a:prstGeom prst="rect">
            <a:avLst/>
          </a:prstGeom>
        </p:spPr>
        <p:txBody>
          <a:bodyPr wrap="square">
            <a:spAutoFit/>
          </a:bodyPr>
          <a:lstStyle/>
          <a:p>
            <a:pPr marL="342900" indent="-342900">
              <a:buClr>
                <a:srgbClr val="C00000"/>
              </a:buClr>
              <a:buFont typeface="+mj-lt"/>
              <a:buAutoNum type="arabicPeriod" startAt="2"/>
              <a:tabLst>
                <a:tab pos="800100" algn="l"/>
                <a:tab pos="3028950" algn="l"/>
                <a:tab pos="4857750" algn="l"/>
              </a:tabLst>
            </a:pPr>
            <a:r>
              <a:rPr lang="en-US" sz="1960" b="1" dirty="0">
                <a:solidFill>
                  <a:srgbClr val="FF0000"/>
                </a:solidFill>
                <a:latin typeface="Arial" panose="020B0604020202020204" pitchFamily="34" charset="0"/>
                <a:cs typeface="Arial" panose="020B0604020202020204" pitchFamily="34" charset="0"/>
              </a:rPr>
              <a:t>R</a:t>
            </a:r>
            <a:r>
              <a:rPr lang="en-US" sz="1960" dirty="0">
                <a:latin typeface="Arial" panose="020B0604020202020204" pitchFamily="34" charset="0"/>
                <a:cs typeface="Arial" panose="020B0604020202020204" pitchFamily="34" charset="0"/>
              </a:rPr>
              <a:t> </a:t>
            </a:r>
            <a:r>
              <a:rPr lang="en-US" sz="1960" dirty="0" smtClean="0">
                <a:latin typeface="Arial" panose="020B0604020202020204" pitchFamily="34" charset="0"/>
                <a:cs typeface="Arial" panose="020B0604020202020204" pitchFamily="34" charset="0"/>
              </a:rPr>
              <a:t>Here </a:t>
            </a:r>
            <a:r>
              <a:rPr lang="en-US" sz="1960" dirty="0">
                <a:latin typeface="Arial" panose="020B0604020202020204" pitchFamily="34" charset="0"/>
                <a:cs typeface="Arial" panose="020B0604020202020204" pitchFamily="34" charset="0"/>
              </a:rPr>
              <a:t>is a list of </a:t>
            </a:r>
            <a:r>
              <a:rPr lang="en-US" sz="1960" dirty="0" smtClean="0">
                <a:latin typeface="Arial" panose="020B0604020202020204" pitchFamily="34" charset="0"/>
                <a:cs typeface="Arial" panose="020B0604020202020204" pitchFamily="34" charset="0"/>
              </a:rPr>
              <a:t>numbers.</a:t>
            </a:r>
            <a:br>
              <a:rPr lang="en-US" sz="1960" dirty="0" smtClean="0">
                <a:latin typeface="Arial" panose="020B0604020202020204" pitchFamily="34" charset="0"/>
                <a:cs typeface="Arial" panose="020B0604020202020204" pitchFamily="34" charset="0"/>
              </a:rPr>
            </a:br>
            <a:r>
              <a:rPr lang="en-US" sz="1960" dirty="0" smtClean="0">
                <a:latin typeface="Arial" panose="020B0604020202020204" pitchFamily="34" charset="0"/>
                <a:cs typeface="Arial" panose="020B0604020202020204" pitchFamily="34" charset="0"/>
              </a:rPr>
              <a:t>13,17,12,19</a:t>
            </a:r>
            <a:endParaRPr lang="en-US" sz="1960" dirty="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3028950" algn="l"/>
                <a:tab pos="4857750" algn="l"/>
              </a:tabLst>
            </a:pPr>
            <a:r>
              <a:rPr lang="en-US" sz="1960" dirty="0" smtClean="0">
                <a:latin typeface="Arial" panose="020B0604020202020204" pitchFamily="34" charset="0"/>
                <a:cs typeface="Arial" panose="020B0604020202020204" pitchFamily="34" charset="0"/>
              </a:rPr>
              <a:t>What </a:t>
            </a:r>
            <a:r>
              <a:rPr lang="en-US" sz="1960" dirty="0">
                <a:latin typeface="Arial" panose="020B0604020202020204" pitchFamily="34" charset="0"/>
                <a:cs typeface="Arial" panose="020B0604020202020204" pitchFamily="34" charset="0"/>
              </a:rPr>
              <a:t>is the range of the </a:t>
            </a:r>
            <a:r>
              <a:rPr lang="en-US" sz="1960" dirty="0" smtClean="0">
                <a:latin typeface="Arial" panose="020B0604020202020204" pitchFamily="34" charset="0"/>
                <a:cs typeface="Arial" panose="020B0604020202020204" pitchFamily="34" charset="0"/>
              </a:rPr>
              <a:t>numbers?</a:t>
            </a:r>
            <a:br>
              <a:rPr lang="en-US" sz="1960" dirty="0" smtClean="0">
                <a:latin typeface="Arial" panose="020B0604020202020204" pitchFamily="34" charset="0"/>
                <a:cs typeface="Arial" panose="020B0604020202020204" pitchFamily="34" charset="0"/>
              </a:rPr>
            </a:br>
            <a:r>
              <a:rPr lang="en-US" sz="1960" dirty="0" smtClean="0">
                <a:latin typeface="Arial" panose="020B0604020202020204" pitchFamily="34" charset="0"/>
                <a:cs typeface="Arial" panose="020B0604020202020204" pitchFamily="34" charset="0"/>
              </a:rPr>
              <a:t>A </a:t>
            </a:r>
            <a:r>
              <a:rPr lang="en-US" sz="1960" dirty="0">
                <a:latin typeface="Arial" panose="020B0604020202020204" pitchFamily="34" charset="0"/>
                <a:cs typeface="Arial" panose="020B0604020202020204" pitchFamily="34" charset="0"/>
              </a:rPr>
              <a:t>number is added to the </a:t>
            </a:r>
            <a:r>
              <a:rPr lang="en-US" sz="1960" dirty="0" smtClean="0">
                <a:latin typeface="Arial" panose="020B0604020202020204" pitchFamily="34" charset="0"/>
                <a:cs typeface="Arial" panose="020B0604020202020204" pitchFamily="34" charset="0"/>
              </a:rPr>
              <a:t>list.</a:t>
            </a:r>
            <a:br>
              <a:rPr lang="en-US" sz="1960" dirty="0" smtClean="0">
                <a:latin typeface="Arial" panose="020B0604020202020204" pitchFamily="34" charset="0"/>
                <a:cs typeface="Arial" panose="020B0604020202020204" pitchFamily="34" charset="0"/>
              </a:rPr>
            </a:br>
            <a:r>
              <a:rPr lang="en-US" sz="1960" dirty="0" smtClean="0">
                <a:latin typeface="Arial" panose="020B0604020202020204" pitchFamily="34" charset="0"/>
                <a:cs typeface="Arial" panose="020B0604020202020204" pitchFamily="34" charset="0"/>
              </a:rPr>
              <a:t>The </a:t>
            </a:r>
            <a:r>
              <a:rPr lang="en-US" sz="1960" dirty="0">
                <a:latin typeface="Arial" panose="020B0604020202020204" pitchFamily="34" charset="0"/>
                <a:cs typeface="Arial" panose="020B0604020202020204" pitchFamily="34" charset="0"/>
              </a:rPr>
              <a:t>new range is 9.</a:t>
            </a:r>
          </a:p>
          <a:p>
            <a:pPr marL="685800" indent="-342900">
              <a:buClr>
                <a:srgbClr val="C00000"/>
              </a:buClr>
              <a:buFont typeface="+mj-lt"/>
              <a:buAutoNum type="alphaLcPeriod"/>
              <a:tabLst>
                <a:tab pos="3028950" algn="l"/>
                <a:tab pos="4857750" algn="l"/>
              </a:tabLst>
            </a:pPr>
            <a:r>
              <a:rPr lang="en-US" sz="1960" dirty="0" smtClean="0">
                <a:latin typeface="Arial" panose="020B0604020202020204" pitchFamily="34" charset="0"/>
                <a:cs typeface="Arial" panose="020B0604020202020204" pitchFamily="34" charset="0"/>
              </a:rPr>
              <a:t>What </a:t>
            </a:r>
            <a:r>
              <a:rPr lang="en-US" sz="1960" dirty="0">
                <a:latin typeface="Arial" panose="020B0604020202020204" pitchFamily="34" charset="0"/>
                <a:cs typeface="Arial" panose="020B0604020202020204" pitchFamily="34" charset="0"/>
              </a:rPr>
              <a:t>number was added to the </a:t>
            </a:r>
            <a:r>
              <a:rPr lang="en-US" sz="1960" dirty="0" smtClean="0">
                <a:latin typeface="Arial" panose="020B0604020202020204" pitchFamily="34" charset="0"/>
                <a:cs typeface="Arial" panose="020B0604020202020204" pitchFamily="34" charset="0"/>
              </a:rPr>
              <a:t>list?</a:t>
            </a:r>
            <a:br>
              <a:rPr lang="en-US" sz="1960" dirty="0" smtClean="0">
                <a:latin typeface="Arial" panose="020B0604020202020204" pitchFamily="34" charset="0"/>
                <a:cs typeface="Arial" panose="020B0604020202020204" pitchFamily="34" charset="0"/>
              </a:rPr>
            </a:br>
            <a:r>
              <a:rPr lang="en-US" sz="1960" dirty="0" smtClean="0">
                <a:latin typeface="Arial" panose="020B0604020202020204" pitchFamily="34" charset="0"/>
                <a:cs typeface="Arial" panose="020B0604020202020204" pitchFamily="34" charset="0"/>
              </a:rPr>
              <a:t>Show </a:t>
            </a:r>
            <a:r>
              <a:rPr lang="en-US" sz="1960" dirty="0">
                <a:latin typeface="Arial" panose="020B0604020202020204" pitchFamily="34" charset="0"/>
                <a:cs typeface="Arial" panose="020B0604020202020204" pitchFamily="34" charset="0"/>
              </a:rPr>
              <a:t>that there are two possible solutions to this problem</a:t>
            </a:r>
            <a:r>
              <a:rPr lang="en-US" sz="1960" dirty="0" smtClean="0">
                <a:latin typeface="Arial" panose="020B0604020202020204" pitchFamily="34" charset="0"/>
                <a:cs typeface="Arial" panose="020B0604020202020204" pitchFamily="34" charset="0"/>
              </a:rPr>
              <a:t>.</a:t>
            </a:r>
          </a:p>
          <a:p>
            <a:pPr marL="342900" indent="-342900">
              <a:buClr>
                <a:srgbClr val="C00000"/>
              </a:buClr>
              <a:buFont typeface="+mj-lt"/>
              <a:buAutoNum type="arabicPeriod" startAt="3"/>
              <a:tabLst>
                <a:tab pos="3028950" algn="l"/>
                <a:tab pos="4857750" algn="l"/>
              </a:tabLst>
            </a:pPr>
            <a:r>
              <a:rPr lang="en-US" sz="1960" b="1" dirty="0">
                <a:solidFill>
                  <a:srgbClr val="FF0000"/>
                </a:solidFill>
                <a:latin typeface="Arial" panose="020B0604020202020204" pitchFamily="34" charset="0"/>
                <a:cs typeface="Arial" panose="020B0604020202020204" pitchFamily="34" charset="0"/>
              </a:rPr>
              <a:t>R</a:t>
            </a:r>
            <a:r>
              <a:rPr lang="en-US" sz="1960" dirty="0">
                <a:latin typeface="Arial" panose="020B0604020202020204" pitchFamily="34" charset="0"/>
                <a:cs typeface="Arial" panose="020B0604020202020204" pitchFamily="34" charset="0"/>
              </a:rPr>
              <a:t> Four children stand in a row. The height of the shortest child is 1.2 m and the height of the tallest child is 1.5 m. </a:t>
            </a:r>
            <a:endParaRPr lang="en-US" sz="1960" dirty="0" smtClean="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3028950" algn="l"/>
                <a:tab pos="4857750" algn="l"/>
              </a:tabLst>
            </a:pPr>
            <a:r>
              <a:rPr lang="en-US" sz="1960" dirty="0" smtClean="0">
                <a:latin typeface="Arial" panose="020B0604020202020204" pitchFamily="34" charset="0"/>
                <a:cs typeface="Arial" panose="020B0604020202020204" pitchFamily="34" charset="0"/>
              </a:rPr>
              <a:t>Which </a:t>
            </a:r>
            <a:r>
              <a:rPr lang="en-US" sz="1960" dirty="0">
                <a:latin typeface="Arial" panose="020B0604020202020204" pitchFamily="34" charset="0"/>
                <a:cs typeface="Arial" panose="020B0604020202020204" pitchFamily="34" charset="0"/>
              </a:rPr>
              <a:t>of the following could be the mean height of the children? </a:t>
            </a:r>
            <a:r>
              <a:rPr lang="en-US" sz="1960" dirty="0" smtClean="0">
                <a:latin typeface="Arial" panose="020B0604020202020204" pitchFamily="34" charset="0"/>
                <a:cs typeface="Arial" panose="020B0604020202020204" pitchFamily="34" charset="0"/>
              </a:rPr>
              <a:t>Why?</a:t>
            </a:r>
            <a:br>
              <a:rPr lang="en-US" sz="1960" dirty="0" smtClean="0">
                <a:latin typeface="Arial" panose="020B0604020202020204" pitchFamily="34" charset="0"/>
                <a:cs typeface="Arial" panose="020B0604020202020204" pitchFamily="34" charset="0"/>
              </a:rPr>
            </a:br>
            <a:r>
              <a:rPr lang="en-US" sz="1960" b="1" dirty="0" smtClean="0">
                <a:latin typeface="Arial" panose="020B0604020202020204" pitchFamily="34" charset="0"/>
                <a:cs typeface="Arial" panose="020B0604020202020204" pitchFamily="34" charset="0"/>
              </a:rPr>
              <a:t>A</a:t>
            </a:r>
            <a:r>
              <a:rPr lang="en-US" sz="1960" dirty="0" smtClean="0">
                <a:latin typeface="Arial" panose="020B0604020202020204" pitchFamily="34" charset="0"/>
                <a:cs typeface="Arial" panose="020B0604020202020204" pitchFamily="34" charset="0"/>
              </a:rPr>
              <a:t> </a:t>
            </a:r>
            <a:r>
              <a:rPr lang="en-US" sz="1960" dirty="0">
                <a:latin typeface="Arial" panose="020B0604020202020204" pitchFamily="34" charset="0"/>
                <a:cs typeface="Arial" panose="020B0604020202020204" pitchFamily="34" charset="0"/>
              </a:rPr>
              <a:t>0.3 m </a:t>
            </a:r>
            <a:r>
              <a:rPr lang="en-US" sz="1960" b="1" dirty="0">
                <a:latin typeface="Arial" panose="020B0604020202020204" pitchFamily="34" charset="0"/>
                <a:cs typeface="Arial" panose="020B0604020202020204" pitchFamily="34" charset="0"/>
              </a:rPr>
              <a:t>B</a:t>
            </a:r>
            <a:r>
              <a:rPr lang="en-US" sz="1960" dirty="0">
                <a:latin typeface="Arial" panose="020B0604020202020204" pitchFamily="34" charset="0"/>
                <a:cs typeface="Arial" panose="020B0604020202020204" pitchFamily="34" charset="0"/>
              </a:rPr>
              <a:t> 1.2 m </a:t>
            </a:r>
            <a:r>
              <a:rPr lang="en-US" sz="1960" b="1" dirty="0">
                <a:latin typeface="Arial" panose="020B0604020202020204" pitchFamily="34" charset="0"/>
                <a:cs typeface="Arial" panose="020B0604020202020204" pitchFamily="34" charset="0"/>
              </a:rPr>
              <a:t>C</a:t>
            </a:r>
            <a:r>
              <a:rPr lang="en-US" sz="1960" dirty="0">
                <a:latin typeface="Arial" panose="020B0604020202020204" pitchFamily="34" charset="0"/>
                <a:cs typeface="Arial" panose="020B0604020202020204" pitchFamily="34" charset="0"/>
              </a:rPr>
              <a:t>1.3m </a:t>
            </a:r>
            <a:r>
              <a:rPr lang="en-US" sz="1960" b="1" dirty="0" smtClean="0">
                <a:latin typeface="Arial" panose="020B0604020202020204" pitchFamily="34" charset="0"/>
                <a:cs typeface="Arial" panose="020B0604020202020204" pitchFamily="34" charset="0"/>
              </a:rPr>
              <a:t>D</a:t>
            </a:r>
            <a:r>
              <a:rPr lang="en-US" sz="1960" dirty="0" smtClean="0">
                <a:latin typeface="Arial" panose="020B0604020202020204" pitchFamily="34" charset="0"/>
                <a:cs typeface="Arial" panose="020B0604020202020204" pitchFamily="34" charset="0"/>
              </a:rPr>
              <a:t> 1.5m </a:t>
            </a:r>
            <a:br>
              <a:rPr lang="en-US" sz="1960" dirty="0" smtClean="0">
                <a:latin typeface="Arial" panose="020B0604020202020204" pitchFamily="34" charset="0"/>
                <a:cs typeface="Arial" panose="020B0604020202020204" pitchFamily="34" charset="0"/>
              </a:rPr>
            </a:br>
            <a:r>
              <a:rPr lang="en-US" sz="1960" b="1" dirty="0" smtClean="0">
                <a:latin typeface="Arial" panose="020B0604020202020204" pitchFamily="34" charset="0"/>
                <a:cs typeface="Arial" panose="020B0604020202020204" pitchFamily="34" charset="0"/>
              </a:rPr>
              <a:t>E</a:t>
            </a:r>
            <a:r>
              <a:rPr lang="en-US" sz="1960" dirty="0" smtClean="0">
                <a:latin typeface="Arial" panose="020B0604020202020204" pitchFamily="34" charset="0"/>
                <a:cs typeface="Arial" panose="020B0604020202020204" pitchFamily="34" charset="0"/>
              </a:rPr>
              <a:t> 2.7m </a:t>
            </a:r>
            <a:endParaRPr lang="en-US" sz="1960" dirty="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3028950" algn="l"/>
                <a:tab pos="4857750" algn="l"/>
              </a:tabLst>
            </a:pPr>
            <a:r>
              <a:rPr lang="en-US" sz="1960" dirty="0" smtClean="0">
                <a:latin typeface="Arial" panose="020B0604020202020204" pitchFamily="34" charset="0"/>
                <a:cs typeface="Arial" panose="020B0604020202020204" pitchFamily="34" charset="0"/>
              </a:rPr>
              <a:t>Assuming </a:t>
            </a:r>
            <a:r>
              <a:rPr lang="en-US" sz="1960" dirty="0">
                <a:latin typeface="Arial" panose="020B0604020202020204" pitchFamily="34" charset="0"/>
                <a:cs typeface="Arial" panose="020B0604020202020204" pitchFamily="34" charset="0"/>
              </a:rPr>
              <a:t>your answer to part a is correct, what could be the heights of the other two children?</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1877328468"/>
      </p:ext>
    </p:extLst>
  </p:cSld>
  <p:clrMapOvr>
    <a:masterClrMapping/>
  </p:clrMapOvr>
  <p:transition advClick="0"/>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18525"/>
                <a:ext cx="5256584" cy="5577809"/>
              </a:xfrm>
              <a:prstGeom prst="rect">
                <a:avLst/>
              </a:prstGeom>
            </p:spPr>
            <p:txBody>
              <a:bodyPr wrap="square">
                <a:spAutoFit/>
              </a:bodyPr>
              <a:lstStyle/>
              <a:p>
                <a:pPr marL="400050" indent="-400050">
                  <a:buClr>
                    <a:srgbClr val="C00000"/>
                  </a:buClr>
                  <a:buFont typeface="+mj-lt"/>
                  <a:buAutoNum type="arabicPeriod" startAt="4"/>
                  <a:tabLst>
                    <a:tab pos="800100" algn="l"/>
                    <a:tab pos="3028950" algn="l"/>
                    <a:tab pos="4857750" algn="l"/>
                  </a:tabLst>
                </a:pPr>
                <a:r>
                  <a:rPr lang="en-US" sz="2160" dirty="0" smtClean="0">
                    <a:latin typeface="Arial" panose="020B0604020202020204" pitchFamily="34" charset="0"/>
                    <a:cs typeface="Arial" panose="020B0604020202020204" pitchFamily="34" charset="0"/>
                  </a:rPr>
                  <a:t>The total weight of 5 pellets is 360g. One pellet is removed and the mean weight of the remaining pellets is 75g. </a:t>
                </a:r>
              </a:p>
              <a:p>
                <a:pPr marL="800100" indent="-342900">
                  <a:buClr>
                    <a:srgbClr val="C00000"/>
                  </a:buClr>
                  <a:buFont typeface="+mj-lt"/>
                  <a:buAutoNum type="alphaLcPeriod"/>
                  <a:tabLst>
                    <a:tab pos="3028950" algn="l"/>
                    <a:tab pos="4857750" algn="l"/>
                  </a:tabLst>
                </a:pPr>
                <a:r>
                  <a:rPr lang="en-US" sz="2160" dirty="0" smtClean="0">
                    <a:latin typeface="Arial" panose="020B0604020202020204" pitchFamily="34" charset="0"/>
                    <a:cs typeface="Arial" panose="020B0604020202020204" pitchFamily="34" charset="0"/>
                  </a:rPr>
                  <a:t>What </a:t>
                </a:r>
                <a:r>
                  <a:rPr lang="en-US" sz="2160" dirty="0">
                    <a:latin typeface="Arial" panose="020B0604020202020204" pitchFamily="34" charset="0"/>
                    <a:cs typeface="Arial" panose="020B0604020202020204" pitchFamily="34" charset="0"/>
                  </a:rPr>
                  <a:t>is the weight of the pellet that was removed?</a:t>
                </a:r>
              </a:p>
              <a:p>
                <a:pPr marL="800100" indent="-342900">
                  <a:buClr>
                    <a:srgbClr val="C00000"/>
                  </a:buClr>
                  <a:buFont typeface="+mj-lt"/>
                  <a:buAutoNum type="alphaLcPeriod"/>
                  <a:tabLst>
                    <a:tab pos="3028950" algn="l"/>
                    <a:tab pos="4857750" algn="l"/>
                  </a:tabLst>
                </a:pPr>
                <a:r>
                  <a:rPr lang="en-US" sz="2160" dirty="0" smtClean="0">
                    <a:latin typeface="Arial" panose="020B0604020202020204" pitchFamily="34" charset="0"/>
                    <a:cs typeface="Arial" panose="020B0604020202020204" pitchFamily="34" charset="0"/>
                  </a:rPr>
                  <a:t>Was </a:t>
                </a:r>
                <a:r>
                  <a:rPr lang="en-US" sz="2160" dirty="0">
                    <a:latin typeface="Arial" panose="020B0604020202020204" pitchFamily="34" charset="0"/>
                    <a:cs typeface="Arial" panose="020B0604020202020204" pitchFamily="34" charset="0"/>
                  </a:rPr>
                  <a:t>the weight of the pellet that was removed below or above the mean weight? Show how you know.</a:t>
                </a:r>
              </a:p>
              <a:p>
                <a:pPr marL="457200" indent="-457200">
                  <a:buClr>
                    <a:srgbClr val="C00000"/>
                  </a:buClr>
                  <a:buFont typeface="+mj-lt"/>
                  <a:buAutoNum type="arabicPeriod" startAt="5"/>
                  <a:tabLst>
                    <a:tab pos="800100" algn="l"/>
                    <a:tab pos="3028950" algn="l"/>
                    <a:tab pos="4857750" algn="l"/>
                  </a:tabLst>
                </a:pPr>
                <a:r>
                  <a:rPr lang="en-US" sz="2160" dirty="0" smtClean="0">
                    <a:latin typeface="Arial" panose="020B0604020202020204" pitchFamily="34" charset="0"/>
                    <a:cs typeface="Arial" panose="020B0604020202020204" pitchFamily="34" charset="0"/>
                  </a:rPr>
                  <a:t>Dan </a:t>
                </a:r>
                <a:r>
                  <a:rPr lang="en-US" sz="2160" dirty="0">
                    <a:latin typeface="Arial" panose="020B0604020202020204" pitchFamily="34" charset="0"/>
                    <a:cs typeface="Arial" panose="020B0604020202020204" pitchFamily="34" charset="0"/>
                  </a:rPr>
                  <a:t>wants to buy a new pair of </a:t>
                </a:r>
                <a:r>
                  <a:rPr lang="en-US" sz="2160" dirty="0" smtClean="0">
                    <a:latin typeface="Arial" panose="020B0604020202020204" pitchFamily="34" charset="0"/>
                    <a:cs typeface="Arial" panose="020B0604020202020204" pitchFamily="34" charset="0"/>
                  </a:rPr>
                  <a:t>skis.</a:t>
                </a:r>
                <a:br>
                  <a:rPr lang="en-US" sz="2160" dirty="0" smtClean="0">
                    <a:latin typeface="Arial" panose="020B0604020202020204" pitchFamily="34" charset="0"/>
                    <a:cs typeface="Arial" panose="020B0604020202020204" pitchFamily="34" charset="0"/>
                  </a:rPr>
                </a:br>
                <a:r>
                  <a:rPr lang="en-US" sz="2160" dirty="0" smtClean="0">
                    <a:latin typeface="Arial" panose="020B0604020202020204" pitchFamily="34" charset="0"/>
                    <a:cs typeface="Arial" panose="020B0604020202020204" pitchFamily="34" charset="0"/>
                  </a:rPr>
                  <a:t>Shop </a:t>
                </a:r>
                <a:r>
                  <a:rPr lang="en-US" sz="2160" dirty="0">
                    <a:latin typeface="Arial" panose="020B0604020202020204" pitchFamily="34" charset="0"/>
                    <a:cs typeface="Arial" panose="020B0604020202020204" pitchFamily="34" charset="0"/>
                  </a:rPr>
                  <a:t>A charges £480 but gives 15% discount for club </a:t>
                </a:r>
                <a:r>
                  <a:rPr lang="en-US" sz="2160" dirty="0" smtClean="0">
                    <a:latin typeface="Arial" panose="020B0604020202020204" pitchFamily="34" charset="0"/>
                    <a:cs typeface="Arial" panose="020B0604020202020204" pitchFamily="34" charset="0"/>
                  </a:rPr>
                  <a:t>members.</a:t>
                </a:r>
                <a:br>
                  <a:rPr lang="en-US" sz="2160" dirty="0" smtClean="0">
                    <a:latin typeface="Arial" panose="020B0604020202020204" pitchFamily="34" charset="0"/>
                    <a:cs typeface="Arial" panose="020B0604020202020204" pitchFamily="34" charset="0"/>
                  </a:rPr>
                </a:br>
                <a:r>
                  <a:rPr lang="en-US" sz="2160" dirty="0" smtClean="0">
                    <a:latin typeface="Arial" panose="020B0604020202020204" pitchFamily="34" charset="0"/>
                    <a:cs typeface="Arial" panose="020B0604020202020204" pitchFamily="34" charset="0"/>
                  </a:rPr>
                  <a:t>Shop </a:t>
                </a:r>
                <a:r>
                  <a:rPr lang="en-US" sz="2160" dirty="0">
                    <a:latin typeface="Arial" panose="020B0604020202020204" pitchFamily="34" charset="0"/>
                    <a:cs typeface="Arial" panose="020B0604020202020204" pitchFamily="34" charset="0"/>
                  </a:rPr>
                  <a:t>B charges £660, and is having a sale giving </a:t>
                </a:r>
                <a14:m>
                  <m:oMath xmlns:m="http://schemas.openxmlformats.org/officeDocument/2006/math">
                    <m:f>
                      <m:fPr>
                        <m:ctrlPr>
                          <a:rPr lang="en-US" sz="2160" i="1" dirty="0" smtClean="0">
                            <a:latin typeface="Cambria Math" panose="02040503050406030204" pitchFamily="18" charset="0"/>
                            <a:cs typeface="Arial" panose="020B0604020202020204" pitchFamily="34" charset="0"/>
                          </a:rPr>
                        </m:ctrlPr>
                      </m:fPr>
                      <m:num>
                        <m:r>
                          <a:rPr lang="en-US" sz="2160" b="0" i="1" dirty="0" smtClean="0">
                            <a:latin typeface="Cambria Math" panose="02040503050406030204" pitchFamily="18" charset="0"/>
                            <a:cs typeface="Arial" panose="020B0604020202020204" pitchFamily="34" charset="0"/>
                          </a:rPr>
                          <m:t>1</m:t>
                        </m:r>
                      </m:num>
                      <m:den>
                        <m:r>
                          <a:rPr lang="en-US" sz="2160" b="0" i="1" dirty="0" smtClean="0">
                            <a:latin typeface="Cambria Math" panose="02040503050406030204" pitchFamily="18" charset="0"/>
                            <a:cs typeface="Arial" panose="020B0604020202020204" pitchFamily="34" charset="0"/>
                          </a:rPr>
                          <m:t>3</m:t>
                        </m:r>
                      </m:den>
                    </m:f>
                    <m:r>
                      <a:rPr lang="en-US" sz="2160" i="1" dirty="0" smtClean="0">
                        <a:latin typeface="Cambria Math" panose="02040503050406030204" pitchFamily="18" charset="0"/>
                        <a:cs typeface="Arial" panose="020B0604020202020204" pitchFamily="34" charset="0"/>
                      </a:rPr>
                      <m:t>𝑦</m:t>
                    </m:r>
                  </m:oMath>
                </a14:m>
                <a:r>
                  <a:rPr lang="en-US" sz="2160" dirty="0">
                    <a:latin typeface="Arial" panose="020B0604020202020204" pitchFamily="34" charset="0"/>
                    <a:cs typeface="Arial" panose="020B0604020202020204" pitchFamily="34" charset="0"/>
                  </a:rPr>
                  <a:t> </a:t>
                </a:r>
                <a:r>
                  <a:rPr lang="en-US" sz="2160" dirty="0" smtClean="0">
                    <a:latin typeface="Arial" panose="020B0604020202020204" pitchFamily="34" charset="0"/>
                    <a:cs typeface="Arial" panose="020B0604020202020204" pitchFamily="34" charset="0"/>
                  </a:rPr>
                  <a:t>off.</a:t>
                </a:r>
                <a:br>
                  <a:rPr lang="en-US" sz="2160" dirty="0" smtClean="0">
                    <a:latin typeface="Arial" panose="020B0604020202020204" pitchFamily="34" charset="0"/>
                    <a:cs typeface="Arial" panose="020B0604020202020204" pitchFamily="34" charset="0"/>
                  </a:rPr>
                </a:br>
                <a:r>
                  <a:rPr lang="en-US" sz="2160" dirty="0" smtClean="0">
                    <a:latin typeface="Arial" panose="020B0604020202020204" pitchFamily="34" charset="0"/>
                    <a:cs typeface="Arial" panose="020B0604020202020204" pitchFamily="34" charset="0"/>
                  </a:rPr>
                  <a:t>If </a:t>
                </a:r>
                <a:r>
                  <a:rPr lang="en-US" sz="2160" dirty="0">
                    <a:latin typeface="Arial" panose="020B0604020202020204" pitchFamily="34" charset="0"/>
                    <a:cs typeface="Arial" panose="020B0604020202020204" pitchFamily="34" charset="0"/>
                  </a:rPr>
                  <a:t>Dan pays £25 to join the club, which shop offers the better deal?</a:t>
                </a:r>
              </a:p>
            </p:txBody>
          </p:sp>
        </mc:Choice>
        <mc:Fallback xmlns="">
          <p:sp>
            <p:nvSpPr>
              <p:cNvPr id="3" name="Rectangle 2"/>
              <p:cNvSpPr>
                <a:spLocks noRot="1" noChangeAspect="1" noMove="1" noResize="1" noEditPoints="1" noAdjustHandles="1" noChangeArrowheads="1" noChangeShapeType="1" noTextEdit="1"/>
              </p:cNvSpPr>
              <p:nvPr/>
            </p:nvSpPr>
            <p:spPr>
              <a:xfrm>
                <a:off x="251520" y="1218525"/>
                <a:ext cx="5256584" cy="5577809"/>
              </a:xfrm>
              <a:prstGeom prst="rect">
                <a:avLst/>
              </a:prstGeom>
              <a:blipFill rotWithShape="0">
                <a:blip r:embed="rId4"/>
                <a:stretch>
                  <a:fillRect l="-1275" t="-656" r="-2665" b="-765"/>
                </a:stretch>
              </a:blipFill>
            </p:spPr>
            <p:txBody>
              <a:bodyPr/>
              <a:lstStyle/>
              <a:p>
                <a:r>
                  <a:rPr lang="en-US">
                    <a:noFill/>
                  </a:rPr>
                  <a:t> </a:t>
                </a:r>
              </a:p>
            </p:txBody>
          </p:sp>
        </mc:Fallback>
      </mc:AlternateContent>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4293096"/>
            <a:ext cx="551298" cy="546048"/>
          </a:xfrm>
          <a:prstGeom prst="rect">
            <a:avLst/>
          </a:prstGeom>
        </p:spPr>
      </p:pic>
    </p:spTree>
    <p:extLst>
      <p:ext uri="{BB962C8B-B14F-4D97-AF65-F5344CB8AC3E}">
        <p14:creationId xmlns:p14="http://schemas.microsoft.com/office/powerpoint/2010/main" val="902344440"/>
      </p:ext>
    </p:extLst>
  </p:cSld>
  <p:clrMapOvr>
    <a:masterClrMapping/>
  </p:clrMapOvr>
  <p:transition advClick="0"/>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58</a:t>
            </a:r>
            <a:endParaRPr lang="en-GB" sz="1400" b="1" dirty="0">
              <a:latin typeface="Calibri" panose="020F0502020204030204" pitchFamily="34" charset="0"/>
            </a:endParaRPr>
          </a:p>
        </p:txBody>
      </p:sp>
      <p:sp>
        <p:nvSpPr>
          <p:cNvPr id="3" name="Rectangle 2"/>
          <p:cNvSpPr/>
          <p:nvPr/>
        </p:nvSpPr>
        <p:spPr>
          <a:xfrm>
            <a:off x="245639" y="1218525"/>
            <a:ext cx="8574833" cy="5586145"/>
          </a:xfrm>
          <a:prstGeom prst="rect">
            <a:avLst/>
          </a:prstGeom>
        </p:spPr>
        <p:txBody>
          <a:bodyPr wrap="square">
            <a:spAutoFit/>
          </a:bodyPr>
          <a:lstStyle/>
          <a:p>
            <a:pPr marL="400050" indent="-400050">
              <a:buClr>
                <a:srgbClr val="C00000"/>
              </a:buClr>
              <a:buFont typeface="+mj-lt"/>
              <a:buAutoNum type="arabicPeriod" startAt="6"/>
              <a:tabLst>
                <a:tab pos="800100" algn="l"/>
                <a:tab pos="3028950" algn="l"/>
                <a:tab pos="4857750" algn="l"/>
              </a:tabLst>
            </a:pPr>
            <a:r>
              <a:rPr lang="en-US" sz="1700" dirty="0">
                <a:latin typeface="Arial" panose="020B0604020202020204" pitchFamily="34" charset="0"/>
                <a:cs typeface="Arial" panose="020B0604020202020204" pitchFamily="34" charset="0"/>
              </a:rPr>
              <a:t>Dean is comparing the data on the numbers of siblings (brothers and </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sisters</a:t>
            </a:r>
            <a:r>
              <a:rPr lang="en-US" sz="1700" dirty="0">
                <a:latin typeface="Arial" panose="020B0604020202020204" pitchFamily="34" charset="0"/>
                <a:cs typeface="Arial" panose="020B0604020202020204" pitchFamily="34" charset="0"/>
              </a:rPr>
              <a:t>) that students in two classes </a:t>
            </a:r>
            <a:r>
              <a:rPr lang="en-US" sz="1700" dirty="0" smtClean="0">
                <a:latin typeface="Arial" panose="020B0604020202020204" pitchFamily="34" charset="0"/>
                <a:cs typeface="Arial" panose="020B0604020202020204" pitchFamily="34" charset="0"/>
              </a:rPr>
              <a:t>have.</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Both </a:t>
            </a:r>
            <a:r>
              <a:rPr lang="en-US" sz="1700" dirty="0">
                <a:latin typeface="Arial" panose="020B0604020202020204" pitchFamily="34" charset="0"/>
                <a:cs typeface="Arial" panose="020B0604020202020204" pitchFamily="34" charset="0"/>
              </a:rPr>
              <a:t>classes have 25 </a:t>
            </a:r>
            <a:r>
              <a:rPr lang="en-US" sz="1700" dirty="0" smtClean="0">
                <a:latin typeface="Arial" panose="020B0604020202020204" pitchFamily="34" charset="0"/>
                <a:cs typeface="Arial" panose="020B0604020202020204" pitchFamily="34" charset="0"/>
              </a:rPr>
              <a:t>students. The </a:t>
            </a:r>
            <a:r>
              <a:rPr lang="en-US" sz="1700" dirty="0">
                <a:latin typeface="Arial" panose="020B0604020202020204" pitchFamily="34" charset="0"/>
                <a:cs typeface="Arial" panose="020B0604020202020204" pitchFamily="34" charset="0"/>
              </a:rPr>
              <a:t>tables show his </a:t>
            </a:r>
            <a:r>
              <a:rPr lang="en-US" sz="1700" dirty="0" smtClean="0">
                <a:latin typeface="Arial" panose="020B0604020202020204" pitchFamily="34" charset="0"/>
                <a:cs typeface="Arial" panose="020B0604020202020204" pitchFamily="34" charset="0"/>
              </a:rPr>
              <a:t>results.</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
            </a:r>
            <a:br>
              <a:rPr lang="en-US" sz="11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Dean </a:t>
            </a:r>
            <a:r>
              <a:rPr lang="en-US" sz="1700" dirty="0">
                <a:latin typeface="Arial" panose="020B0604020202020204" pitchFamily="34" charset="0"/>
                <a:cs typeface="Arial" panose="020B0604020202020204" pitchFamily="34" charset="0"/>
              </a:rPr>
              <a:t>says, 'I can see from the tables </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that </a:t>
            </a:r>
            <a:r>
              <a:rPr lang="en-US" sz="1700" dirty="0">
                <a:latin typeface="Arial" panose="020B0604020202020204" pitchFamily="34" charset="0"/>
                <a:cs typeface="Arial" panose="020B0604020202020204" pitchFamily="34" charset="0"/>
              </a:rPr>
              <a:t>the average number of siblings in class A is 1 while in class B the average number of siblings is 2.' </a:t>
            </a:r>
            <a:endParaRPr lang="en-US" sz="1700" dirty="0" smtClean="0">
              <a:latin typeface="Arial" panose="020B0604020202020204" pitchFamily="34" charset="0"/>
              <a:cs typeface="Arial" panose="020B0604020202020204" pitchFamily="34" charset="0"/>
            </a:endParaRPr>
          </a:p>
          <a:p>
            <a:pPr marL="742950" indent="-342900">
              <a:buClr>
                <a:srgbClr val="C00000"/>
              </a:buClr>
              <a:buFont typeface="+mj-lt"/>
              <a:buAutoNum type="alphaLcPeriod"/>
              <a:tabLst>
                <a:tab pos="3028950" algn="l"/>
                <a:tab pos="4857750" algn="l"/>
              </a:tabLst>
            </a:pPr>
            <a:r>
              <a:rPr lang="en-US" sz="1700" dirty="0" smtClean="0">
                <a:latin typeface="Arial" panose="020B0604020202020204" pitchFamily="34" charset="0"/>
                <a:cs typeface="Arial" panose="020B0604020202020204" pitchFamily="34" charset="0"/>
              </a:rPr>
              <a:t>Is </a:t>
            </a:r>
            <a:r>
              <a:rPr lang="en-US" sz="1700" dirty="0">
                <a:latin typeface="Arial" panose="020B0604020202020204" pitchFamily="34" charset="0"/>
                <a:cs typeface="Arial" panose="020B0604020202020204" pitchFamily="34" charset="0"/>
              </a:rPr>
              <a:t>he correct? </a:t>
            </a:r>
            <a:r>
              <a:rPr lang="en-US" sz="1700" dirty="0" smtClean="0">
                <a:latin typeface="Arial" panose="020B0604020202020204" pitchFamily="34" charset="0"/>
                <a:cs typeface="Arial" panose="020B0604020202020204" pitchFamily="34" charset="0"/>
              </a:rPr>
              <a:t>Explain.</a:t>
            </a:r>
          </a:p>
          <a:p>
            <a:pPr marL="400050">
              <a:buClr>
                <a:srgbClr val="C00000"/>
              </a:buClr>
              <a:tabLst>
                <a:tab pos="3028950" algn="l"/>
                <a:tab pos="4857750" algn="l"/>
              </a:tabLst>
            </a:pPr>
            <a:r>
              <a:rPr lang="en-US" sz="1700" dirty="0" smtClean="0">
                <a:latin typeface="Arial" panose="020B0604020202020204" pitchFamily="34" charset="0"/>
                <a:cs typeface="Arial" panose="020B0604020202020204" pitchFamily="34" charset="0"/>
              </a:rPr>
              <a:t>Dean </a:t>
            </a:r>
            <a:r>
              <a:rPr lang="en-US" sz="1700" dirty="0">
                <a:latin typeface="Arial" panose="020B0604020202020204" pitchFamily="34" charset="0"/>
                <a:cs typeface="Arial" panose="020B0604020202020204" pitchFamily="34" charset="0"/>
              </a:rPr>
              <a:t>also says, Therefore the mean for class B is higher </a:t>
            </a:r>
            <a:r>
              <a:rPr lang="en-US" sz="1700" dirty="0" smtClean="0">
                <a:latin typeface="Arial" panose="020B0604020202020204" pitchFamily="34" charset="0"/>
                <a:cs typeface="Arial" panose="020B0604020202020204" pitchFamily="34" charset="0"/>
              </a:rPr>
              <a:t>than </a:t>
            </a:r>
            <a:r>
              <a:rPr lang="en-US" sz="1700" dirty="0">
                <a:latin typeface="Arial" panose="020B0604020202020204" pitchFamily="34" charset="0"/>
                <a:cs typeface="Arial" panose="020B0604020202020204" pitchFamily="34" charset="0"/>
              </a:rPr>
              <a:t>that of class A.' </a:t>
            </a:r>
            <a:endParaRPr lang="en-US" sz="1700" dirty="0" smtClean="0">
              <a:latin typeface="Arial" panose="020B0604020202020204" pitchFamily="34" charset="0"/>
              <a:cs typeface="Arial" panose="020B0604020202020204" pitchFamily="34" charset="0"/>
            </a:endParaRPr>
          </a:p>
          <a:p>
            <a:pPr marL="742950" indent="-342900">
              <a:buClr>
                <a:srgbClr val="C00000"/>
              </a:buClr>
              <a:buFont typeface="+mj-lt"/>
              <a:buAutoNum type="alphaLcPeriod" startAt="2"/>
              <a:tabLst>
                <a:tab pos="3028950" algn="l"/>
                <a:tab pos="4857750" algn="l"/>
              </a:tabLst>
            </a:pPr>
            <a:r>
              <a:rPr lang="en-US" sz="1700" dirty="0" smtClean="0">
                <a:latin typeface="Arial" panose="020B0604020202020204" pitchFamily="34" charset="0"/>
                <a:cs typeface="Arial" panose="020B0604020202020204" pitchFamily="34" charset="0"/>
              </a:rPr>
              <a:t>Is </a:t>
            </a:r>
            <a:r>
              <a:rPr lang="en-US" sz="1700" dirty="0">
                <a:latin typeface="Arial" panose="020B0604020202020204" pitchFamily="34" charset="0"/>
                <a:cs typeface="Arial" panose="020B0604020202020204" pitchFamily="34" charset="0"/>
              </a:rPr>
              <a:t>he correct? Explain, </a:t>
            </a:r>
            <a:endParaRPr lang="en-US" sz="1700" dirty="0" smtClean="0">
              <a:latin typeface="Arial" panose="020B0604020202020204" pitchFamily="34" charset="0"/>
              <a:cs typeface="Arial" panose="020B0604020202020204" pitchFamily="34" charset="0"/>
            </a:endParaRPr>
          </a:p>
          <a:p>
            <a:pPr marL="742950" indent="-342900">
              <a:buClr>
                <a:srgbClr val="C00000"/>
              </a:buClr>
              <a:buFont typeface="+mj-lt"/>
              <a:buAutoNum type="alphaLcPeriod" startAt="2"/>
              <a:tabLst>
                <a:tab pos="3028950" algn="l"/>
                <a:tab pos="4857750" algn="l"/>
              </a:tabLst>
            </a:pPr>
            <a:r>
              <a:rPr lang="en-US" sz="1700" dirty="0" smtClean="0">
                <a:latin typeface="Arial" panose="020B0604020202020204" pitchFamily="34" charset="0"/>
                <a:cs typeface="Arial" panose="020B0604020202020204" pitchFamily="34" charset="0"/>
              </a:rPr>
              <a:t>What </a:t>
            </a:r>
            <a:r>
              <a:rPr lang="en-US" sz="1700" dirty="0">
                <a:latin typeface="Arial" panose="020B0604020202020204" pitchFamily="34" charset="0"/>
                <a:cs typeface="Arial" panose="020B0604020202020204" pitchFamily="34" charset="0"/>
              </a:rPr>
              <a:t>is the mean number of siblings in each class?</a:t>
            </a:r>
          </a:p>
          <a:p>
            <a:pPr marL="742950" indent="-342900">
              <a:buClr>
                <a:srgbClr val="C00000"/>
              </a:buClr>
              <a:buFont typeface="+mj-lt"/>
              <a:buAutoNum type="alphaLcPeriod" startAt="2"/>
              <a:tabLst>
                <a:tab pos="3028950" algn="l"/>
                <a:tab pos="4857750" algn="l"/>
              </a:tabLst>
            </a:pPr>
            <a:r>
              <a:rPr lang="en-US" sz="1700" dirty="0" smtClean="0">
                <a:latin typeface="Arial" panose="020B0604020202020204" pitchFamily="34" charset="0"/>
                <a:cs typeface="Arial" panose="020B0604020202020204" pitchFamily="34" charset="0"/>
              </a:rPr>
              <a:t>What </a:t>
            </a:r>
            <a:r>
              <a:rPr lang="en-US" sz="1700" dirty="0">
                <a:latin typeface="Arial" panose="020B0604020202020204" pitchFamily="34" charset="0"/>
                <a:cs typeface="Arial" panose="020B0604020202020204" pitchFamily="34" charset="0"/>
              </a:rPr>
              <a:t>is the median number of siblings in each class?</a:t>
            </a:r>
          </a:p>
          <a:p>
            <a:pPr marL="742950" indent="-342900">
              <a:buClr>
                <a:srgbClr val="C00000"/>
              </a:buClr>
              <a:buFont typeface="+mj-lt"/>
              <a:buAutoNum type="alphaLcPeriod" startAt="2"/>
              <a:tabLst>
                <a:tab pos="3028950" algn="l"/>
                <a:tab pos="4857750" algn="l"/>
              </a:tabLst>
            </a:pPr>
            <a:r>
              <a:rPr lang="en-US" sz="1700" dirty="0" smtClean="0">
                <a:latin typeface="Arial" panose="020B0604020202020204" pitchFamily="34" charset="0"/>
                <a:cs typeface="Arial" panose="020B0604020202020204" pitchFamily="34" charset="0"/>
              </a:rPr>
              <a:t>Write </a:t>
            </a:r>
            <a:r>
              <a:rPr lang="en-US" sz="1700" dirty="0">
                <a:latin typeface="Arial" panose="020B0604020202020204" pitchFamily="34" charset="0"/>
                <a:cs typeface="Arial" panose="020B0604020202020204" pitchFamily="34" charset="0"/>
              </a:rPr>
              <a:t>two statements to compare the data.</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46432" y="1196752"/>
            <a:ext cx="546048" cy="51454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72936791"/>
              </p:ext>
            </p:extLst>
          </p:nvPr>
        </p:nvGraphicFramePr>
        <p:xfrm>
          <a:off x="245640" y="2132856"/>
          <a:ext cx="8574830" cy="2346960"/>
        </p:xfrm>
        <a:graphic>
          <a:graphicData uri="http://schemas.openxmlformats.org/drawingml/2006/table">
            <a:tbl>
              <a:tblPr firstRow="1" bandRow="1">
                <a:tableStyleId>{5C22544A-7EE6-4342-B048-85BDC9FD1C3A}</a:tableStyleId>
              </a:tblPr>
              <a:tblGrid>
                <a:gridCol w="2814192"/>
                <a:gridCol w="1296144"/>
                <a:gridCol w="360040"/>
                <a:gridCol w="2808312"/>
                <a:gridCol w="1296142"/>
              </a:tblGrid>
              <a:tr h="298319">
                <a:tc>
                  <a:txBody>
                    <a:bodyPr/>
                    <a:lstStyle/>
                    <a:p>
                      <a:r>
                        <a:rPr lang="en-US" sz="1600" dirty="0" smtClean="0">
                          <a:latin typeface="Arial" panose="020B0604020202020204" pitchFamily="34" charset="0"/>
                          <a:cs typeface="Arial" panose="020B0604020202020204" pitchFamily="34" charset="0"/>
                        </a:rPr>
                        <a:t>No of Siblings in Class A </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Frequency</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anose="020B0604020202020204" pitchFamily="34" charset="0"/>
                          <a:cs typeface="Arial" panose="020B0604020202020204" pitchFamily="34" charset="0"/>
                        </a:rPr>
                        <a:t>No of Siblings in Class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Frequency</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8319">
                <a:tc>
                  <a:txBody>
                    <a:bodyPr/>
                    <a:lstStyle/>
                    <a:p>
                      <a:r>
                        <a:rPr lang="en-US" sz="1600" dirty="0" smtClean="0">
                          <a:latin typeface="Arial" panose="020B0604020202020204" pitchFamily="34" charset="0"/>
                          <a:cs typeface="Arial" panose="020B0604020202020204" pitchFamily="34" charset="0"/>
                        </a:rPr>
                        <a:t>0</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1</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600" dirty="0" smtClean="0">
                          <a:latin typeface="Arial" panose="020B0604020202020204" pitchFamily="34" charset="0"/>
                          <a:cs typeface="Arial" panose="020B0604020202020204" pitchFamily="34" charset="0"/>
                        </a:rPr>
                        <a:t>0</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0</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8319">
                <a:tc>
                  <a:txBody>
                    <a:bodyPr/>
                    <a:lstStyle/>
                    <a:p>
                      <a:r>
                        <a:rPr lang="en-US" sz="1600" dirty="0" smtClean="0">
                          <a:latin typeface="Arial" panose="020B0604020202020204" pitchFamily="34" charset="0"/>
                          <a:cs typeface="Arial" panose="020B0604020202020204" pitchFamily="34" charset="0"/>
                        </a:rPr>
                        <a:t>1</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9</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600" dirty="0" smtClean="0">
                          <a:latin typeface="Arial" panose="020B0604020202020204" pitchFamily="34" charset="0"/>
                          <a:cs typeface="Arial" panose="020B0604020202020204" pitchFamily="34" charset="0"/>
                        </a:rPr>
                        <a:t>1</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8</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8319">
                <a:tc>
                  <a:txBody>
                    <a:bodyPr/>
                    <a:lstStyle/>
                    <a:p>
                      <a:r>
                        <a:rPr lang="en-US" sz="1600" dirty="0" smtClean="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8</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600" dirty="0" smtClean="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14</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8319">
                <a:tc>
                  <a:txBody>
                    <a:bodyPr/>
                    <a:lstStyle/>
                    <a:p>
                      <a:r>
                        <a:rPr lang="en-US" sz="1600" dirty="0" smtClean="0">
                          <a:latin typeface="Arial" panose="020B0604020202020204" pitchFamily="34" charset="0"/>
                          <a:cs typeface="Arial" panose="020B0604020202020204" pitchFamily="34" charset="0"/>
                        </a:rPr>
                        <a:t>3</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4</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600" dirty="0" smtClean="0">
                          <a:latin typeface="Arial" panose="020B0604020202020204" pitchFamily="34" charset="0"/>
                          <a:cs typeface="Arial" panose="020B0604020202020204" pitchFamily="34" charset="0"/>
                        </a:rPr>
                        <a:t>3</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8319">
                <a:tc>
                  <a:txBody>
                    <a:bodyPr/>
                    <a:lstStyle/>
                    <a:p>
                      <a:r>
                        <a:rPr lang="en-US" sz="1600" dirty="0" smtClean="0">
                          <a:latin typeface="Arial" panose="020B0604020202020204" pitchFamily="34" charset="0"/>
                          <a:cs typeface="Arial" panose="020B0604020202020204" pitchFamily="34" charset="0"/>
                        </a:rPr>
                        <a:t>4</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3</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600" dirty="0" smtClean="0">
                          <a:latin typeface="Arial" panose="020B0604020202020204" pitchFamily="34" charset="0"/>
                          <a:cs typeface="Arial" panose="020B0604020202020204" pitchFamily="34" charset="0"/>
                        </a:rPr>
                        <a:t>4</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0</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8319">
                <a:tc>
                  <a:txBody>
                    <a:bodyPr/>
                    <a:lstStyle/>
                    <a:p>
                      <a:endParaRPr lang="en-US" sz="1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600" dirty="0" smtClean="0">
                          <a:latin typeface="Arial" panose="020B0604020202020204" pitchFamily="34" charset="0"/>
                          <a:cs typeface="Arial" panose="020B0604020202020204" pitchFamily="34" charset="0"/>
                        </a:rPr>
                        <a:t>5</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1</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flipH="1">
            <a:off x="6300192" y="5642054"/>
            <a:ext cx="2520280" cy="95529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Q6a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Sketching a dual bar chart may help.</a:t>
            </a:r>
          </a:p>
        </p:txBody>
      </p:sp>
    </p:spTree>
    <p:extLst>
      <p:ext uri="{BB962C8B-B14F-4D97-AF65-F5344CB8AC3E}">
        <p14:creationId xmlns:p14="http://schemas.microsoft.com/office/powerpoint/2010/main" val="2788472981"/>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5.2 – Solving Equations 2</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49397"/>
                <a:ext cx="5256584" cy="4267835"/>
              </a:xfrm>
              <a:prstGeom prst="rect">
                <a:avLst/>
              </a:prstGeom>
            </p:spPr>
            <p:txBody>
              <a:bodyPr wrap="square">
                <a:spAutoFit/>
              </a:bodyPr>
              <a:lstStyle/>
              <a:p>
                <a:pPr marL="622300" indent="-622300">
                  <a:buClr>
                    <a:srgbClr val="C00000"/>
                  </a:buClr>
                  <a:buFont typeface="+mj-lt"/>
                  <a:buAutoNum type="arabicPeriod" startAt="10"/>
                  <a:tabLst>
                    <a:tab pos="2852738" algn="l"/>
                    <a:tab pos="3200400" algn="l"/>
                  </a:tabLst>
                </a:pPr>
                <a:r>
                  <a:rPr lang="en-US" sz="2800" b="1" dirty="0" smtClean="0">
                    <a:solidFill>
                      <a:srgbClr val="FF0000"/>
                    </a:solidFill>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India </a:t>
                </a:r>
                <a:r>
                  <a:rPr lang="en-US" sz="2800" dirty="0">
                    <a:latin typeface="Arial" panose="020B0604020202020204" pitchFamily="34" charset="0"/>
                    <a:cs typeface="Arial" panose="020B0604020202020204" pitchFamily="34" charset="0"/>
                  </a:rPr>
                  <a:t>has 4 more CDs than </a:t>
                </a:r>
                <a:r>
                  <a:rPr lang="en-US" sz="2800" dirty="0" smtClean="0">
                    <a:latin typeface="Arial" panose="020B0604020202020204" pitchFamily="34" charset="0"/>
                    <a:cs typeface="Arial" panose="020B0604020202020204" pitchFamily="34" charset="0"/>
                  </a:rPr>
                  <a:t>Jarod. Together </a:t>
                </a:r>
                <a:r>
                  <a:rPr lang="en-US" sz="2800" dirty="0">
                    <a:latin typeface="Arial" panose="020B0604020202020204" pitchFamily="34" charset="0"/>
                    <a:cs typeface="Arial" panose="020B0604020202020204" pitchFamily="34" charset="0"/>
                  </a:rPr>
                  <a:t>they have 18 </a:t>
                </a:r>
                <a:r>
                  <a:rPr lang="en-US" sz="2800" dirty="0" smtClean="0">
                    <a:latin typeface="Arial" panose="020B0604020202020204" pitchFamily="34" charset="0"/>
                    <a:cs typeface="Arial" panose="020B0604020202020204" pitchFamily="34" charset="0"/>
                  </a:rPr>
                  <a:t>CDs.</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How </a:t>
                </a:r>
                <a:r>
                  <a:rPr lang="en-US" sz="2800" dirty="0">
                    <a:latin typeface="Arial" panose="020B0604020202020204" pitchFamily="34" charset="0"/>
                    <a:cs typeface="Arial" panose="020B0604020202020204" pitchFamily="34" charset="0"/>
                  </a:rPr>
                  <a:t>many CDs does India have?</a:t>
                </a:r>
              </a:p>
              <a:p>
                <a:pPr marL="622300" indent="-622300">
                  <a:buClr>
                    <a:srgbClr val="C00000"/>
                  </a:buClr>
                  <a:buFont typeface="+mj-lt"/>
                  <a:buAutoNum type="arabicPeriod" startAt="10"/>
                  <a:tabLst>
                    <a:tab pos="2852738" algn="l"/>
                    <a:tab pos="3200400" algn="l"/>
                  </a:tabLst>
                </a:pPr>
                <a:r>
                  <a:rPr lang="en-US" sz="2800" dirty="0" smtClean="0">
                    <a:latin typeface="Arial" panose="020B0604020202020204" pitchFamily="34" charset="0"/>
                    <a:cs typeface="Arial" panose="020B0604020202020204" pitchFamily="34" charset="0"/>
                  </a:rPr>
                  <a:t>Solve </a:t>
                </a:r>
                <a:r>
                  <a:rPr lang="en-US" sz="2800" dirty="0">
                    <a:latin typeface="Arial" panose="020B0604020202020204" pitchFamily="34" charset="0"/>
                    <a:cs typeface="Arial" panose="020B0604020202020204" pitchFamily="34" charset="0"/>
                  </a:rPr>
                  <a:t>these </a:t>
                </a:r>
                <a:r>
                  <a:rPr lang="en-US" sz="2800" dirty="0" smtClean="0">
                    <a:latin typeface="Arial" panose="020B0604020202020204" pitchFamily="34" charset="0"/>
                    <a:cs typeface="Arial" panose="020B0604020202020204" pitchFamily="34" charset="0"/>
                  </a:rPr>
                  <a:t>equations:</a:t>
                </a:r>
              </a:p>
              <a:p>
                <a:pPr marL="969963" indent="-512763">
                  <a:lnSpc>
                    <a:spcPts val="6200"/>
                  </a:lnSpc>
                  <a:buClr>
                    <a:srgbClr val="C00000"/>
                  </a:buClr>
                  <a:buFont typeface="+mj-lt"/>
                  <a:buAutoNum type="alphaLcPeriod"/>
                  <a:tabLst>
                    <a:tab pos="1993900" algn="l"/>
                    <a:tab pos="2578100" algn="l"/>
                    <a:tab pos="3035300" algn="l"/>
                  </a:tabLst>
                </a:pP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rPr>
                          <m:t>𝑥</m:t>
                        </m:r>
                      </m:num>
                      <m:den>
                        <m:r>
                          <a:rPr lang="en-US" sz="2800" i="1">
                            <a:latin typeface="Cambria Math" panose="02040503050406030204" pitchFamily="18" charset="0"/>
                          </a:rPr>
                          <m:t>3</m:t>
                        </m:r>
                      </m:den>
                    </m:f>
                  </m:oMath>
                </a14:m>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10</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i="1" dirty="0" smtClean="0">
                    <a:solidFill>
                      <a:srgbClr val="C00000"/>
                    </a:solidFill>
                    <a:latin typeface="Arial" panose="020B0604020202020204" pitchFamily="34" charset="0"/>
                    <a:cs typeface="Arial" panose="020B0604020202020204" pitchFamily="34" charset="0"/>
                  </a:rPr>
                  <a:t>b</a:t>
                </a:r>
                <a:r>
                  <a:rPr lang="en-US" sz="2800" i="1"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3</m:t>
                        </m:r>
                        <m:r>
                          <a:rPr lang="en-US" sz="2800" b="0" i="1" smtClean="0">
                            <a:latin typeface="Cambria Math" panose="02040503050406030204" pitchFamily="18" charset="0"/>
                          </a:rPr>
                          <m:t>𝑏</m:t>
                        </m:r>
                      </m:num>
                      <m:den>
                        <m:r>
                          <a:rPr lang="en-US" sz="2800" b="0" i="1" smtClean="0">
                            <a:latin typeface="Cambria Math" panose="02040503050406030204" pitchFamily="18" charset="0"/>
                          </a:rPr>
                          <m:t>7</m:t>
                        </m:r>
                      </m:den>
                    </m:f>
                  </m:oMath>
                </a14:m>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9</a:t>
                </a:r>
                <a:endParaRPr lang="en-US" sz="2800" i="1" dirty="0">
                  <a:solidFill>
                    <a:srgbClr val="C00000"/>
                  </a:solidFill>
                  <a:latin typeface="Arial" panose="020B0604020202020204" pitchFamily="34" charset="0"/>
                  <a:cs typeface="Arial" panose="020B0604020202020204" pitchFamily="34" charset="0"/>
                </a:endParaRPr>
              </a:p>
              <a:p>
                <a:pPr marL="969963" indent="-512763">
                  <a:lnSpc>
                    <a:spcPts val="6200"/>
                  </a:lnSpc>
                  <a:buClr>
                    <a:srgbClr val="C00000"/>
                  </a:buClr>
                  <a:buFont typeface="+mj-lt"/>
                  <a:buAutoNum type="alphaLcPeriod" startAt="3"/>
                  <a:tabLst>
                    <a:tab pos="1993900" algn="l"/>
                    <a:tab pos="2578100" algn="l"/>
                    <a:tab pos="3035300" algn="l"/>
                  </a:tabLst>
                </a:pP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4</m:t>
                        </m:r>
                        <m:r>
                          <a:rPr lang="en-US" sz="2800" b="0" i="1" smtClean="0">
                            <a:latin typeface="Cambria Math" panose="02040503050406030204" pitchFamily="18" charset="0"/>
                          </a:rPr>
                          <m:t>𝑚</m:t>
                        </m:r>
                      </m:num>
                      <m:den>
                        <m:r>
                          <a:rPr lang="en-US" sz="2800" b="0" i="1" smtClean="0">
                            <a:latin typeface="Cambria Math" panose="02040503050406030204" pitchFamily="18" charset="0"/>
                          </a:rPr>
                          <m:t>5</m:t>
                        </m:r>
                      </m:den>
                    </m:f>
                  </m:oMath>
                </a14:m>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-10		</a:t>
                </a:r>
                <a:r>
                  <a:rPr lang="en-US" sz="2800" i="1"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rPr>
                          <m:t>𝑥</m:t>
                        </m:r>
                      </m:num>
                      <m:den>
                        <m:r>
                          <a:rPr lang="en-US" sz="2800" b="0" i="1" smtClean="0">
                            <a:latin typeface="Cambria Math" panose="02040503050406030204" pitchFamily="18" charset="0"/>
                          </a:rPr>
                          <m:t>7</m:t>
                        </m:r>
                      </m:den>
                    </m:f>
                  </m:oMath>
                </a14:m>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4</a:t>
                </a:r>
              </a:p>
            </p:txBody>
          </p:sp>
        </mc:Choice>
        <mc:Fallback xmlns="">
          <p:sp>
            <p:nvSpPr>
              <p:cNvPr id="3" name="Rectangle 2"/>
              <p:cNvSpPr>
                <a:spLocks noRot="1" noChangeAspect="1" noMove="1" noResize="1" noEditPoints="1" noAdjustHandles="1" noChangeArrowheads="1" noChangeShapeType="1" noTextEdit="1"/>
              </p:cNvSpPr>
              <p:nvPr/>
            </p:nvSpPr>
            <p:spPr>
              <a:xfrm>
                <a:off x="251520" y="1249397"/>
                <a:ext cx="5256584" cy="4267835"/>
              </a:xfrm>
              <a:prstGeom prst="rect">
                <a:avLst/>
              </a:prstGeom>
              <a:blipFill rotWithShape="0">
                <a:blip r:embed="rId4"/>
                <a:stretch>
                  <a:fillRect l="-2086" t="-1571"/>
                </a:stretch>
              </a:blipFill>
            </p:spPr>
            <p:txBody>
              <a:bodyPr/>
              <a:lstStyle/>
              <a:p>
                <a:r>
                  <a:rPr lang="en-US">
                    <a:noFill/>
                  </a:rPr>
                  <a:t> </a:t>
                </a:r>
              </a:p>
            </p:txBody>
          </p:sp>
        </mc:Fallback>
      </mc:AlternateContent>
      <p:sp>
        <p:nvSpPr>
          <p:cNvPr id="7" name="Rectangle 6"/>
          <p:cNvSpPr/>
          <p:nvPr/>
        </p:nvSpPr>
        <p:spPr>
          <a:xfrm flipH="1">
            <a:off x="277538" y="5661248"/>
            <a:ext cx="5204539" cy="864096"/>
          </a:xfrm>
          <a:prstGeom prst="rect">
            <a:avLst/>
          </a:prstGeom>
          <a:solidFill>
            <a:srgbClr val="FFF6F1"/>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Q11a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061191" y="5806198"/>
            <a:ext cx="3335760" cy="575130"/>
          </a:xfrm>
          <a:prstGeom prst="rect">
            <a:avLst/>
          </a:prstGeom>
        </p:spPr>
      </p:pic>
    </p:spTree>
    <p:extLst>
      <p:ext uri="{BB962C8B-B14F-4D97-AF65-F5344CB8AC3E}">
        <p14:creationId xmlns:p14="http://schemas.microsoft.com/office/powerpoint/2010/main" val="238549076"/>
      </p:ext>
    </p:extLst>
  </p:cSld>
  <p:clrMapOvr>
    <a:masterClrMapping/>
  </p:clrMapOvr>
  <p:transition advClick="0"/>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58</a:t>
            </a:r>
            <a:endParaRPr lang="en-GB" sz="1400" b="1" dirty="0">
              <a:latin typeface="Calibri" panose="020F0502020204030204" pitchFamily="34" charset="0"/>
            </a:endParaRPr>
          </a:p>
        </p:txBody>
      </p:sp>
      <p:grpSp>
        <p:nvGrpSpPr>
          <p:cNvPr id="10" name="Group 9"/>
          <p:cNvGrpSpPr/>
          <p:nvPr/>
        </p:nvGrpSpPr>
        <p:grpSpPr>
          <a:xfrm>
            <a:off x="243512" y="1268760"/>
            <a:ext cx="5264592" cy="5256584"/>
            <a:chOff x="3483872" y="1089031"/>
            <a:chExt cx="5264592" cy="5256584"/>
          </a:xfrm>
        </p:grpSpPr>
        <p:sp>
          <p:nvSpPr>
            <p:cNvPr id="11" name="Round Diagonal Corner Rectangle 10"/>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7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3563888" y="1666250"/>
              <a:ext cx="5176568" cy="4493538"/>
            </a:xfrm>
            <a:prstGeom prst="rect">
              <a:avLst/>
            </a:prstGeom>
          </p:spPr>
          <p:txBody>
            <a:bodyPr wrap="square">
              <a:spAutoFit/>
            </a:bodyPr>
            <a:lstStyle/>
            <a:p>
              <a:pPr>
                <a:spcAft>
                  <a:spcPts val="0"/>
                </a:spcAft>
                <a:tabLst>
                  <a:tab pos="4972050" algn="r"/>
                </a:tabLst>
              </a:pPr>
              <a:r>
                <a:rPr lang="en-US" sz="2600" dirty="0"/>
                <a:t>These are the scores that Lizzie got in her last 9 practice papers.</a:t>
              </a:r>
            </a:p>
            <a:p>
              <a:pPr>
                <a:spcAft>
                  <a:spcPts val="0"/>
                </a:spcAft>
                <a:tabLst>
                  <a:tab pos="4972050" algn="r"/>
                </a:tabLst>
              </a:pPr>
              <a:r>
                <a:rPr lang="en-US" sz="2600" dirty="0"/>
                <a:t>36, 44, 58, 66, 34, 70, 78, 64, 80 </a:t>
              </a:r>
              <a:r>
                <a:rPr lang="en-US" sz="2600" dirty="0" smtClean="0"/>
                <a:t/>
              </a:r>
              <a:br>
                <a:rPr lang="en-US" sz="2600" dirty="0" smtClean="0"/>
              </a:br>
              <a:r>
                <a:rPr lang="en-US" sz="2600" dirty="0" smtClean="0"/>
                <a:t>What </a:t>
              </a:r>
              <a:r>
                <a:rPr lang="en-US" sz="2600" dirty="0"/>
                <a:t>is her score on her 10th paper </a:t>
              </a:r>
              <a:r>
                <a:rPr lang="en-US" sz="2600" dirty="0" smtClean="0"/>
                <a:t>if:</a:t>
              </a:r>
              <a:endParaRPr lang="en-US" sz="2600" dirty="0"/>
            </a:p>
            <a:p>
              <a:pPr marL="457200" indent="-457200">
                <a:spcAft>
                  <a:spcPts val="0"/>
                </a:spcAft>
                <a:buClr>
                  <a:srgbClr val="C00000"/>
                </a:buClr>
                <a:buFont typeface="+mj-lt"/>
                <a:buAutoNum type="alphaLcPeriod"/>
                <a:tabLst>
                  <a:tab pos="4972050" algn="r"/>
                </a:tabLst>
              </a:pPr>
              <a:r>
                <a:rPr lang="en-US" sz="2600" dirty="0" smtClean="0"/>
                <a:t>the </a:t>
              </a:r>
              <a:r>
                <a:rPr lang="en-US" sz="2600" dirty="0"/>
                <a:t>range of her 10 scores is 51 </a:t>
              </a:r>
              <a:r>
                <a:rPr lang="en-US" sz="2600" dirty="0" smtClean="0"/>
                <a:t>	</a:t>
              </a:r>
              <a:r>
                <a:rPr lang="en-US" sz="2600" b="1" dirty="0" smtClean="0"/>
                <a:t>(</a:t>
              </a:r>
              <a:r>
                <a:rPr lang="en-US" sz="2600" b="1" dirty="0"/>
                <a:t>1 mark) </a:t>
              </a:r>
              <a:endParaRPr lang="en-US" sz="2600" b="1" dirty="0" smtClean="0"/>
            </a:p>
            <a:p>
              <a:pPr marL="457200" indent="-457200">
                <a:spcAft>
                  <a:spcPts val="0"/>
                </a:spcAft>
                <a:buClr>
                  <a:srgbClr val="C00000"/>
                </a:buClr>
                <a:buFont typeface="+mj-lt"/>
                <a:buAutoNum type="alphaLcPeriod"/>
                <a:tabLst>
                  <a:tab pos="4972050" algn="r"/>
                </a:tabLst>
              </a:pPr>
              <a:r>
                <a:rPr lang="en-US" sz="2600" dirty="0" smtClean="0"/>
                <a:t>the </a:t>
              </a:r>
              <a:r>
                <a:rPr lang="en-US" sz="2600" dirty="0"/>
                <a:t>median of her 10 scores is 62 </a:t>
              </a:r>
              <a:r>
                <a:rPr lang="en-US" sz="2600" dirty="0" smtClean="0"/>
                <a:t>	</a:t>
              </a:r>
              <a:r>
                <a:rPr lang="en-US" sz="2600" b="1" dirty="0" smtClean="0"/>
                <a:t>(</a:t>
              </a:r>
              <a:r>
                <a:rPr lang="en-US" sz="2600" b="1" dirty="0"/>
                <a:t>2 marks) </a:t>
              </a:r>
              <a:endParaRPr lang="en-US" sz="2600" b="1" dirty="0" smtClean="0"/>
            </a:p>
            <a:p>
              <a:pPr marL="457200" indent="-457200">
                <a:spcAft>
                  <a:spcPts val="0"/>
                </a:spcAft>
                <a:buClr>
                  <a:srgbClr val="C00000"/>
                </a:buClr>
                <a:buFont typeface="+mj-lt"/>
                <a:buAutoNum type="alphaLcPeriod"/>
                <a:tabLst>
                  <a:tab pos="4972050" algn="r"/>
                </a:tabLst>
              </a:pPr>
              <a:r>
                <a:rPr lang="en-US" sz="2600" dirty="0" smtClean="0"/>
                <a:t>the </a:t>
              </a:r>
              <a:r>
                <a:rPr lang="en-US" sz="2600" dirty="0"/>
                <a:t>mean of her 10 scores is 62? </a:t>
              </a:r>
              <a:r>
                <a:rPr lang="en-US" sz="2600" dirty="0" smtClean="0"/>
                <a:t>	</a:t>
              </a:r>
              <a:r>
                <a:rPr lang="en-US" sz="2600" b="1" dirty="0" smtClean="0"/>
                <a:t>(</a:t>
              </a:r>
              <a:r>
                <a:rPr lang="en-US" sz="2600" b="1" dirty="0"/>
                <a:t>2 marks)</a:t>
              </a:r>
            </a:p>
          </p:txBody>
        </p:sp>
      </p:grpSp>
    </p:spTree>
    <p:extLst>
      <p:ext uri="{BB962C8B-B14F-4D97-AF65-F5344CB8AC3E}">
        <p14:creationId xmlns:p14="http://schemas.microsoft.com/office/powerpoint/2010/main" val="3095291958"/>
      </p:ext>
    </p:extLst>
  </p:cSld>
  <p:clrMapOvr>
    <a:masterClrMapping/>
  </p:clrMapOvr>
  <p:transition advClick="0"/>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58</a:t>
            </a:r>
            <a:endParaRPr lang="en-GB" sz="1400" b="1" dirty="0">
              <a:latin typeface="Calibri" panose="020F0502020204030204" pitchFamily="34" charset="0"/>
            </a:endParaRPr>
          </a:p>
        </p:txBody>
      </p:sp>
      <p:sp>
        <p:nvSpPr>
          <p:cNvPr id="3" name="Rectangle 2"/>
          <p:cNvSpPr/>
          <p:nvPr/>
        </p:nvSpPr>
        <p:spPr>
          <a:xfrm>
            <a:off x="251520" y="1218525"/>
            <a:ext cx="5256584" cy="5632311"/>
          </a:xfrm>
          <a:prstGeom prst="rect">
            <a:avLst/>
          </a:prstGeom>
        </p:spPr>
        <p:txBody>
          <a:bodyPr wrap="square">
            <a:spAutoFit/>
          </a:bodyPr>
          <a:lstStyle/>
          <a:p>
            <a:pPr marL="457200" indent="-457200">
              <a:buClr>
                <a:srgbClr val="C00000"/>
              </a:buClr>
              <a:buFont typeface="+mj-lt"/>
              <a:buAutoNum type="arabicPeriod" startAt="8"/>
              <a:tabLst>
                <a:tab pos="800100" algn="l"/>
                <a:tab pos="3028950" algn="l"/>
                <a:tab pos="4857750" algn="l"/>
              </a:tabLst>
            </a:pPr>
            <a:r>
              <a:rPr lang="en-US" sz="2900" b="1" dirty="0">
                <a:solidFill>
                  <a:srgbClr val="FF0000"/>
                </a:solidFill>
                <a:latin typeface="Arial" panose="020B0604020202020204" pitchFamily="34" charset="0"/>
                <a:cs typeface="Arial" panose="020B0604020202020204" pitchFamily="34" charset="0"/>
              </a:rPr>
              <a:t>R</a:t>
            </a:r>
            <a:r>
              <a:rPr lang="en-US" sz="2900" dirty="0">
                <a:latin typeface="Arial" panose="020B0604020202020204" pitchFamily="34" charset="0"/>
                <a:cs typeface="Arial" panose="020B0604020202020204" pitchFamily="34" charset="0"/>
              </a:rPr>
              <a:t> Here is a set of data arranged in ascending order: x, x + 1, x + 1, 3x - 7, 4x + </a:t>
            </a:r>
            <a:r>
              <a:rPr lang="en-US" sz="2900" dirty="0" smtClean="0">
                <a:latin typeface="Arial" panose="020B0604020202020204" pitchFamily="34" charset="0"/>
                <a:cs typeface="Arial" panose="020B0604020202020204" pitchFamily="34" charset="0"/>
              </a:rPr>
              <a:t>5</a:t>
            </a:r>
          </a:p>
          <a:p>
            <a:pPr marL="857250" indent="-400050">
              <a:buClr>
                <a:srgbClr val="C00000"/>
              </a:buClr>
              <a:buFont typeface="+mj-lt"/>
              <a:buAutoNum type="alphaLcPeriod"/>
              <a:tabLst>
                <a:tab pos="3028950" algn="l"/>
                <a:tab pos="4857750" algn="l"/>
              </a:tabLst>
            </a:pPr>
            <a:r>
              <a:rPr lang="en-US" sz="2900" dirty="0" smtClean="0">
                <a:latin typeface="Arial" panose="020B0604020202020204" pitchFamily="34" charset="0"/>
                <a:cs typeface="Arial" panose="020B0604020202020204" pitchFamily="34" charset="0"/>
              </a:rPr>
              <a:t>Work </a:t>
            </a:r>
            <a:r>
              <a:rPr lang="en-US" sz="2900" dirty="0">
                <a:latin typeface="Arial" panose="020B0604020202020204" pitchFamily="34" charset="0"/>
                <a:cs typeface="Arial" panose="020B0604020202020204" pitchFamily="34" charset="0"/>
              </a:rPr>
              <a:t>out the range, mode, median and mean for the set of data.</a:t>
            </a:r>
          </a:p>
          <a:p>
            <a:pPr marL="457200">
              <a:buClr>
                <a:srgbClr val="C00000"/>
              </a:buClr>
              <a:tabLst>
                <a:tab pos="3028950" algn="l"/>
                <a:tab pos="4857750" algn="l"/>
              </a:tabLst>
            </a:pPr>
            <a:r>
              <a:rPr lang="en-US" sz="2900" dirty="0">
                <a:latin typeface="Arial" panose="020B0604020202020204" pitchFamily="34" charset="0"/>
                <a:cs typeface="Arial" panose="020B0604020202020204" pitchFamily="34" charset="0"/>
              </a:rPr>
              <a:t>Another number, bigger than 4x + 5, is included in the data, </a:t>
            </a:r>
            <a:endParaRPr lang="en-US" sz="2900" dirty="0" smtClean="0">
              <a:latin typeface="Arial" panose="020B0604020202020204" pitchFamily="34" charset="0"/>
              <a:cs typeface="Arial" panose="020B0604020202020204" pitchFamily="34" charset="0"/>
            </a:endParaRPr>
          </a:p>
          <a:p>
            <a:pPr marL="971550" indent="-514350">
              <a:buClr>
                <a:srgbClr val="C00000"/>
              </a:buClr>
              <a:buFont typeface="+mj-lt"/>
              <a:buAutoNum type="alphaLcPeriod" startAt="2"/>
              <a:tabLst>
                <a:tab pos="3028950" algn="l"/>
                <a:tab pos="4857750" algn="l"/>
              </a:tabLst>
            </a:pPr>
            <a:r>
              <a:rPr lang="en-US" sz="2900" dirty="0" smtClean="0">
                <a:latin typeface="Arial" panose="020B0604020202020204" pitchFamily="34" charset="0"/>
                <a:cs typeface="Arial" panose="020B0604020202020204" pitchFamily="34" charset="0"/>
              </a:rPr>
              <a:t>What </a:t>
            </a:r>
            <a:r>
              <a:rPr lang="en-US" sz="2900" dirty="0">
                <a:latin typeface="Arial" panose="020B0604020202020204" pitchFamily="34" charset="0"/>
                <a:cs typeface="Arial" panose="020B0604020202020204" pitchFamily="34" charset="0"/>
              </a:rPr>
              <a:t>is the new median?</a:t>
            </a:r>
          </a:p>
        </p:txBody>
      </p:sp>
    </p:spTree>
    <p:extLst>
      <p:ext uri="{BB962C8B-B14F-4D97-AF65-F5344CB8AC3E}">
        <p14:creationId xmlns:p14="http://schemas.microsoft.com/office/powerpoint/2010/main" val="123003009"/>
      </p:ext>
    </p:extLst>
  </p:cSld>
  <p:clrMapOvr>
    <a:masterClrMapping/>
  </p:clrMapOvr>
  <p:transition advClick="0"/>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58</a:t>
            </a:r>
            <a:endParaRPr lang="en-GB" sz="1400" b="1" dirty="0">
              <a:latin typeface="Calibri" panose="020F0502020204030204" pitchFamily="34" charset="0"/>
            </a:endParaRPr>
          </a:p>
        </p:txBody>
      </p:sp>
      <p:sp>
        <p:nvSpPr>
          <p:cNvPr id="3" name="Rectangle 2"/>
          <p:cNvSpPr/>
          <p:nvPr/>
        </p:nvSpPr>
        <p:spPr>
          <a:xfrm>
            <a:off x="251520" y="1218525"/>
            <a:ext cx="5256584" cy="5432256"/>
          </a:xfrm>
          <a:prstGeom prst="rect">
            <a:avLst/>
          </a:prstGeom>
        </p:spPr>
        <p:txBody>
          <a:bodyPr wrap="square">
            <a:spAutoFit/>
          </a:bodyPr>
          <a:lstStyle/>
          <a:p>
            <a:pPr marL="400050" indent="-400050">
              <a:buClr>
                <a:srgbClr val="C00000"/>
              </a:buClr>
              <a:buFont typeface="+mj-lt"/>
              <a:buAutoNum type="arabicPeriod" startAt="9"/>
              <a:tabLst>
                <a:tab pos="800100" algn="l"/>
                <a:tab pos="3028950" algn="l"/>
                <a:tab pos="4857750" algn="l"/>
              </a:tabLst>
            </a:pPr>
            <a:r>
              <a:rPr lang="en-US" sz="1700" b="1" dirty="0">
                <a:solidFill>
                  <a:srgbClr val="FF0000"/>
                </a:solidFill>
                <a:latin typeface="Arial" panose="020B0604020202020204" pitchFamily="34" charset="0"/>
                <a:cs typeface="Arial" panose="020B0604020202020204" pitchFamily="34" charset="0"/>
              </a:rPr>
              <a:t>R</a:t>
            </a:r>
            <a:r>
              <a:rPr lang="en-US" sz="1700" dirty="0">
                <a:latin typeface="Arial" panose="020B0604020202020204" pitchFamily="34" charset="0"/>
                <a:cs typeface="Arial" panose="020B0604020202020204" pitchFamily="34" charset="0"/>
              </a:rPr>
              <a:t> The table shows the numbers of letters received by post in a week by the families in one street</a:t>
            </a:r>
            <a:r>
              <a:rPr lang="en-US" sz="1700" dirty="0" smtClean="0">
                <a:latin typeface="Arial" panose="020B0604020202020204" pitchFamily="34" charset="0"/>
                <a:cs typeface="Arial" panose="020B0604020202020204" pitchFamily="34" charset="0"/>
              </a:rPr>
              <a:t>.</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endParaRPr lang="en-US" sz="1700" dirty="0" smtClean="0">
              <a:latin typeface="Arial" panose="020B0604020202020204" pitchFamily="34" charset="0"/>
              <a:cs typeface="Arial" panose="020B0604020202020204" pitchFamily="34" charset="0"/>
            </a:endParaRPr>
          </a:p>
          <a:p>
            <a:pPr marL="800100" indent="-400050">
              <a:buClr>
                <a:srgbClr val="C00000"/>
              </a:buClr>
              <a:buFont typeface="+mj-lt"/>
              <a:buAutoNum type="alphaLcPeriod"/>
              <a:tabLst>
                <a:tab pos="3028950" algn="l"/>
                <a:tab pos="4857750" algn="l"/>
              </a:tabLst>
            </a:pPr>
            <a:r>
              <a:rPr lang="en-US" sz="1700" dirty="0" smtClean="0">
                <a:latin typeface="Arial" panose="020B0604020202020204" pitchFamily="34" charset="0"/>
                <a:cs typeface="Arial" panose="020B0604020202020204" pitchFamily="34" charset="0"/>
              </a:rPr>
              <a:t>Calculate </a:t>
            </a:r>
            <a:r>
              <a:rPr lang="en-US" sz="1700" dirty="0">
                <a:latin typeface="Arial" panose="020B0604020202020204" pitchFamily="34" charset="0"/>
                <a:cs typeface="Arial" panose="020B0604020202020204" pitchFamily="34" charset="0"/>
              </a:rPr>
              <a:t>an estimate for the mean number of letters that is received per family on the street.</a:t>
            </a:r>
          </a:p>
          <a:p>
            <a:pPr marL="800100" indent="-400050">
              <a:buClr>
                <a:srgbClr val="C00000"/>
              </a:buClr>
              <a:buFont typeface="+mj-lt"/>
              <a:buAutoNum type="alphaLcPeriod"/>
              <a:tabLst>
                <a:tab pos="3028950" algn="l"/>
                <a:tab pos="4857750" algn="l"/>
              </a:tabLst>
            </a:pPr>
            <a:r>
              <a:rPr lang="en-US" sz="1700" dirty="0" smtClean="0">
                <a:latin typeface="Arial" panose="020B0604020202020204" pitchFamily="34" charset="0"/>
                <a:cs typeface="Arial" panose="020B0604020202020204" pitchFamily="34" charset="0"/>
              </a:rPr>
              <a:t>One </a:t>
            </a:r>
            <a:r>
              <a:rPr lang="en-US" sz="1700" dirty="0">
                <a:latin typeface="Arial" panose="020B0604020202020204" pitchFamily="34" charset="0"/>
                <a:cs typeface="Arial" panose="020B0604020202020204" pitchFamily="34" charset="0"/>
              </a:rPr>
              <a:t>family was not recorded in the table. When they are included in the data, the new estimate for the mean is 9.9. How many letters did this family receive in that week? </a:t>
            </a:r>
            <a:endParaRPr lang="en-US" sz="1700" dirty="0" smtClean="0">
              <a:latin typeface="Arial" panose="020B0604020202020204" pitchFamily="34" charset="0"/>
              <a:cs typeface="Arial" panose="020B0604020202020204" pitchFamily="34" charset="0"/>
            </a:endParaRPr>
          </a:p>
          <a:p>
            <a:pPr marL="800100" indent="-400050">
              <a:buClr>
                <a:srgbClr val="C00000"/>
              </a:buClr>
              <a:buFont typeface="+mj-lt"/>
              <a:buAutoNum type="alphaLcPeriod"/>
              <a:tabLst>
                <a:tab pos="3028950" algn="l"/>
                <a:tab pos="4857750" algn="l"/>
              </a:tabLst>
            </a:pPr>
            <a:r>
              <a:rPr lang="en-US" sz="1700" dirty="0" smtClean="0">
                <a:latin typeface="Arial" panose="020B0604020202020204" pitchFamily="34" charset="0"/>
                <a:cs typeface="Arial" panose="020B0604020202020204" pitchFamily="34" charset="0"/>
              </a:rPr>
              <a:t>How </a:t>
            </a:r>
            <a:r>
              <a:rPr lang="en-US" sz="1700" dirty="0">
                <a:latin typeface="Arial" panose="020B0604020202020204" pitchFamily="34" charset="0"/>
                <a:cs typeface="Arial" panose="020B0604020202020204" pitchFamily="34" charset="0"/>
              </a:rPr>
              <a:t>will this entry change the table above?</a:t>
            </a:r>
          </a:p>
        </p:txBody>
      </p:sp>
      <p:graphicFrame>
        <p:nvGraphicFramePr>
          <p:cNvPr id="5" name="Table 4"/>
          <p:cNvGraphicFramePr>
            <a:graphicFrameLocks noGrp="1"/>
          </p:cNvGraphicFramePr>
          <p:nvPr>
            <p:extLst>
              <p:ext uri="{D42A27DB-BD31-4B8C-83A1-F6EECF244321}">
                <p14:modId xmlns:p14="http://schemas.microsoft.com/office/powerpoint/2010/main" val="2114573094"/>
              </p:ext>
            </p:extLst>
          </p:nvPr>
        </p:nvGraphicFramePr>
        <p:xfrm>
          <a:off x="251520" y="2132856"/>
          <a:ext cx="5256584" cy="2194560"/>
        </p:xfrm>
        <a:graphic>
          <a:graphicData uri="http://schemas.openxmlformats.org/drawingml/2006/table">
            <a:tbl>
              <a:tblPr firstRow="1" bandRow="1">
                <a:tableStyleId>{5C22544A-7EE6-4342-B048-85BDC9FD1C3A}</a:tableStyleId>
              </a:tblPr>
              <a:tblGrid>
                <a:gridCol w="2847316"/>
                <a:gridCol w="2409268"/>
              </a:tblGrid>
              <a:tr h="288032">
                <a:tc>
                  <a:txBody>
                    <a:bodyPr/>
                    <a:lstStyle/>
                    <a:p>
                      <a:pPr algn="ctr"/>
                      <a:r>
                        <a:rPr lang="en-US" sz="1800" dirty="0" smtClean="0">
                          <a:latin typeface="Arial" panose="020B0604020202020204" pitchFamily="34" charset="0"/>
                          <a:cs typeface="Arial" panose="020B0604020202020204" pitchFamily="34" charset="0"/>
                        </a:rPr>
                        <a:t>Number of letters, </a:t>
                      </a:r>
                      <a:r>
                        <a:rPr lang="en-US" sz="1800" i="1" dirty="0" smtClean="0">
                          <a:latin typeface="Arial" panose="020B0604020202020204" pitchFamily="34" charset="0"/>
                          <a:cs typeface="Arial" panose="020B0604020202020204" pitchFamily="34" charset="0"/>
                        </a:rPr>
                        <a:t>x</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Number of families</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0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6</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4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8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12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16 ≤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&lt; 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74133205"/>
      </p:ext>
    </p:extLst>
  </p:cSld>
  <p:clrMapOvr>
    <a:masterClrMapping/>
  </p:clrMapOvr>
  <p:transition advClick="0"/>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7.5 – Sampling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58</a:t>
            </a:r>
            <a:endParaRPr lang="en-GB" sz="1400" b="1" dirty="0">
              <a:latin typeface="Calibri" panose="020F0502020204030204" pitchFamily="34" charset="0"/>
            </a:endParaRPr>
          </a:p>
        </p:txBody>
      </p:sp>
      <p:sp>
        <p:nvSpPr>
          <p:cNvPr id="3" name="Rectangle 2"/>
          <p:cNvSpPr/>
          <p:nvPr/>
        </p:nvSpPr>
        <p:spPr>
          <a:xfrm>
            <a:off x="251520" y="1218525"/>
            <a:ext cx="5256584" cy="5355312"/>
          </a:xfrm>
          <a:prstGeom prst="rect">
            <a:avLst/>
          </a:prstGeom>
        </p:spPr>
        <p:txBody>
          <a:bodyPr wrap="square">
            <a:spAutoFit/>
          </a:bodyPr>
          <a:lstStyle/>
          <a:p>
            <a:pPr marL="400050" indent="-400050">
              <a:buClr>
                <a:srgbClr val="C00000"/>
              </a:buClr>
              <a:buFont typeface="+mj-lt"/>
              <a:buAutoNum type="arabicPeriod" startAt="10"/>
              <a:tabLst>
                <a:tab pos="800100" algn="l"/>
                <a:tab pos="3028950" algn="l"/>
                <a:tab pos="4857750" algn="l"/>
              </a:tabLst>
            </a:pPr>
            <a:r>
              <a:rPr lang="en-US" sz="1900" b="1" dirty="0">
                <a:solidFill>
                  <a:srgbClr val="FF0000"/>
                </a:solidFill>
                <a:latin typeface="Arial" panose="020B0604020202020204" pitchFamily="34" charset="0"/>
                <a:cs typeface="Arial" panose="020B0604020202020204" pitchFamily="34" charset="0"/>
              </a:rPr>
              <a:t>R</a:t>
            </a:r>
            <a:r>
              <a:rPr lang="en-US" sz="1900" dirty="0">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The </a:t>
            </a:r>
            <a:r>
              <a:rPr lang="en-US" sz="1900" dirty="0">
                <a:latin typeface="Arial" panose="020B0604020202020204" pitchFamily="34" charset="0"/>
                <a:cs typeface="Arial" panose="020B0604020202020204" pitchFamily="34" charset="0"/>
              </a:rPr>
              <a:t>missing frequencies for the table below are 1, 4, 6, 8 and 12, but not necessarily in that order</a:t>
            </a:r>
            <a:r>
              <a:rPr lang="en-US" sz="1900" dirty="0" smtClean="0">
                <a:latin typeface="Arial" panose="020B0604020202020204" pitchFamily="34" charset="0"/>
                <a:cs typeface="Arial" panose="020B0604020202020204" pitchFamily="34" charset="0"/>
              </a:rPr>
              <a:t>.</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Copy </a:t>
            </a:r>
            <a:r>
              <a:rPr lang="en-US" sz="1900" dirty="0">
                <a:latin typeface="Arial" panose="020B0604020202020204" pitchFamily="34" charset="0"/>
                <a:cs typeface="Arial" panose="020B0604020202020204" pitchFamily="34" charset="0"/>
              </a:rPr>
              <a:t>the table three times and complete the tables so that </a:t>
            </a:r>
            <a:endParaRPr lang="en-US" sz="1900" dirty="0" smtClean="0">
              <a:latin typeface="Arial" panose="020B0604020202020204" pitchFamily="34" charset="0"/>
              <a:cs typeface="Arial" panose="020B0604020202020204" pitchFamily="34" charset="0"/>
            </a:endParaRPr>
          </a:p>
          <a:p>
            <a:pPr marL="800100" indent="-400050">
              <a:buClr>
                <a:srgbClr val="C00000"/>
              </a:buClr>
              <a:buFont typeface="+mj-lt"/>
              <a:buAutoNum type="alphaLcPeriod"/>
              <a:tabLst>
                <a:tab pos="3028950" algn="l"/>
                <a:tab pos="4857750" algn="l"/>
              </a:tabLst>
            </a:pPr>
            <a:r>
              <a:rPr lang="en-US" sz="1900" dirty="0" smtClean="0">
                <a:latin typeface="Arial" panose="020B0604020202020204" pitchFamily="34" charset="0"/>
                <a:cs typeface="Arial" panose="020B0604020202020204" pitchFamily="34" charset="0"/>
              </a:rPr>
              <a:t>15 </a:t>
            </a:r>
            <a:r>
              <a:rPr lang="en-US" sz="1900" dirty="0">
                <a:latin typeface="Arial" panose="020B0604020202020204" pitchFamily="34" charset="0"/>
                <a:cs typeface="Arial" panose="020B0604020202020204" pitchFamily="34" charset="0"/>
              </a:rPr>
              <a:t>&lt; x =£ 20 is the mode </a:t>
            </a:r>
            <a:endParaRPr lang="en-US" sz="1900" dirty="0" smtClean="0">
              <a:latin typeface="Arial" panose="020B0604020202020204" pitchFamily="34" charset="0"/>
              <a:cs typeface="Arial" panose="020B0604020202020204" pitchFamily="34" charset="0"/>
            </a:endParaRPr>
          </a:p>
          <a:p>
            <a:pPr marL="800100" indent="-400050">
              <a:buClr>
                <a:srgbClr val="C00000"/>
              </a:buClr>
              <a:buFont typeface="+mj-lt"/>
              <a:buAutoNum type="alphaLcPeriod"/>
              <a:tabLst>
                <a:tab pos="3028950" algn="l"/>
                <a:tab pos="4857750" algn="l"/>
              </a:tabLst>
            </a:pPr>
            <a:r>
              <a:rPr lang="en-US" sz="1900" dirty="0" smtClean="0">
                <a:latin typeface="Arial" panose="020B0604020202020204" pitchFamily="34" charset="0"/>
                <a:cs typeface="Arial" panose="020B0604020202020204" pitchFamily="34" charset="0"/>
              </a:rPr>
              <a:t>25 </a:t>
            </a:r>
            <a:r>
              <a:rPr lang="en-US" sz="1900" dirty="0">
                <a:latin typeface="Arial" panose="020B0604020202020204" pitchFamily="34" charset="0"/>
                <a:cs typeface="Arial" panose="020B0604020202020204" pitchFamily="34" charset="0"/>
              </a:rPr>
              <a:t>&lt; x 30 is the median </a:t>
            </a:r>
            <a:endParaRPr lang="en-US" sz="1900" dirty="0" smtClean="0">
              <a:latin typeface="Arial" panose="020B0604020202020204" pitchFamily="34" charset="0"/>
              <a:cs typeface="Arial" panose="020B0604020202020204" pitchFamily="34" charset="0"/>
            </a:endParaRPr>
          </a:p>
          <a:p>
            <a:pPr marL="800100" indent="-400050">
              <a:buClr>
                <a:srgbClr val="C00000"/>
              </a:buClr>
              <a:buFont typeface="+mj-lt"/>
              <a:buAutoNum type="alphaLcPeriod"/>
              <a:tabLst>
                <a:tab pos="3028950" algn="l"/>
                <a:tab pos="4857750" algn="l"/>
              </a:tabLst>
            </a:pPr>
            <a:r>
              <a:rPr lang="en-US" sz="1900" dirty="0" smtClean="0">
                <a:latin typeface="Arial" panose="020B0604020202020204" pitchFamily="34" charset="0"/>
                <a:cs typeface="Arial" panose="020B0604020202020204" pitchFamily="34" charset="0"/>
              </a:rPr>
              <a:t>you </a:t>
            </a:r>
            <a:r>
              <a:rPr lang="en-US" sz="1900" dirty="0">
                <a:latin typeface="Arial" panose="020B0604020202020204" pitchFamily="34" charset="0"/>
                <a:cs typeface="Arial" panose="020B0604020202020204" pitchFamily="34" charset="0"/>
              </a:rPr>
              <a:t>get the highest possible estimate of the mean. Show that the estimated mean will be 26.7 years (1 </a:t>
            </a:r>
            <a:r>
              <a:rPr lang="en-US" sz="1900" dirty="0" err="1">
                <a:latin typeface="Arial" panose="020B0604020202020204" pitchFamily="34" charset="0"/>
                <a:cs typeface="Arial" panose="020B0604020202020204" pitchFamily="34" charset="0"/>
              </a:rPr>
              <a:t>d.p</a:t>
            </a:r>
            <a:r>
              <a:rPr lang="en-US" sz="1900" dirty="0" err="1" smtClean="0">
                <a:latin typeface="Arial" panose="020B0604020202020204" pitchFamily="34" charset="0"/>
                <a:cs typeface="Arial" panose="020B0604020202020204" pitchFamily="34" charset="0"/>
              </a:rPr>
              <a:t>.</a:t>
            </a:r>
            <a:r>
              <a:rPr lang="en-US" sz="1900" dirty="0" smtClean="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38566799"/>
              </p:ext>
            </p:extLst>
          </p:nvPr>
        </p:nvGraphicFramePr>
        <p:xfrm>
          <a:off x="251520" y="2170544"/>
          <a:ext cx="5256584" cy="2194560"/>
        </p:xfrm>
        <a:graphic>
          <a:graphicData uri="http://schemas.openxmlformats.org/drawingml/2006/table">
            <a:tbl>
              <a:tblPr firstRow="1" bandRow="1">
                <a:tableStyleId>{5C22544A-7EE6-4342-B048-85BDC9FD1C3A}</a:tableStyleId>
              </a:tblPr>
              <a:tblGrid>
                <a:gridCol w="2847316"/>
                <a:gridCol w="2409268"/>
              </a:tblGrid>
              <a:tr h="288032">
                <a:tc>
                  <a:txBody>
                    <a:bodyPr/>
                    <a:lstStyle/>
                    <a:p>
                      <a:pPr algn="ctr"/>
                      <a:r>
                        <a:rPr lang="en-US" sz="1800" dirty="0" smtClean="0">
                          <a:latin typeface="Arial" panose="020B0604020202020204" pitchFamily="34" charset="0"/>
                          <a:cs typeface="Arial" panose="020B0604020202020204" pitchFamily="34" charset="0"/>
                        </a:rPr>
                        <a:t>Age (years)</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Frequency</a:t>
                      </a:r>
                      <a:endParaRPr lang="en-US"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10 &lt;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15 &lt;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 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20 &lt;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 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25 &lt;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30 &lt; </a:t>
                      </a:r>
                      <a:r>
                        <a:rPr lang="en-US" sz="1800" i="1" dirty="0" smtClean="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 ≤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4348716"/>
      </p:ext>
    </p:extLst>
  </p:cSld>
  <p:clrMapOvr>
    <a:masterClrMapping/>
  </p:clrMapOvr>
  <p:transition advClick="0"/>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8.1 – Rectangles, Parallelograms and Triangles</a:t>
            </a:r>
            <a:endParaRPr lang="en-GB" sz="3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59</a:t>
            </a:r>
            <a:endParaRPr lang="en-GB" sz="1400" b="1" dirty="0">
              <a:latin typeface="Calibri" panose="020F0502020204030204" pitchFamily="34" charset="0"/>
            </a:endParaRPr>
          </a:p>
        </p:txBody>
      </p:sp>
      <p:sp>
        <p:nvSpPr>
          <p:cNvPr id="3" name="Rectangle 2"/>
          <p:cNvSpPr/>
          <p:nvPr/>
        </p:nvSpPr>
        <p:spPr>
          <a:xfrm>
            <a:off x="251520" y="1218525"/>
            <a:ext cx="5256584" cy="4093428"/>
          </a:xfrm>
          <a:prstGeom prst="rect">
            <a:avLst/>
          </a:prstGeom>
        </p:spPr>
        <p:txBody>
          <a:bodyPr wrap="square">
            <a:spAutoFit/>
          </a:bodyPr>
          <a:lstStyle/>
          <a:p>
            <a:pPr marL="457200" indent="-457200">
              <a:buClr>
                <a:srgbClr val="C00000"/>
              </a:buClr>
              <a:buFont typeface="+mj-lt"/>
              <a:buAutoNum type="arabicPeriod"/>
              <a:tabLst>
                <a:tab pos="800100" algn="l"/>
                <a:tab pos="3028950" algn="l"/>
                <a:tab pos="4857750" algn="l"/>
              </a:tabLst>
            </a:pPr>
            <a:r>
              <a:rPr lang="en-US" sz="2000" dirty="0" smtClean="0">
                <a:latin typeface="Arial" panose="020B0604020202020204" pitchFamily="34" charset="0"/>
                <a:cs typeface="Arial" panose="020B0604020202020204" pitchFamily="34" charset="0"/>
              </a:rPr>
              <a:t>Calculate </a:t>
            </a:r>
            <a:r>
              <a:rPr lang="en-US" sz="2000" dirty="0">
                <a:latin typeface="Arial" panose="020B0604020202020204" pitchFamily="34" charset="0"/>
                <a:cs typeface="Arial" panose="020B0604020202020204" pitchFamily="34" charset="0"/>
              </a:rPr>
              <a:t>the area of each parallelogram</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800100" algn="l"/>
                <a:tab pos="3028950" algn="l"/>
                <a:tab pos="4857750" algn="l"/>
              </a:tabLst>
            </a:pPr>
            <a:r>
              <a:rPr lang="en-US" sz="2000" dirty="0" smtClean="0">
                <a:latin typeface="Arial" panose="020B0604020202020204" pitchFamily="34" charset="0"/>
                <a:cs typeface="Arial" panose="020B0604020202020204" pitchFamily="34" charset="0"/>
              </a:rPr>
              <a:t>Calculate </a:t>
            </a:r>
            <a:r>
              <a:rPr lang="en-US" sz="2000" dirty="0">
                <a:latin typeface="Arial" panose="020B0604020202020204" pitchFamily="34" charset="0"/>
                <a:cs typeface="Arial" panose="020B0604020202020204" pitchFamily="34" charset="0"/>
              </a:rPr>
              <a:t>the perimeter and area of each </a:t>
            </a:r>
            <a:r>
              <a:rPr lang="en-US" sz="2000" dirty="0" smtClean="0">
                <a:latin typeface="Arial" panose="020B0604020202020204" pitchFamily="34" charset="0"/>
                <a:cs typeface="Arial" panose="020B0604020202020204" pitchFamily="34" charset="0"/>
              </a:rPr>
              <a:t>shape</a:t>
            </a:r>
            <a:r>
              <a:rPr lang="en-US" sz="2000" dirty="0">
                <a:latin typeface="Arial" panose="020B0604020202020204" pitchFamily="34" charset="0"/>
                <a:cs typeface="Arial" panose="020B0604020202020204" pitchFamily="34" charset="0"/>
              </a:rPr>
              <a:t>. All lengths are in </a:t>
            </a:r>
            <a:r>
              <a:rPr lang="en-US" sz="2000" dirty="0" err="1">
                <a:latin typeface="Arial" panose="020B0604020202020204" pitchFamily="34" charset="0"/>
                <a:cs typeface="Arial" panose="020B0604020202020204" pitchFamily="34" charset="0"/>
              </a:rPr>
              <a:t>centimetres</a:t>
            </a:r>
            <a:r>
              <a:rPr lang="en-US" sz="20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8914"/>
          <a:stretch/>
        </p:blipFill>
        <p:spPr>
          <a:xfrm>
            <a:off x="251521" y="1952522"/>
            <a:ext cx="5256584" cy="1332461"/>
          </a:xfrm>
          <a:prstGeom prst="rect">
            <a:avLst/>
          </a:prstGeom>
        </p:spPr>
      </p:pic>
      <p:pic>
        <p:nvPicPr>
          <p:cNvPr id="4" name="Picture 3"/>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292275" y="3316616"/>
            <a:ext cx="5215830" cy="1192504"/>
          </a:xfrm>
          <a:prstGeom prst="rect">
            <a:avLst/>
          </a:prstGeom>
        </p:spPr>
      </p:pic>
      <p:sp>
        <p:nvSpPr>
          <p:cNvPr id="9" name="TextBox 8"/>
          <p:cNvSpPr txBox="1"/>
          <p:nvPr/>
        </p:nvSpPr>
        <p:spPr>
          <a:xfrm>
            <a:off x="327380" y="3284984"/>
            <a:ext cx="338554" cy="461665"/>
          </a:xfrm>
          <a:prstGeom prst="rect">
            <a:avLst/>
          </a:prstGeom>
          <a:noFill/>
        </p:spPr>
        <p:txBody>
          <a:bodyPr wrap="none" rtlCol="0">
            <a:spAutoFit/>
          </a:bodyPr>
          <a:lstStyle/>
          <a:p>
            <a:r>
              <a:rPr lang="en-US" sz="2400" dirty="0" smtClean="0">
                <a:solidFill>
                  <a:srgbClr val="0070C0"/>
                </a:solidFill>
              </a:rPr>
              <a:t>c</a:t>
            </a:r>
            <a:endParaRPr lang="en-US" dirty="0">
              <a:solidFill>
                <a:srgbClr val="0070C0"/>
              </a:solidFill>
            </a:endParaRPr>
          </a:p>
        </p:txBody>
      </p:sp>
      <p:pic>
        <p:nvPicPr>
          <p:cNvPr id="7" name="Picture 6"/>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l="13286" t="80" r="-62" b="63867"/>
          <a:stretch/>
        </p:blipFill>
        <p:spPr>
          <a:xfrm>
            <a:off x="251520" y="5283206"/>
            <a:ext cx="5256584" cy="1314146"/>
          </a:xfrm>
          <a:prstGeom prst="rect">
            <a:avLst/>
          </a:prstGeom>
        </p:spPr>
      </p:pic>
      <p:sp>
        <p:nvSpPr>
          <p:cNvPr id="11" name="TextBox 10"/>
          <p:cNvSpPr txBox="1"/>
          <p:nvPr/>
        </p:nvSpPr>
        <p:spPr>
          <a:xfrm>
            <a:off x="179512" y="1815207"/>
            <a:ext cx="356188" cy="461665"/>
          </a:xfrm>
          <a:prstGeom prst="rect">
            <a:avLst/>
          </a:prstGeom>
          <a:noFill/>
        </p:spPr>
        <p:txBody>
          <a:bodyPr wrap="none" rtlCol="0">
            <a:spAutoFit/>
          </a:bodyPr>
          <a:lstStyle/>
          <a:p>
            <a:r>
              <a:rPr lang="en-US" sz="2400" dirty="0" smtClean="0">
                <a:solidFill>
                  <a:srgbClr val="0070C0"/>
                </a:solidFill>
              </a:rPr>
              <a:t>a</a:t>
            </a:r>
            <a:endParaRPr lang="en-US" dirty="0">
              <a:solidFill>
                <a:srgbClr val="0070C0"/>
              </a:solidFill>
            </a:endParaRPr>
          </a:p>
        </p:txBody>
      </p:sp>
      <p:sp>
        <p:nvSpPr>
          <p:cNvPr id="6" name="TextBox 5"/>
          <p:cNvSpPr txBox="1"/>
          <p:nvPr/>
        </p:nvSpPr>
        <p:spPr>
          <a:xfrm>
            <a:off x="179512" y="5199583"/>
            <a:ext cx="356188" cy="461665"/>
          </a:xfrm>
          <a:prstGeom prst="rect">
            <a:avLst/>
          </a:prstGeom>
          <a:noFill/>
        </p:spPr>
        <p:txBody>
          <a:bodyPr wrap="none" rtlCol="0">
            <a:spAutoFit/>
          </a:bodyPr>
          <a:lstStyle/>
          <a:p>
            <a:r>
              <a:rPr lang="en-US" sz="2400" dirty="0" smtClean="0">
                <a:solidFill>
                  <a:srgbClr val="0070C0"/>
                </a:solidFill>
              </a:rPr>
              <a:t>a</a:t>
            </a:r>
            <a:endParaRPr lang="en-US" dirty="0">
              <a:solidFill>
                <a:srgbClr val="0070C0"/>
              </a:solidFill>
            </a:endParaRPr>
          </a:p>
        </p:txBody>
      </p:sp>
    </p:spTree>
    <p:extLst>
      <p:ext uri="{BB962C8B-B14F-4D97-AF65-F5344CB8AC3E}">
        <p14:creationId xmlns:p14="http://schemas.microsoft.com/office/powerpoint/2010/main" val="1919803851"/>
      </p:ext>
    </p:extLst>
  </p:cSld>
  <p:clrMapOvr>
    <a:masterClrMapping/>
  </p:clrMapOvr>
  <p:transition advClick="0"/>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8.1 – Rectangles, Parallelograms and Triangles</a:t>
            </a:r>
            <a:endParaRPr lang="en-GB" sz="3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59</a:t>
            </a:r>
            <a:endParaRPr lang="en-GB" sz="1400" b="1" dirty="0">
              <a:latin typeface="Calibri" panose="020F0502020204030204" pitchFamily="34" charset="0"/>
            </a:endParaRPr>
          </a:p>
        </p:txBody>
      </p:sp>
      <p:sp>
        <p:nvSpPr>
          <p:cNvPr id="3" name="Rectangle 2"/>
          <p:cNvSpPr/>
          <p:nvPr/>
        </p:nvSpPr>
        <p:spPr>
          <a:xfrm>
            <a:off x="251520" y="1218525"/>
            <a:ext cx="5256584" cy="5447645"/>
          </a:xfrm>
          <a:prstGeom prst="rect">
            <a:avLst/>
          </a:prstGeom>
        </p:spPr>
        <p:txBody>
          <a:bodyPr wrap="square">
            <a:spAutoFit/>
          </a:bodyPr>
          <a:lstStyle/>
          <a:p>
            <a:pPr marL="457200" indent="-457200">
              <a:buClr>
                <a:srgbClr val="C00000"/>
              </a:buClr>
              <a:buFont typeface="+mj-lt"/>
              <a:buAutoNum type="arabicPeriod" startAt="3"/>
              <a:tabLst>
                <a:tab pos="800100" algn="l"/>
                <a:tab pos="3028950" algn="l"/>
                <a:tab pos="485775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Work out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area of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this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parallelogram.</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startAt="2"/>
              <a:tabLst>
                <a:tab pos="800100" algn="l"/>
                <a:tab pos="3028950" algn="l"/>
                <a:tab pos="4857750" algn="l"/>
              </a:tabLst>
            </a:pPr>
            <a:r>
              <a:rPr lang="en-US" sz="2400" dirty="0" smtClean="0">
                <a:latin typeface="Arial" panose="020B0604020202020204" pitchFamily="34" charset="0"/>
                <a:cs typeface="Arial" panose="020B0604020202020204" pitchFamily="34" charset="0"/>
              </a:rPr>
              <a:t>Trace </a:t>
            </a:r>
            <a:r>
              <a:rPr lang="en-US" sz="2400" dirty="0">
                <a:latin typeface="Arial" panose="020B0604020202020204" pitchFamily="34" charset="0"/>
                <a:cs typeface="Arial" panose="020B0604020202020204" pitchFamily="34" charset="0"/>
              </a:rPr>
              <a:t>the parallelogram. Join opposite </a:t>
            </a:r>
            <a:r>
              <a:rPr lang="en-US" sz="2400" dirty="0" smtClean="0">
                <a:latin typeface="Arial" panose="020B0604020202020204" pitchFamily="34" charset="0"/>
                <a:cs typeface="Arial" panose="020B0604020202020204" pitchFamily="34" charset="0"/>
              </a:rPr>
              <a:t>vertices </a:t>
            </a:r>
            <a:r>
              <a:rPr lang="en-US" sz="2400" dirty="0">
                <a:latin typeface="Arial" panose="020B0604020202020204" pitchFamily="34" charset="0"/>
                <a:cs typeface="Arial" panose="020B0604020202020204" pitchFamily="34" charset="0"/>
              </a:rPr>
              <a:t>with a straight line to make two triangles.</a:t>
            </a:r>
          </a:p>
          <a:p>
            <a:pPr marL="457200" indent="-457200">
              <a:buClr>
                <a:srgbClr val="C00000"/>
              </a:buClr>
              <a:buFont typeface="+mj-lt"/>
              <a:buAutoNum type="alphaLcPeriod" startAt="2"/>
              <a:tabLst>
                <a:tab pos="800100" algn="l"/>
                <a:tab pos="3028950" algn="l"/>
                <a:tab pos="4857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fraction of the parallelogram is each triangle?</a:t>
            </a:r>
          </a:p>
          <a:p>
            <a:pPr marL="457200" indent="-457200">
              <a:buClr>
                <a:srgbClr val="C00000"/>
              </a:buClr>
              <a:buFont typeface="+mj-lt"/>
              <a:buAutoNum type="alphaLcPeriod" startAt="2"/>
              <a:tabLst>
                <a:tab pos="800100" algn="l"/>
                <a:tab pos="3028950" algn="l"/>
                <a:tab pos="4857750" algn="l"/>
              </a:tabLst>
            </a:pPr>
            <a:r>
              <a:rPr lang="en-US" sz="2400" dirty="0">
                <a:latin typeface="Arial" panose="020B0604020202020204" pitchFamily="34" charset="0"/>
                <a:cs typeface="Arial" panose="020B0604020202020204" pitchFamily="34" charset="0"/>
              </a:rPr>
              <a:t>Write down the area of one of the triangles.</a:t>
            </a:r>
          </a:p>
        </p:txBody>
      </p:sp>
      <p:pic>
        <p:nvPicPr>
          <p:cNvPr id="8" name="Picture 7"/>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771800" y="1220062"/>
            <a:ext cx="2736304" cy="2496970"/>
          </a:xfrm>
          <a:prstGeom prst="rect">
            <a:avLst/>
          </a:prstGeom>
        </p:spPr>
      </p:pic>
      <p:sp>
        <p:nvSpPr>
          <p:cNvPr id="10" name="Isosceles Triangle 9"/>
          <p:cNvSpPr/>
          <p:nvPr/>
        </p:nvSpPr>
        <p:spPr>
          <a:xfrm>
            <a:off x="2771800" y="1287760"/>
            <a:ext cx="387102" cy="1997224"/>
          </a:xfrm>
          <a:custGeom>
            <a:avLst/>
            <a:gdLst>
              <a:gd name="connsiteX0" fmla="*/ 0 w 432048"/>
              <a:gd name="connsiteY0" fmla="*/ 1584176 h 1584176"/>
              <a:gd name="connsiteX1" fmla="*/ 216024 w 432048"/>
              <a:gd name="connsiteY1" fmla="*/ 0 h 1584176"/>
              <a:gd name="connsiteX2" fmla="*/ 432048 w 432048"/>
              <a:gd name="connsiteY2" fmla="*/ 1584176 h 1584176"/>
              <a:gd name="connsiteX3" fmla="*/ 0 w 432048"/>
              <a:gd name="connsiteY3" fmla="*/ 1584176 h 1584176"/>
              <a:gd name="connsiteX0" fmla="*/ 0 w 432048"/>
              <a:gd name="connsiteY0" fmla="*/ 1584176 h 1584176"/>
              <a:gd name="connsiteX1" fmla="*/ 368424 w 432048"/>
              <a:gd name="connsiteY1" fmla="*/ 0 h 1584176"/>
              <a:gd name="connsiteX2" fmla="*/ 432048 w 432048"/>
              <a:gd name="connsiteY2" fmla="*/ 1584176 h 1584176"/>
              <a:gd name="connsiteX3" fmla="*/ 0 w 432048"/>
              <a:gd name="connsiteY3" fmla="*/ 1584176 h 1584176"/>
              <a:gd name="connsiteX0" fmla="*/ 0 w 432048"/>
              <a:gd name="connsiteY0" fmla="*/ 1546076 h 1546076"/>
              <a:gd name="connsiteX1" fmla="*/ 425574 w 432048"/>
              <a:gd name="connsiteY1" fmla="*/ 0 h 1546076"/>
              <a:gd name="connsiteX2" fmla="*/ 432048 w 432048"/>
              <a:gd name="connsiteY2" fmla="*/ 1546076 h 1546076"/>
              <a:gd name="connsiteX3" fmla="*/ 0 w 432048"/>
              <a:gd name="connsiteY3" fmla="*/ 1546076 h 1546076"/>
              <a:gd name="connsiteX0" fmla="*/ 0 w 432048"/>
              <a:gd name="connsiteY0" fmla="*/ 0 h 1540024"/>
              <a:gd name="connsiteX1" fmla="*/ 368424 w 432048"/>
              <a:gd name="connsiteY1" fmla="*/ 1540024 h 1540024"/>
              <a:gd name="connsiteX2" fmla="*/ 432048 w 432048"/>
              <a:gd name="connsiteY2" fmla="*/ 0 h 1540024"/>
              <a:gd name="connsiteX3" fmla="*/ 0 w 432048"/>
              <a:gd name="connsiteY3" fmla="*/ 0 h 1540024"/>
              <a:gd name="connsiteX0" fmla="*/ 412626 w 412626"/>
              <a:gd name="connsiteY0" fmla="*/ 0 h 1578124"/>
              <a:gd name="connsiteX1" fmla="*/ 0 w 412626"/>
              <a:gd name="connsiteY1" fmla="*/ 1578124 h 1578124"/>
              <a:gd name="connsiteX2" fmla="*/ 63624 w 412626"/>
              <a:gd name="connsiteY2" fmla="*/ 38100 h 1578124"/>
              <a:gd name="connsiteX3" fmla="*/ 412626 w 412626"/>
              <a:gd name="connsiteY3" fmla="*/ 0 h 1578124"/>
              <a:gd name="connsiteX0" fmla="*/ 349002 w 349002"/>
              <a:gd name="connsiteY0" fmla="*/ 0 h 1673374"/>
              <a:gd name="connsiteX1" fmla="*/ 126876 w 349002"/>
              <a:gd name="connsiteY1" fmla="*/ 1673374 h 1673374"/>
              <a:gd name="connsiteX2" fmla="*/ 0 w 349002"/>
              <a:gd name="connsiteY2" fmla="*/ 38100 h 1673374"/>
              <a:gd name="connsiteX3" fmla="*/ 349002 w 349002"/>
              <a:gd name="connsiteY3" fmla="*/ 0 h 1673374"/>
              <a:gd name="connsiteX0" fmla="*/ 349002 w 349002"/>
              <a:gd name="connsiteY0" fmla="*/ 0 h 1787674"/>
              <a:gd name="connsiteX1" fmla="*/ 88776 w 349002"/>
              <a:gd name="connsiteY1" fmla="*/ 1787674 h 1787674"/>
              <a:gd name="connsiteX2" fmla="*/ 0 w 349002"/>
              <a:gd name="connsiteY2" fmla="*/ 38100 h 1787674"/>
              <a:gd name="connsiteX3" fmla="*/ 349002 w 349002"/>
              <a:gd name="connsiteY3" fmla="*/ 0 h 1787674"/>
              <a:gd name="connsiteX0" fmla="*/ 387102 w 387102"/>
              <a:gd name="connsiteY0" fmla="*/ 0 h 1787674"/>
              <a:gd name="connsiteX1" fmla="*/ 126876 w 387102"/>
              <a:gd name="connsiteY1" fmla="*/ 1787674 h 1787674"/>
              <a:gd name="connsiteX2" fmla="*/ 0 w 387102"/>
              <a:gd name="connsiteY2" fmla="*/ 0 h 1787674"/>
              <a:gd name="connsiteX3" fmla="*/ 387102 w 387102"/>
              <a:gd name="connsiteY3" fmla="*/ 0 h 1787674"/>
              <a:gd name="connsiteX0" fmla="*/ 387102 w 387102"/>
              <a:gd name="connsiteY0" fmla="*/ 0 h 1997224"/>
              <a:gd name="connsiteX1" fmla="*/ 31626 w 387102"/>
              <a:gd name="connsiteY1" fmla="*/ 1997224 h 1997224"/>
              <a:gd name="connsiteX2" fmla="*/ 0 w 387102"/>
              <a:gd name="connsiteY2" fmla="*/ 0 h 1997224"/>
              <a:gd name="connsiteX3" fmla="*/ 387102 w 387102"/>
              <a:gd name="connsiteY3" fmla="*/ 0 h 1997224"/>
            </a:gdLst>
            <a:ahLst/>
            <a:cxnLst>
              <a:cxn ang="0">
                <a:pos x="connsiteX0" y="connsiteY0"/>
              </a:cxn>
              <a:cxn ang="0">
                <a:pos x="connsiteX1" y="connsiteY1"/>
              </a:cxn>
              <a:cxn ang="0">
                <a:pos x="connsiteX2" y="connsiteY2"/>
              </a:cxn>
              <a:cxn ang="0">
                <a:pos x="connsiteX3" y="connsiteY3"/>
              </a:cxn>
            </a:cxnLst>
            <a:rect l="l" t="t" r="r" b="b"/>
            <a:pathLst>
              <a:path w="387102" h="1997224">
                <a:moveTo>
                  <a:pt x="387102" y="0"/>
                </a:moveTo>
                <a:lnTo>
                  <a:pt x="31626" y="1997224"/>
                </a:lnTo>
                <a:lnTo>
                  <a:pt x="0" y="0"/>
                </a:lnTo>
                <a:lnTo>
                  <a:pt x="387102" y="0"/>
                </a:lnTo>
                <a:close/>
              </a:path>
            </a:pathLst>
          </a:custGeom>
          <a:solidFill>
            <a:srgbClr val="FD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397072"/>
      </p:ext>
    </p:extLst>
  </p:cSld>
  <p:clrMapOvr>
    <a:masterClrMapping/>
  </p:clrMapOvr>
  <p:transition advClick="0"/>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8.1 – Rectangles, Parallelograms and Triangles</a:t>
            </a:r>
            <a:endParaRPr lang="en-GB" sz="3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59</a:t>
            </a:r>
            <a:endParaRPr lang="en-GB" sz="1400" b="1" dirty="0">
              <a:latin typeface="Calibri" panose="020F0502020204030204" pitchFamily="34" charset="0"/>
            </a:endParaRPr>
          </a:p>
        </p:txBody>
      </p:sp>
      <p:sp>
        <p:nvSpPr>
          <p:cNvPr id="3" name="Rectangle 2"/>
          <p:cNvSpPr/>
          <p:nvPr/>
        </p:nvSpPr>
        <p:spPr>
          <a:xfrm>
            <a:off x="251520" y="1218525"/>
            <a:ext cx="2448272" cy="1200329"/>
          </a:xfrm>
          <a:prstGeom prst="rect">
            <a:avLst/>
          </a:prstGeom>
        </p:spPr>
        <p:txBody>
          <a:bodyPr wrap="square">
            <a:spAutoFit/>
          </a:bodyPr>
          <a:lstStyle/>
          <a:p>
            <a:pPr marL="457200" indent="-457200">
              <a:buClr>
                <a:srgbClr val="C00000"/>
              </a:buClr>
              <a:buFont typeface="+mj-lt"/>
              <a:buAutoNum type="arabicPeriod" startAt="4"/>
              <a:tabLst>
                <a:tab pos="800100" algn="l"/>
                <a:tab pos="3028950" algn="l"/>
                <a:tab pos="4857750" algn="l"/>
              </a:tabLst>
            </a:pPr>
            <a:r>
              <a:rPr lang="en-US" sz="2400" dirty="0">
                <a:latin typeface="Arial" panose="020B0604020202020204" pitchFamily="34" charset="0"/>
                <a:cs typeface="Arial" panose="020B0604020202020204" pitchFamily="34" charset="0"/>
              </a:rPr>
              <a:t>Calcu</a:t>
            </a:r>
            <a:r>
              <a:rPr lang="en-US" sz="2400" dirty="0" smtClean="0">
                <a:latin typeface="Arial" panose="020B0604020202020204" pitchFamily="34" charset="0"/>
                <a:cs typeface="Arial" panose="020B0604020202020204" pitchFamily="34" charset="0"/>
              </a:rPr>
              <a:t>late </a:t>
            </a:r>
            <a:r>
              <a:rPr lang="en-US" sz="2400" dirty="0">
                <a:latin typeface="Arial" panose="020B0604020202020204" pitchFamily="34" charset="0"/>
                <a:cs typeface="Arial" panose="020B0604020202020204" pitchFamily="34" charset="0"/>
              </a:rPr>
              <a:t>the area </a:t>
            </a: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each triangle.</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37595" r="2450" b="45147"/>
          <a:stretch/>
        </p:blipFill>
        <p:spPr>
          <a:xfrm>
            <a:off x="7691400" y="1218526"/>
            <a:ext cx="1129072" cy="1320108"/>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13321" b="54354"/>
          <a:stretch/>
        </p:blipFill>
        <p:spPr>
          <a:xfrm>
            <a:off x="3022697" y="1215294"/>
            <a:ext cx="4573639" cy="2429730"/>
          </a:xfrm>
          <a:prstGeom prst="rect">
            <a:avLst/>
          </a:prstGeom>
        </p:spPr>
      </p:pic>
      <p:sp>
        <p:nvSpPr>
          <p:cNvPr id="9" name="TextBox 8"/>
          <p:cNvSpPr txBox="1"/>
          <p:nvPr/>
        </p:nvSpPr>
        <p:spPr>
          <a:xfrm>
            <a:off x="3707904" y="1052736"/>
            <a:ext cx="356188" cy="461665"/>
          </a:xfrm>
          <a:prstGeom prst="rect">
            <a:avLst/>
          </a:prstGeom>
          <a:noFill/>
        </p:spPr>
        <p:txBody>
          <a:bodyPr wrap="none" rtlCol="0">
            <a:spAutoFit/>
          </a:bodyPr>
          <a:lstStyle/>
          <a:p>
            <a:r>
              <a:rPr lang="en-US" sz="2400" dirty="0" smtClean="0">
                <a:solidFill>
                  <a:srgbClr val="0070C0"/>
                </a:solidFill>
              </a:rPr>
              <a:t>a</a:t>
            </a:r>
            <a:endParaRPr lang="en-US" dirty="0">
              <a:solidFill>
                <a:srgbClr val="0070C0"/>
              </a:solidFill>
            </a:endParaRPr>
          </a:p>
        </p:txBody>
      </p:sp>
      <p:pic>
        <p:nvPicPr>
          <p:cNvPr id="5" name="Picture 4"/>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323528" y="2545295"/>
            <a:ext cx="2017176" cy="3403985"/>
          </a:xfrm>
          <a:prstGeom prst="rect">
            <a:avLst/>
          </a:prstGeom>
        </p:spPr>
      </p:pic>
      <p:sp>
        <p:nvSpPr>
          <p:cNvPr id="11" name="Isosceles Triangle 9"/>
          <p:cNvSpPr/>
          <p:nvPr/>
        </p:nvSpPr>
        <p:spPr>
          <a:xfrm>
            <a:off x="1043608" y="2545294"/>
            <a:ext cx="1368152" cy="2611898"/>
          </a:xfrm>
          <a:custGeom>
            <a:avLst/>
            <a:gdLst>
              <a:gd name="connsiteX0" fmla="*/ 0 w 432048"/>
              <a:gd name="connsiteY0" fmla="*/ 1584176 h 1584176"/>
              <a:gd name="connsiteX1" fmla="*/ 216024 w 432048"/>
              <a:gd name="connsiteY1" fmla="*/ 0 h 1584176"/>
              <a:gd name="connsiteX2" fmla="*/ 432048 w 432048"/>
              <a:gd name="connsiteY2" fmla="*/ 1584176 h 1584176"/>
              <a:gd name="connsiteX3" fmla="*/ 0 w 432048"/>
              <a:gd name="connsiteY3" fmla="*/ 1584176 h 1584176"/>
              <a:gd name="connsiteX0" fmla="*/ 0 w 432048"/>
              <a:gd name="connsiteY0" fmla="*/ 1584176 h 1584176"/>
              <a:gd name="connsiteX1" fmla="*/ 368424 w 432048"/>
              <a:gd name="connsiteY1" fmla="*/ 0 h 1584176"/>
              <a:gd name="connsiteX2" fmla="*/ 432048 w 432048"/>
              <a:gd name="connsiteY2" fmla="*/ 1584176 h 1584176"/>
              <a:gd name="connsiteX3" fmla="*/ 0 w 432048"/>
              <a:gd name="connsiteY3" fmla="*/ 1584176 h 1584176"/>
              <a:gd name="connsiteX0" fmla="*/ 0 w 432048"/>
              <a:gd name="connsiteY0" fmla="*/ 1546076 h 1546076"/>
              <a:gd name="connsiteX1" fmla="*/ 425574 w 432048"/>
              <a:gd name="connsiteY1" fmla="*/ 0 h 1546076"/>
              <a:gd name="connsiteX2" fmla="*/ 432048 w 432048"/>
              <a:gd name="connsiteY2" fmla="*/ 1546076 h 1546076"/>
              <a:gd name="connsiteX3" fmla="*/ 0 w 432048"/>
              <a:gd name="connsiteY3" fmla="*/ 1546076 h 1546076"/>
              <a:gd name="connsiteX0" fmla="*/ 0 w 432048"/>
              <a:gd name="connsiteY0" fmla="*/ 0 h 1540024"/>
              <a:gd name="connsiteX1" fmla="*/ 368424 w 432048"/>
              <a:gd name="connsiteY1" fmla="*/ 1540024 h 1540024"/>
              <a:gd name="connsiteX2" fmla="*/ 432048 w 432048"/>
              <a:gd name="connsiteY2" fmla="*/ 0 h 1540024"/>
              <a:gd name="connsiteX3" fmla="*/ 0 w 432048"/>
              <a:gd name="connsiteY3" fmla="*/ 0 h 1540024"/>
              <a:gd name="connsiteX0" fmla="*/ 412626 w 412626"/>
              <a:gd name="connsiteY0" fmla="*/ 0 h 1578124"/>
              <a:gd name="connsiteX1" fmla="*/ 0 w 412626"/>
              <a:gd name="connsiteY1" fmla="*/ 1578124 h 1578124"/>
              <a:gd name="connsiteX2" fmla="*/ 63624 w 412626"/>
              <a:gd name="connsiteY2" fmla="*/ 38100 h 1578124"/>
              <a:gd name="connsiteX3" fmla="*/ 412626 w 412626"/>
              <a:gd name="connsiteY3" fmla="*/ 0 h 1578124"/>
              <a:gd name="connsiteX0" fmla="*/ 349002 w 349002"/>
              <a:gd name="connsiteY0" fmla="*/ 0 h 1673374"/>
              <a:gd name="connsiteX1" fmla="*/ 126876 w 349002"/>
              <a:gd name="connsiteY1" fmla="*/ 1673374 h 1673374"/>
              <a:gd name="connsiteX2" fmla="*/ 0 w 349002"/>
              <a:gd name="connsiteY2" fmla="*/ 38100 h 1673374"/>
              <a:gd name="connsiteX3" fmla="*/ 349002 w 349002"/>
              <a:gd name="connsiteY3" fmla="*/ 0 h 1673374"/>
              <a:gd name="connsiteX0" fmla="*/ 349002 w 349002"/>
              <a:gd name="connsiteY0" fmla="*/ 0 h 1787674"/>
              <a:gd name="connsiteX1" fmla="*/ 88776 w 349002"/>
              <a:gd name="connsiteY1" fmla="*/ 1787674 h 1787674"/>
              <a:gd name="connsiteX2" fmla="*/ 0 w 349002"/>
              <a:gd name="connsiteY2" fmla="*/ 38100 h 1787674"/>
              <a:gd name="connsiteX3" fmla="*/ 349002 w 349002"/>
              <a:gd name="connsiteY3" fmla="*/ 0 h 1787674"/>
              <a:gd name="connsiteX0" fmla="*/ 387102 w 387102"/>
              <a:gd name="connsiteY0" fmla="*/ 0 h 1787674"/>
              <a:gd name="connsiteX1" fmla="*/ 126876 w 387102"/>
              <a:gd name="connsiteY1" fmla="*/ 1787674 h 1787674"/>
              <a:gd name="connsiteX2" fmla="*/ 0 w 387102"/>
              <a:gd name="connsiteY2" fmla="*/ 0 h 1787674"/>
              <a:gd name="connsiteX3" fmla="*/ 387102 w 387102"/>
              <a:gd name="connsiteY3" fmla="*/ 0 h 1787674"/>
              <a:gd name="connsiteX0" fmla="*/ 387102 w 387102"/>
              <a:gd name="connsiteY0" fmla="*/ 0 h 1997224"/>
              <a:gd name="connsiteX1" fmla="*/ 31626 w 387102"/>
              <a:gd name="connsiteY1" fmla="*/ 1997224 h 1997224"/>
              <a:gd name="connsiteX2" fmla="*/ 0 w 387102"/>
              <a:gd name="connsiteY2" fmla="*/ 0 h 1997224"/>
              <a:gd name="connsiteX3" fmla="*/ 387102 w 387102"/>
              <a:gd name="connsiteY3" fmla="*/ 0 h 1997224"/>
              <a:gd name="connsiteX0" fmla="*/ 355476 w 920874"/>
              <a:gd name="connsiteY0" fmla="*/ 0 h 1997224"/>
              <a:gd name="connsiteX1" fmla="*/ 0 w 920874"/>
              <a:gd name="connsiteY1" fmla="*/ 1997224 h 1997224"/>
              <a:gd name="connsiteX2" fmla="*/ 920874 w 920874"/>
              <a:gd name="connsiteY2" fmla="*/ 0 h 1997224"/>
              <a:gd name="connsiteX3" fmla="*/ 355476 w 920874"/>
              <a:gd name="connsiteY3" fmla="*/ 0 h 1997224"/>
              <a:gd name="connsiteX0" fmla="*/ 0 w 565398"/>
              <a:gd name="connsiteY0" fmla="*/ 0 h 2073424"/>
              <a:gd name="connsiteX1" fmla="*/ 501774 w 565398"/>
              <a:gd name="connsiteY1" fmla="*/ 2073424 h 2073424"/>
              <a:gd name="connsiteX2" fmla="*/ 565398 w 565398"/>
              <a:gd name="connsiteY2" fmla="*/ 0 h 2073424"/>
              <a:gd name="connsiteX3" fmla="*/ 0 w 565398"/>
              <a:gd name="connsiteY3" fmla="*/ 0 h 2073424"/>
            </a:gdLst>
            <a:ahLst/>
            <a:cxnLst>
              <a:cxn ang="0">
                <a:pos x="connsiteX0" y="connsiteY0"/>
              </a:cxn>
              <a:cxn ang="0">
                <a:pos x="connsiteX1" y="connsiteY1"/>
              </a:cxn>
              <a:cxn ang="0">
                <a:pos x="connsiteX2" y="connsiteY2"/>
              </a:cxn>
              <a:cxn ang="0">
                <a:pos x="connsiteX3" y="connsiteY3"/>
              </a:cxn>
            </a:cxnLst>
            <a:rect l="l" t="t" r="r" b="b"/>
            <a:pathLst>
              <a:path w="565398" h="2073424">
                <a:moveTo>
                  <a:pt x="0" y="0"/>
                </a:moveTo>
                <a:lnTo>
                  <a:pt x="501774" y="2073424"/>
                </a:lnTo>
                <a:lnTo>
                  <a:pt x="565398" y="0"/>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lum bright="9000"/>
            <a:extLst>
              <a:ext uri="{28A0092B-C50C-407E-A947-70E740481C1C}">
                <a14:useLocalDpi xmlns:a14="http://schemas.microsoft.com/office/drawing/2010/main" val="0"/>
              </a:ext>
            </a:extLst>
          </a:blip>
          <a:stretch>
            <a:fillRect/>
          </a:stretch>
        </p:blipFill>
        <p:spPr>
          <a:xfrm>
            <a:off x="3937379" y="3765407"/>
            <a:ext cx="4876587" cy="2309347"/>
          </a:xfrm>
          <a:prstGeom prst="rect">
            <a:avLst/>
          </a:prstGeom>
        </p:spPr>
      </p:pic>
      <p:sp>
        <p:nvSpPr>
          <p:cNvPr id="14" name="TextBox 13"/>
          <p:cNvSpPr txBox="1"/>
          <p:nvPr/>
        </p:nvSpPr>
        <p:spPr>
          <a:xfrm>
            <a:off x="3923928" y="3645024"/>
            <a:ext cx="356188" cy="461665"/>
          </a:xfrm>
          <a:prstGeom prst="rect">
            <a:avLst/>
          </a:prstGeom>
          <a:noFill/>
        </p:spPr>
        <p:txBody>
          <a:bodyPr wrap="none" rtlCol="0">
            <a:spAutoFit/>
          </a:bodyPr>
          <a:lstStyle/>
          <a:p>
            <a:r>
              <a:rPr lang="en-US" sz="2400" b="1" dirty="0" smtClean="0">
                <a:solidFill>
                  <a:srgbClr val="0070C0"/>
                </a:solidFill>
              </a:rPr>
              <a:t>c</a:t>
            </a:r>
            <a:endParaRPr lang="en-US" b="1" dirty="0">
              <a:solidFill>
                <a:srgbClr val="0070C0"/>
              </a:solidFill>
            </a:endParaRPr>
          </a:p>
        </p:txBody>
      </p:sp>
      <p:sp>
        <p:nvSpPr>
          <p:cNvPr id="15" name="Rectangle 14"/>
          <p:cNvSpPr/>
          <p:nvPr/>
        </p:nvSpPr>
        <p:spPr>
          <a:xfrm flipH="1">
            <a:off x="251519" y="6237312"/>
            <a:ext cx="8562446" cy="37324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smtClean="0">
                <a:solidFill>
                  <a:srgbClr val="C00000"/>
                </a:solidFill>
                <a:latin typeface="Arial" panose="020B0604020202020204" pitchFamily="34" charset="0"/>
                <a:cs typeface="Arial" panose="020B0604020202020204" pitchFamily="34" charset="0"/>
              </a:rPr>
              <a:t>Q4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 Find the base first. The height is perpendicular to the base.</a:t>
            </a:r>
          </a:p>
        </p:txBody>
      </p:sp>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274424" y="2852936"/>
            <a:ext cx="546048" cy="514544"/>
          </a:xfrm>
          <a:prstGeom prst="rect">
            <a:avLst/>
          </a:prstGeom>
        </p:spPr>
      </p:pic>
    </p:spTree>
    <p:extLst>
      <p:ext uri="{BB962C8B-B14F-4D97-AF65-F5344CB8AC3E}">
        <p14:creationId xmlns:p14="http://schemas.microsoft.com/office/powerpoint/2010/main" val="1174376163"/>
      </p:ext>
    </p:extLst>
  </p:cSld>
  <p:clrMapOvr>
    <a:masterClrMapping/>
  </p:clrMapOvr>
  <p:transition advClick="0"/>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8.1 – Rectangles, Parallelograms and Triangles</a:t>
            </a:r>
            <a:endParaRPr lang="en-GB" sz="3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59</a:t>
            </a:r>
            <a:endParaRPr lang="en-GB" sz="1400" b="1" dirty="0">
              <a:latin typeface="Calibri" panose="020F0502020204030204" pitchFamily="34" charset="0"/>
            </a:endParaRPr>
          </a:p>
        </p:txBody>
      </p:sp>
      <p:sp>
        <p:nvSpPr>
          <p:cNvPr id="3" name="Rectangle 2"/>
          <p:cNvSpPr/>
          <p:nvPr/>
        </p:nvSpPr>
        <p:spPr>
          <a:xfrm>
            <a:off x="251520" y="1218525"/>
            <a:ext cx="5275834" cy="5447645"/>
          </a:xfrm>
          <a:prstGeom prst="rect">
            <a:avLst/>
          </a:prstGeom>
        </p:spPr>
        <p:txBody>
          <a:bodyPr wrap="square">
            <a:spAutoFit/>
          </a:bodyPr>
          <a:lstStyle/>
          <a:p>
            <a:pPr marL="457200" indent="-457200">
              <a:buClr>
                <a:srgbClr val="C00000"/>
              </a:buClr>
              <a:buFont typeface="+mj-lt"/>
              <a:buAutoNum type="arabicPeriod" startAt="5"/>
              <a:tabLst>
                <a:tab pos="800100" algn="l"/>
                <a:tab pos="3028950" algn="l"/>
                <a:tab pos="4857750" algn="l"/>
              </a:tabLst>
            </a:pPr>
            <a:r>
              <a:rPr lang="en-US" sz="2400" dirty="0">
                <a:latin typeface="Arial" panose="020B0604020202020204" pitchFamily="34" charset="0"/>
                <a:cs typeface="Arial" panose="020B0604020202020204" pitchFamily="34" charset="0"/>
              </a:rPr>
              <a:t>Calculate the perimeter and area of each shape.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All </a:t>
            </a:r>
            <a:r>
              <a:rPr lang="en-US" sz="2400" dirty="0">
                <a:latin typeface="Arial" panose="020B0604020202020204" pitchFamily="34" charset="0"/>
                <a:cs typeface="Arial" panose="020B0604020202020204" pitchFamily="34" charset="0"/>
              </a:rPr>
              <a:t>lengths are in </a:t>
            </a:r>
            <a:r>
              <a:rPr lang="en-US" sz="2400" dirty="0" err="1">
                <a:latin typeface="Arial" panose="020B0604020202020204" pitchFamily="34" charset="0"/>
                <a:cs typeface="Arial" panose="020B0604020202020204" pitchFamily="34" charset="0"/>
              </a:rPr>
              <a:t>centimetres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5"/>
              <a:tabLst>
                <a:tab pos="800100" algn="l"/>
                <a:tab pos="3028950" algn="l"/>
                <a:tab pos="4857750" algn="l"/>
              </a:tabLst>
            </a:pPr>
            <a:r>
              <a:rPr lang="en-US" sz="2400" dirty="0">
                <a:latin typeface="Arial" panose="020B0604020202020204" pitchFamily="34" charset="0"/>
                <a:cs typeface="Arial" panose="020B0604020202020204" pitchFamily="34" charset="0"/>
              </a:rPr>
              <a:t>A triangle has base length </a:t>
            </a:r>
            <a:r>
              <a:rPr lang="en-US" sz="2400" dirty="0" smtClean="0">
                <a:latin typeface="Arial" panose="020B0604020202020204" pitchFamily="34" charset="0"/>
                <a:cs typeface="Arial" panose="020B0604020202020204" pitchFamily="34" charset="0"/>
              </a:rPr>
              <a:t>5.6 cm </a:t>
            </a:r>
            <a:r>
              <a:rPr lang="en-US" sz="2400" dirty="0">
                <a:latin typeface="Arial" panose="020B0604020202020204" pitchFamily="34" charset="0"/>
                <a:cs typeface="Arial" panose="020B0604020202020204" pitchFamily="34" charset="0"/>
              </a:rPr>
              <a:t>and height </a:t>
            </a:r>
            <a:r>
              <a:rPr lang="en-US" sz="2400" dirty="0" smtClean="0">
                <a:latin typeface="Arial" panose="020B0604020202020204" pitchFamily="34" charset="0"/>
                <a:cs typeface="Arial" panose="020B0604020202020204" pitchFamily="34" charset="0"/>
              </a:rPr>
              <a:t>9 cm.</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Calculate </a:t>
            </a:r>
            <a:r>
              <a:rPr lang="en-US" sz="2400" dirty="0">
                <a:latin typeface="Arial" panose="020B0604020202020204" pitchFamily="34" charset="0"/>
                <a:cs typeface="Arial" panose="020B0604020202020204" pitchFamily="34" charset="0"/>
              </a:rPr>
              <a:t>its area.</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2416" y="1218525"/>
            <a:ext cx="546048" cy="514544"/>
          </a:xfrm>
          <a:prstGeom prst="rect">
            <a:avLst/>
          </a:prstGeom>
        </p:spPr>
      </p:pic>
      <p:pic>
        <p:nvPicPr>
          <p:cNvPr id="6" name="Picture 5"/>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951478" y="2420888"/>
            <a:ext cx="3908554" cy="2955247"/>
          </a:xfrm>
          <a:prstGeom prst="rect">
            <a:avLst/>
          </a:prstGeom>
        </p:spPr>
      </p:pic>
    </p:spTree>
    <p:extLst>
      <p:ext uri="{BB962C8B-B14F-4D97-AF65-F5344CB8AC3E}">
        <p14:creationId xmlns:p14="http://schemas.microsoft.com/office/powerpoint/2010/main" val="893211133"/>
      </p:ext>
    </p:extLst>
  </p:cSld>
  <p:clrMapOvr>
    <a:masterClrMapping/>
  </p:clrMapOvr>
  <p:transition advClick="0"/>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8.1 – Rectangles, Parallelograms and Triangles</a:t>
            </a:r>
            <a:endParaRPr lang="en-GB" sz="3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59</a:t>
            </a:r>
            <a:endParaRPr lang="en-GB" sz="1400" b="1" dirty="0">
              <a:latin typeface="Calibri" panose="020F0502020204030204" pitchFamily="34" charset="0"/>
            </a:endParaRPr>
          </a:p>
        </p:txBody>
      </p:sp>
      <p:sp>
        <p:nvSpPr>
          <p:cNvPr id="3" name="Rectangle 2"/>
          <p:cNvSpPr/>
          <p:nvPr/>
        </p:nvSpPr>
        <p:spPr>
          <a:xfrm>
            <a:off x="251520" y="1218525"/>
            <a:ext cx="5275834" cy="5509200"/>
          </a:xfrm>
          <a:prstGeom prst="rect">
            <a:avLst/>
          </a:prstGeom>
        </p:spPr>
        <p:txBody>
          <a:bodyPr wrap="square">
            <a:spAutoFit/>
          </a:bodyPr>
          <a:lstStyle/>
          <a:p>
            <a:pPr marL="457200" indent="-457200">
              <a:buClr>
                <a:srgbClr val="C00000"/>
              </a:buClr>
              <a:buFont typeface="+mj-lt"/>
              <a:buAutoNum type="arabicPeriod" startAt="7"/>
              <a:tabLst>
                <a:tab pos="800100" algn="l"/>
                <a:tab pos="3028950" algn="l"/>
                <a:tab pos="4857750" algn="l"/>
              </a:tabLst>
            </a:pPr>
            <a:r>
              <a:rPr lang="en-US" sz="2200" b="1" dirty="0">
                <a:solidFill>
                  <a:srgbClr val="FF0000"/>
                </a:solidFill>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Sam makes place mats from triangles cut from a wooden </a:t>
            </a:r>
            <a:r>
              <a:rPr lang="en-US" sz="2200" dirty="0" smtClean="0">
                <a:latin typeface="Arial" panose="020B0604020202020204" pitchFamily="34" charset="0"/>
                <a:cs typeface="Arial" panose="020B0604020202020204" pitchFamily="34" charset="0"/>
              </a:rPr>
              <a:t>board.</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Each </a:t>
            </a:r>
            <a:r>
              <a:rPr lang="en-US" sz="2200" dirty="0">
                <a:latin typeface="Arial" panose="020B0604020202020204" pitchFamily="34" charset="0"/>
                <a:cs typeface="Arial" panose="020B0604020202020204" pitchFamily="34" charset="0"/>
              </a:rPr>
              <a:t>place mat has a border of veneer around the whole triangle.</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He makes 15 of these </a:t>
            </a:r>
            <a:r>
              <a:rPr lang="en-US" sz="2200" dirty="0" smtClean="0">
                <a:latin typeface="Arial" panose="020B0604020202020204" pitchFamily="34" charset="0"/>
                <a:cs typeface="Arial" panose="020B0604020202020204" pitchFamily="34" charset="0"/>
              </a:rPr>
              <a:t>triangles.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a:t>
            </a:r>
          </a:p>
          <a:p>
            <a:pPr marL="914400" indent="-457200">
              <a:buClr>
                <a:srgbClr val="C00000"/>
              </a:buClr>
              <a:buFont typeface="+mj-lt"/>
              <a:buAutoNum type="alphaLcPeriod"/>
              <a:tabLst>
                <a:tab pos="800100" algn="l"/>
                <a:tab pos="3028950" algn="l"/>
                <a:tab pos="4857750" algn="l"/>
              </a:tabLst>
            </a:pP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area of wood he needs </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00100" algn="l"/>
                <a:tab pos="3028950" algn="l"/>
                <a:tab pos="4857750" algn="l"/>
              </a:tabLst>
            </a:pP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length of veneer he needs</a:t>
            </a:r>
            <a:r>
              <a:rPr lang="en-US" sz="2200" dirty="0" smtClean="0">
                <a:latin typeface="Arial" panose="020B0604020202020204" pitchFamily="34" charset="0"/>
                <a:cs typeface="Arial" panose="020B0604020202020204" pitchFamily="34" charset="0"/>
              </a:rPr>
              <a:t>.</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2416" y="1218525"/>
            <a:ext cx="546048" cy="514544"/>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392416" y="2648129"/>
            <a:ext cx="2994041" cy="2581071"/>
          </a:xfrm>
          <a:prstGeom prst="rect">
            <a:avLst/>
          </a:prstGeom>
        </p:spPr>
      </p:pic>
    </p:spTree>
    <p:extLst>
      <p:ext uri="{BB962C8B-B14F-4D97-AF65-F5344CB8AC3E}">
        <p14:creationId xmlns:p14="http://schemas.microsoft.com/office/powerpoint/2010/main" val="584432277"/>
      </p:ext>
    </p:extLst>
  </p:cSld>
  <p:clrMapOvr>
    <a:masterClrMapping/>
  </p:clrMapOvr>
  <p:transition advClick="0"/>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8.1 – Rectangles, Parallelograms and Triangles</a:t>
            </a:r>
            <a:endParaRPr lang="en-GB" sz="3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60</a:t>
            </a:r>
            <a:endParaRPr lang="en-GB" sz="1400" b="1" dirty="0">
              <a:latin typeface="Calibri" panose="020F0502020204030204" pitchFamily="34" charset="0"/>
            </a:endParaRPr>
          </a:p>
        </p:txBody>
      </p:sp>
      <p:sp>
        <p:nvSpPr>
          <p:cNvPr id="3" name="Rectangle 2"/>
          <p:cNvSpPr/>
          <p:nvPr/>
        </p:nvSpPr>
        <p:spPr>
          <a:xfrm>
            <a:off x="251520" y="1218525"/>
            <a:ext cx="5275834" cy="830997"/>
          </a:xfrm>
          <a:prstGeom prst="rect">
            <a:avLst/>
          </a:prstGeom>
        </p:spPr>
        <p:txBody>
          <a:bodyPr wrap="square">
            <a:spAutoFit/>
          </a:bodyPr>
          <a:lstStyle/>
          <a:p>
            <a:pPr marL="457200" indent="-457200">
              <a:buClr>
                <a:srgbClr val="C00000"/>
              </a:buClr>
              <a:buFont typeface="+mj-lt"/>
              <a:buAutoNum type="arabicPeriod" startAt="8"/>
              <a:tabLst>
                <a:tab pos="800100" algn="l"/>
                <a:tab pos="3028950" algn="l"/>
                <a:tab pos="4857750" algn="l"/>
              </a:tabLst>
            </a:pPr>
            <a:r>
              <a:rPr lang="en-US" sz="2400" b="1" dirty="0" smtClean="0">
                <a:solidFill>
                  <a:srgbClr val="FF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Sketch and label three triangles that have area 12cm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2416" y="1218525"/>
            <a:ext cx="546048" cy="514544"/>
          </a:xfrm>
          <a:prstGeom prst="rect">
            <a:avLst/>
          </a:prstGeom>
        </p:spPr>
      </p:pic>
      <p:grpSp>
        <p:nvGrpSpPr>
          <p:cNvPr id="7" name="Group 6"/>
          <p:cNvGrpSpPr/>
          <p:nvPr/>
        </p:nvGrpSpPr>
        <p:grpSpPr>
          <a:xfrm>
            <a:off x="243512" y="2132856"/>
            <a:ext cx="5264592" cy="4392488"/>
            <a:chOff x="3483872" y="1089031"/>
            <a:chExt cx="5264592" cy="4392488"/>
          </a:xfrm>
        </p:grpSpPr>
        <p:sp>
          <p:nvSpPr>
            <p:cNvPr id="8" name="Round Diagonal Corner Rectangle 7"/>
            <p:cNvSpPr/>
            <p:nvPr/>
          </p:nvSpPr>
          <p:spPr>
            <a:xfrm>
              <a:off x="3491880" y="1089031"/>
              <a:ext cx="5256584" cy="4392488"/>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9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3563888" y="1666250"/>
              <a:ext cx="5176568" cy="1508105"/>
            </a:xfrm>
            <a:prstGeom prst="rect">
              <a:avLst/>
            </a:prstGeom>
          </p:spPr>
          <p:txBody>
            <a:bodyPr wrap="square">
              <a:spAutoFit/>
            </a:bodyPr>
            <a:lstStyle/>
            <a:p>
              <a:pPr>
                <a:spcAft>
                  <a:spcPts val="0"/>
                </a:spcAft>
                <a:tabLst>
                  <a:tab pos="4972050" algn="r"/>
                </a:tabLst>
              </a:pPr>
              <a:r>
                <a:rPr lang="en-US" sz="2300" dirty="0"/>
                <a:t>These shapes are drawn on </a:t>
              </a:r>
              <a:r>
                <a:rPr lang="en-US" sz="2300" dirty="0" err="1"/>
                <a:t>centimetre</a:t>
              </a:r>
              <a:r>
                <a:rPr lang="en-US" sz="2300" dirty="0"/>
                <a:t> squared paper.</a:t>
              </a:r>
            </a:p>
            <a:p>
              <a:pPr>
                <a:spcAft>
                  <a:spcPts val="0"/>
                </a:spcAft>
                <a:tabLst>
                  <a:tab pos="4972050" algn="r"/>
                </a:tabLst>
              </a:pPr>
              <a:r>
                <a:rPr lang="en-US" sz="2300" dirty="0"/>
                <a:t>Calculate the area of each one. </a:t>
              </a:r>
              <a:endParaRPr lang="en-US" sz="2300" dirty="0" smtClean="0"/>
            </a:p>
            <a:p>
              <a:pPr>
                <a:spcAft>
                  <a:spcPts val="0"/>
                </a:spcAft>
                <a:tabLst>
                  <a:tab pos="4972050" algn="r"/>
                </a:tabLst>
              </a:pPr>
              <a:r>
                <a:rPr lang="en-US" sz="2300" dirty="0"/>
                <a:t>	</a:t>
              </a:r>
              <a:r>
                <a:rPr lang="en-US" sz="2300" b="1" dirty="0" smtClean="0"/>
                <a:t>(</a:t>
              </a:r>
              <a:r>
                <a:rPr lang="en-US" sz="2300" b="1" dirty="0"/>
                <a:t>6 marks)</a:t>
              </a:r>
            </a:p>
          </p:txBody>
        </p:sp>
      </p:grpSp>
      <p:pic>
        <p:nvPicPr>
          <p:cNvPr id="4" name="Picture 3"/>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345130" y="4291902"/>
            <a:ext cx="5090966" cy="1972375"/>
          </a:xfrm>
          <a:prstGeom prst="rect">
            <a:avLst/>
          </a:prstGeom>
        </p:spPr>
      </p:pic>
    </p:spTree>
    <p:extLst>
      <p:ext uri="{BB962C8B-B14F-4D97-AF65-F5344CB8AC3E}">
        <p14:creationId xmlns:p14="http://schemas.microsoft.com/office/powerpoint/2010/main" val="4271867071"/>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5.2 – Solving Equations 2</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052736"/>
                <a:ext cx="5256584" cy="5529719"/>
              </a:xfrm>
              <a:prstGeom prst="rect">
                <a:avLst/>
              </a:prstGeom>
            </p:spPr>
            <p:txBody>
              <a:bodyPr wrap="square">
                <a:spAutoFit/>
              </a:bodyPr>
              <a:lstStyle/>
              <a:p>
                <a:pPr marL="622300" indent="-622300">
                  <a:lnSpc>
                    <a:spcPts val="5300"/>
                  </a:lnSpc>
                  <a:buClr>
                    <a:srgbClr val="C00000"/>
                  </a:buClr>
                  <a:buFont typeface="+mj-lt"/>
                  <a:buAutoNum type="arabicPeriod" startAt="12"/>
                  <a:tabLst>
                    <a:tab pos="2852738" algn="l"/>
                    <a:tab pos="3200400" algn="l"/>
                  </a:tabLst>
                </a:pPr>
                <a:r>
                  <a:rPr lang="en-US" sz="2800" dirty="0" smtClean="0">
                    <a:latin typeface="Arial" panose="020B0604020202020204" pitchFamily="34" charset="0"/>
                    <a:cs typeface="Arial" panose="020B0604020202020204" pitchFamily="34" charset="0"/>
                  </a:rPr>
                  <a:t>Solve </a:t>
                </a:r>
                <a:r>
                  <a:rPr lang="en-US" sz="2800" dirty="0">
                    <a:latin typeface="Arial" panose="020B0604020202020204" pitchFamily="34" charset="0"/>
                    <a:cs typeface="Arial" panose="020B0604020202020204" pitchFamily="34" charset="0"/>
                  </a:rPr>
                  <a:t>these </a:t>
                </a:r>
                <a:r>
                  <a:rPr lang="en-US" sz="2800" dirty="0" smtClean="0">
                    <a:latin typeface="Arial" panose="020B0604020202020204" pitchFamily="34" charset="0"/>
                    <a:cs typeface="Arial" panose="020B0604020202020204" pitchFamily="34" charset="0"/>
                  </a:rPr>
                  <a:t>equations:</a:t>
                </a:r>
              </a:p>
              <a:p>
                <a:pPr marL="969963" indent="-512763">
                  <a:lnSpc>
                    <a:spcPts val="5300"/>
                  </a:lnSpc>
                  <a:buClr>
                    <a:srgbClr val="C00000"/>
                  </a:buClr>
                  <a:buFont typeface="+mj-lt"/>
                  <a:buAutoNum type="alphaLcPeriod"/>
                  <a:tabLst>
                    <a:tab pos="1993900" algn="l"/>
                    <a:tab pos="2578100" algn="l"/>
                    <a:tab pos="2908300" algn="l"/>
                    <a:tab pos="3365500" algn="l"/>
                  </a:tabLst>
                </a:pP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3</m:t>
                        </m:r>
                      </m:den>
                    </m:f>
                    <m:r>
                      <a:rPr lang="en-US" sz="2800" b="0" i="1" smtClean="0">
                        <a:latin typeface="Cambria Math" panose="02040503050406030204" pitchFamily="18" charset="0"/>
                      </a:rPr>
                      <m:t>+1</m:t>
                    </m:r>
                  </m:oMath>
                </a14:m>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4</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i="1" dirty="0" smtClean="0">
                    <a:solidFill>
                      <a:srgbClr val="C00000"/>
                    </a:solidFill>
                    <a:latin typeface="Arial" panose="020B0604020202020204" pitchFamily="34" charset="0"/>
                    <a:cs typeface="Arial" panose="020B0604020202020204" pitchFamily="34" charset="0"/>
                  </a:rPr>
                  <a:t>b</a:t>
                </a:r>
                <a:r>
                  <a:rPr lang="en-US" sz="2800" i="1" dirty="0">
                    <a:solidFill>
                      <a:srgbClr val="C0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𝑚</m:t>
                        </m:r>
                      </m:num>
                      <m:den>
                        <m:r>
                          <a:rPr lang="en-US" sz="2800" b="0" i="1" smtClean="0">
                            <a:latin typeface="Cambria Math" panose="02040503050406030204" pitchFamily="18" charset="0"/>
                          </a:rPr>
                          <m:t>2</m:t>
                        </m:r>
                      </m:den>
                    </m:f>
                  </m:oMath>
                </a14:m>
                <a:r>
                  <a:rPr lang="en-US" sz="2800" dirty="0" smtClean="0">
                    <a:latin typeface="Arial" panose="020B0604020202020204" pitchFamily="34" charset="0"/>
                    <a:cs typeface="Arial" panose="020B0604020202020204" pitchFamily="34" charset="0"/>
                  </a:rPr>
                  <a:t> - 5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7</a:t>
                </a:r>
                <a:endParaRPr lang="en-US" sz="2800" i="1" dirty="0">
                  <a:solidFill>
                    <a:srgbClr val="C00000"/>
                  </a:solidFill>
                  <a:latin typeface="Arial" panose="020B0604020202020204" pitchFamily="34" charset="0"/>
                  <a:cs typeface="Arial" panose="020B0604020202020204" pitchFamily="34" charset="0"/>
                </a:endParaRPr>
              </a:p>
              <a:p>
                <a:pPr marL="969963" indent="-512763">
                  <a:lnSpc>
                    <a:spcPts val="5300"/>
                  </a:lnSpc>
                  <a:buClr>
                    <a:srgbClr val="C00000"/>
                  </a:buClr>
                  <a:buFont typeface="+mj-lt"/>
                  <a:buAutoNum type="alphaLcPeriod" startAt="3"/>
                  <a:tabLst>
                    <a:tab pos="1993900" algn="l"/>
                    <a:tab pos="2578100" algn="l"/>
                    <a:tab pos="2908300" algn="l"/>
                    <a:tab pos="3365500" algn="l"/>
                  </a:tabLst>
                </a:pP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𝑥</m:t>
                        </m:r>
                      </m:num>
                      <m:den>
                        <m:r>
                          <a:rPr lang="en-US" sz="2800" b="0" i="1" smtClean="0">
                            <a:latin typeface="Cambria Math" panose="02040503050406030204" pitchFamily="18" charset="0"/>
                          </a:rPr>
                          <m:t>3</m:t>
                        </m:r>
                      </m:den>
                    </m:f>
                    <m:r>
                      <a:rPr lang="en-US" sz="2800" b="0" i="1">
                        <a:latin typeface="Cambria Math" panose="02040503050406030204" pitchFamily="18" charset="0"/>
                      </a:rPr>
                      <m:t> </m:t>
                    </m:r>
                    <m:r>
                      <a:rPr lang="en-US" sz="2800" b="0" i="1" smtClean="0">
                        <a:latin typeface="Cambria Math" panose="02040503050406030204" pitchFamily="18" charset="0"/>
                      </a:rPr>
                      <m:t>−2</m:t>
                    </m:r>
                  </m:oMath>
                </a14:m>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12	</a:t>
                </a:r>
                <a:r>
                  <a:rPr lang="en-US" sz="2800" i="1"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𝑑</m:t>
                        </m:r>
                      </m:num>
                      <m:den>
                        <m:r>
                          <a:rPr lang="en-US" sz="2800" b="0" i="1" smtClean="0">
                            <a:latin typeface="Cambria Math" panose="02040503050406030204" pitchFamily="18" charset="0"/>
                          </a:rPr>
                          <m:t>6</m:t>
                        </m:r>
                      </m:den>
                    </m:f>
                    <m:r>
                      <a:rPr lang="en-US" sz="2800" b="0" i="1" smtClean="0">
                        <a:latin typeface="Cambria Math" panose="02040503050406030204" pitchFamily="18" charset="0"/>
                      </a:rPr>
                      <m:t>+5</m:t>
                    </m:r>
                  </m:oMath>
                </a14:m>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11</a:t>
                </a:r>
              </a:p>
              <a:p>
                <a:pPr marL="971550" indent="-514350">
                  <a:lnSpc>
                    <a:spcPts val="5300"/>
                  </a:lnSpc>
                  <a:buClr>
                    <a:srgbClr val="C00000"/>
                  </a:buClr>
                  <a:buFont typeface="+mj-lt"/>
                  <a:buAutoNum type="alphaLcPeriod" startAt="5"/>
                  <a:tabLst>
                    <a:tab pos="1993900" algn="l"/>
                    <a:tab pos="2578100" algn="l"/>
                    <a:tab pos="2908300" algn="l"/>
                    <a:tab pos="3365500" algn="l"/>
                  </a:tabLst>
                </a:pPr>
                <a14:m>
                  <m:oMath xmlns:m="http://schemas.openxmlformats.org/officeDocument/2006/math">
                    <m:f>
                      <m:fPr>
                        <m:ctrlPr>
                          <a:rPr lang="en-US" sz="2800" i="1">
                            <a:latin typeface="Cambria Math" panose="02040503050406030204" pitchFamily="18" charset="0"/>
                          </a:rPr>
                        </m:ctrlPr>
                      </m:fPr>
                      <m:num>
                        <m:r>
                          <a:rPr lang="en-US" sz="2800" i="1" smtClean="0">
                            <a:latin typeface="Cambria Math" panose="02040503050406030204" pitchFamily="18" charset="0"/>
                          </a:rPr>
                          <m:t>𝑘</m:t>
                        </m:r>
                      </m:num>
                      <m:den>
                        <m:r>
                          <a:rPr lang="en-US" sz="2800" i="1">
                            <a:latin typeface="Cambria Math" panose="02040503050406030204" pitchFamily="18" charset="0"/>
                          </a:rPr>
                          <m:t>5</m:t>
                        </m:r>
                      </m:den>
                    </m:f>
                    <m:r>
                      <a:rPr lang="en-US" sz="2800" b="0" i="1" smtClean="0">
                        <a:latin typeface="Cambria Math" panose="02040503050406030204" pitchFamily="18" charset="0"/>
                      </a:rPr>
                      <m:t>+3</m:t>
                    </m:r>
                  </m:oMath>
                </a14:m>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7</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i="1" dirty="0" smtClean="0">
                    <a:solidFill>
                      <a:srgbClr val="C00000"/>
                    </a:solidFill>
                    <a:latin typeface="Arial" panose="020B0604020202020204" pitchFamily="34" charset="0"/>
                    <a:cs typeface="Arial" panose="020B0604020202020204" pitchFamily="34" charset="0"/>
                  </a:rPr>
                  <a:t>f.</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𝑏</m:t>
                        </m:r>
                      </m:num>
                      <m:den>
                        <m:r>
                          <a:rPr lang="en-US" sz="2800" b="0" i="1" smtClean="0">
                            <a:latin typeface="Cambria Math" panose="02040503050406030204" pitchFamily="18" charset="0"/>
                          </a:rPr>
                          <m:t>4</m:t>
                        </m:r>
                      </m:den>
                    </m:f>
                    <m:r>
                      <a:rPr lang="en-US" sz="2800" b="0" i="1" smtClean="0">
                        <a:latin typeface="Cambria Math" panose="02040503050406030204" pitchFamily="18" charset="0"/>
                      </a:rPr>
                      <m:t>−5</m:t>
                    </m:r>
                  </m:oMath>
                </a14:m>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rPr>
                      <m:t>−2</m:t>
                    </m:r>
                  </m:oMath>
                </a14:m>
                <a:endParaRPr lang="en-US" sz="2800" dirty="0" smtClean="0">
                  <a:latin typeface="Arial" panose="020B0604020202020204" pitchFamily="34" charset="0"/>
                  <a:cs typeface="Arial" panose="020B0604020202020204" pitchFamily="34" charset="0"/>
                </a:endParaRPr>
              </a:p>
              <a:p>
                <a:pPr marL="622300" indent="-622300">
                  <a:lnSpc>
                    <a:spcPts val="5300"/>
                  </a:lnSpc>
                  <a:buClr>
                    <a:srgbClr val="C00000"/>
                  </a:buClr>
                  <a:buFont typeface="+mj-lt"/>
                  <a:buAutoNum type="arabicPeriod" startAt="13"/>
                  <a:tabLst>
                    <a:tab pos="2852738" algn="l"/>
                    <a:tab pos="3200400" algn="l"/>
                  </a:tabLst>
                </a:pPr>
                <a:r>
                  <a:rPr lang="en-US" sz="2800" dirty="0">
                    <a:latin typeface="Arial" panose="020B0604020202020204" pitchFamily="34" charset="0"/>
                    <a:cs typeface="Arial" panose="020B0604020202020204" pitchFamily="34" charset="0"/>
                  </a:rPr>
                  <a:t>Solve these equations:</a:t>
                </a:r>
              </a:p>
              <a:p>
                <a:pPr marL="969963" indent="-512763">
                  <a:lnSpc>
                    <a:spcPts val="5300"/>
                  </a:lnSpc>
                  <a:buClr>
                    <a:srgbClr val="C00000"/>
                  </a:buClr>
                  <a:buFont typeface="+mj-lt"/>
                  <a:buAutoNum type="alphaLcPeriod"/>
                  <a:tabLst>
                    <a:tab pos="1993900" algn="l"/>
                    <a:tab pos="2578100" algn="l"/>
                    <a:tab pos="3035300" algn="l"/>
                    <a:tab pos="3492500" algn="l"/>
                  </a:tabLst>
                </a:pP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r>
                      <a:rPr lang="en-US" sz="2800" i="1">
                        <a:latin typeface="Cambria Math" panose="02040503050406030204" pitchFamily="18" charset="0"/>
                      </a:rPr>
                      <m:t>𝑡</m:t>
                    </m:r>
                  </m:oMath>
                </a14:m>
                <a:r>
                  <a:rPr lang="en-US" sz="2800" dirty="0">
                    <a:latin typeface="Arial" panose="020B0604020202020204" pitchFamily="34" charset="0"/>
                    <a:cs typeface="Arial" panose="020B0604020202020204" pitchFamily="34" charset="0"/>
                  </a:rPr>
                  <a:t> = 10		</a:t>
                </a:r>
                <a:r>
                  <a:rPr lang="en-US" sz="2800" i="1" dirty="0">
                    <a:solidFill>
                      <a:srgbClr val="C00000"/>
                    </a:solidFill>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𝑝</m:t>
                        </m:r>
                      </m:num>
                      <m:den>
                        <m:r>
                          <a:rPr lang="en-US" sz="2800" i="1">
                            <a:latin typeface="Cambria Math" panose="02040503050406030204" pitchFamily="18" charset="0"/>
                          </a:rPr>
                          <m:t>12</m:t>
                        </m:r>
                      </m:den>
                    </m:f>
                  </m:oMath>
                </a14:m>
                <a:r>
                  <a:rPr lang="en-US" sz="2800" dirty="0">
                    <a:latin typeface="Arial" panose="020B0604020202020204" pitchFamily="34" charset="0"/>
                    <a:cs typeface="Arial" panose="020B0604020202020204" pitchFamily="34" charset="0"/>
                  </a:rPr>
                  <a:t> = 10</a:t>
                </a:r>
                <a:endParaRPr lang="en-US" sz="2800" i="1" dirty="0">
                  <a:solidFill>
                    <a:srgbClr val="C00000"/>
                  </a:solidFill>
                  <a:latin typeface="Arial" panose="020B0604020202020204" pitchFamily="34" charset="0"/>
                  <a:cs typeface="Arial" panose="020B0604020202020204" pitchFamily="34" charset="0"/>
                </a:endParaRPr>
              </a:p>
              <a:p>
                <a:pPr marL="969963" indent="-512763">
                  <a:lnSpc>
                    <a:spcPts val="5300"/>
                  </a:lnSpc>
                  <a:buClr>
                    <a:srgbClr val="C00000"/>
                  </a:buClr>
                  <a:buFont typeface="+mj-lt"/>
                  <a:buAutoNum type="alphaLcPeriod" startAt="3"/>
                  <a:tabLst>
                    <a:tab pos="1993900" algn="l"/>
                    <a:tab pos="2578100" algn="l"/>
                    <a:tab pos="3035300" algn="l"/>
                    <a:tab pos="3492500" algn="l"/>
                  </a:tabLst>
                </a:pP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3</m:t>
                        </m:r>
                      </m:num>
                      <m:den>
                        <m:r>
                          <a:rPr lang="en-US" sz="2800" i="1">
                            <a:latin typeface="Cambria Math" panose="02040503050406030204" pitchFamily="18" charset="0"/>
                          </a:rPr>
                          <m:t>4</m:t>
                        </m:r>
                      </m:den>
                    </m:f>
                    <m:r>
                      <a:rPr lang="en-US" sz="2800" i="1">
                        <a:latin typeface="Cambria Math" panose="02040503050406030204" pitchFamily="18" charset="0"/>
                      </a:rPr>
                      <m:t>𝑚</m:t>
                    </m:r>
                  </m:oMath>
                </a14:m>
                <a:r>
                  <a:rPr lang="en-US" sz="2800" dirty="0">
                    <a:latin typeface="Arial" panose="020B0604020202020204" pitchFamily="34" charset="0"/>
                    <a:cs typeface="Arial" panose="020B0604020202020204" pitchFamily="34" charset="0"/>
                  </a:rPr>
                  <a:t> = 18		</a:t>
                </a:r>
                <a:r>
                  <a:rPr lang="en-US" sz="2800" i="1" dirty="0">
                    <a:solidFill>
                      <a:srgbClr val="C00000"/>
                    </a:solidFill>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2</m:t>
                        </m:r>
                      </m:num>
                      <m:den>
                        <m:r>
                          <a:rPr lang="en-US" sz="2800" i="1">
                            <a:latin typeface="Cambria Math" panose="02040503050406030204" pitchFamily="18" charset="0"/>
                          </a:rPr>
                          <m:t>3</m:t>
                        </m:r>
                      </m:den>
                    </m:f>
                  </m:oMath>
                </a14:m>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10</a:t>
                </a:r>
              </a:p>
              <a:p>
                <a:pPr marL="971550" indent="-514350">
                  <a:lnSpc>
                    <a:spcPts val="5300"/>
                  </a:lnSpc>
                  <a:buClr>
                    <a:srgbClr val="C00000"/>
                  </a:buClr>
                  <a:buFont typeface="+mj-lt"/>
                  <a:buAutoNum type="alphaLcPeriod" startAt="5"/>
                  <a:tabLst>
                    <a:tab pos="1993900" algn="l"/>
                    <a:tab pos="2578100" algn="l"/>
                    <a:tab pos="3035300" algn="l"/>
                    <a:tab pos="3492500" algn="l"/>
                  </a:tabLst>
                </a:pP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4</m:t>
                        </m:r>
                        <m:r>
                          <a:rPr lang="en-US" sz="2800" i="1">
                            <a:latin typeface="Cambria Math" panose="02040503050406030204" pitchFamily="18" charset="0"/>
                          </a:rPr>
                          <m:t>𝑥</m:t>
                        </m:r>
                      </m:num>
                      <m:den>
                        <m:r>
                          <a:rPr lang="en-US" sz="2800" i="1">
                            <a:latin typeface="Cambria Math" panose="02040503050406030204" pitchFamily="18" charset="0"/>
                          </a:rPr>
                          <m:t>5</m:t>
                        </m:r>
                      </m:den>
                    </m:f>
                  </m:oMath>
                </a14:m>
                <a:r>
                  <a:rPr lang="en-US" sz="2800" dirty="0">
                    <a:latin typeface="Arial" panose="020B0604020202020204" pitchFamily="34" charset="0"/>
                    <a:cs typeface="Arial" panose="020B0604020202020204" pitchFamily="34" charset="0"/>
                  </a:rPr>
                  <a:t> = 12		</a:t>
                </a:r>
                <a:r>
                  <a:rPr lang="en-US" sz="2800" i="1" dirty="0">
                    <a:solidFill>
                      <a:srgbClr val="C00000"/>
                    </a:solidFill>
                    <a:latin typeface="Arial" panose="020B0604020202020204" pitchFamily="34" charset="0"/>
                    <a:cs typeface="Arial" panose="020B0604020202020204" pitchFamily="34" charset="0"/>
                  </a:rPr>
                  <a:t>f.</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𝑏</m:t>
                        </m:r>
                      </m:num>
                      <m:den>
                        <m:r>
                          <a:rPr lang="en-US" sz="2800" i="1">
                            <a:latin typeface="Cambria Math" panose="02040503050406030204" pitchFamily="18" charset="0"/>
                          </a:rPr>
                          <m:t>3</m:t>
                        </m:r>
                      </m:den>
                    </m:f>
                  </m:oMath>
                </a14:m>
                <a:r>
                  <a:rPr lang="en-US" sz="2800" dirty="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4</m:t>
                        </m:r>
                      </m:den>
                    </m:f>
                  </m:oMath>
                </a14:m>
                <a:endParaRPr lang="en-US" sz="28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052736"/>
                <a:ext cx="5256584" cy="5529719"/>
              </a:xfrm>
              <a:prstGeom prst="rect">
                <a:avLst/>
              </a:prstGeom>
              <a:blipFill rotWithShape="0">
                <a:blip r:embed="rId4"/>
                <a:stretch>
                  <a:fillRect l="-2086" b="-331"/>
                </a:stretch>
              </a:blipFill>
            </p:spPr>
            <p:txBody>
              <a:bodyPr/>
              <a:lstStyle/>
              <a:p>
                <a:r>
                  <a:rPr lang="en-US">
                    <a:noFill/>
                  </a:rPr>
                  <a:t> </a:t>
                </a:r>
              </a:p>
            </p:txBody>
          </p:sp>
        </mc:Fallback>
      </mc:AlternateContent>
    </p:spTree>
    <p:extLst>
      <p:ext uri="{BB962C8B-B14F-4D97-AF65-F5344CB8AC3E}">
        <p14:creationId xmlns:p14="http://schemas.microsoft.com/office/powerpoint/2010/main" val="1494438891"/>
      </p:ext>
    </p:extLst>
  </p:cSld>
  <p:clrMapOvr>
    <a:masterClrMapping/>
  </p:clrMapOvr>
  <p:transition advClick="0"/>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8.1 – Rectangles, Parallelograms and Triangles</a:t>
            </a:r>
            <a:endParaRPr lang="en-GB" sz="3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60</a:t>
            </a:r>
            <a:endParaRPr lang="en-GB" sz="1400" b="1" dirty="0">
              <a:latin typeface="Calibri" panose="020F0502020204030204" pitchFamily="34" charset="0"/>
            </a:endParaRPr>
          </a:p>
        </p:txBody>
      </p:sp>
      <p:sp>
        <p:nvSpPr>
          <p:cNvPr id="3" name="Rectangle 2"/>
          <p:cNvSpPr/>
          <p:nvPr/>
        </p:nvSpPr>
        <p:spPr>
          <a:xfrm>
            <a:off x="251520" y="1218525"/>
            <a:ext cx="5275834" cy="1200329"/>
          </a:xfrm>
          <a:prstGeom prst="rect">
            <a:avLst/>
          </a:prstGeom>
        </p:spPr>
        <p:txBody>
          <a:bodyPr wrap="square">
            <a:spAutoFit/>
          </a:bodyPr>
          <a:lstStyle/>
          <a:p>
            <a:pPr marL="571500" indent="-571500">
              <a:buClr>
                <a:srgbClr val="C00000"/>
              </a:buClr>
              <a:buFont typeface="+mj-lt"/>
              <a:buAutoNum type="arabicPeriod" startAt="10"/>
              <a:tabLst>
                <a:tab pos="800100" algn="l"/>
                <a:tab pos="3028950" algn="l"/>
                <a:tab pos="4857750"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Each shape has an area of 30cm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Calculate the lengths marked by </a:t>
            </a:r>
            <a:r>
              <a:rPr lang="en-US" sz="2400" dirty="0" smtClean="0">
                <a:latin typeface="Arial" panose="020B0604020202020204" pitchFamily="34" charset="0"/>
                <a:cs typeface="Arial" panose="020B0604020202020204" pitchFamily="34" charset="0"/>
              </a:rPr>
              <a:t>letters.</a:t>
            </a:r>
            <a:endParaRPr lang="en-US" sz="24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2416" y="1218525"/>
            <a:ext cx="546048" cy="514544"/>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16547" y="2534849"/>
            <a:ext cx="5191557" cy="3342423"/>
          </a:xfrm>
          <a:prstGeom prst="rect">
            <a:avLst/>
          </a:prstGeom>
        </p:spPr>
      </p:pic>
    </p:spTree>
    <p:extLst>
      <p:ext uri="{BB962C8B-B14F-4D97-AF65-F5344CB8AC3E}">
        <p14:creationId xmlns:p14="http://schemas.microsoft.com/office/powerpoint/2010/main" val="3142239876"/>
      </p:ext>
    </p:extLst>
  </p:cSld>
  <p:clrMapOvr>
    <a:masterClrMapping/>
  </p:clrMapOvr>
  <p:transition advClick="0"/>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8.1 – Rectangles, Parallelograms and Triangles</a:t>
            </a:r>
            <a:endParaRPr lang="en-GB" sz="3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60</a:t>
            </a:r>
            <a:endParaRPr lang="en-GB" sz="1400" b="1" dirty="0">
              <a:latin typeface="Calibri" panose="020F0502020204030204" pitchFamily="34" charset="0"/>
            </a:endParaRPr>
          </a:p>
        </p:txBody>
      </p:sp>
      <p:sp>
        <p:nvSpPr>
          <p:cNvPr id="3" name="Rectangle 2"/>
          <p:cNvSpPr/>
          <p:nvPr/>
        </p:nvSpPr>
        <p:spPr>
          <a:xfrm>
            <a:off x="251520" y="1218525"/>
            <a:ext cx="5275834" cy="5693866"/>
          </a:xfrm>
          <a:prstGeom prst="rect">
            <a:avLst/>
          </a:prstGeom>
        </p:spPr>
        <p:txBody>
          <a:bodyPr wrap="square">
            <a:spAutoFit/>
          </a:bodyPr>
          <a:lstStyle/>
          <a:p>
            <a:pPr marL="571500" indent="-571500">
              <a:buClr>
                <a:srgbClr val="C00000"/>
              </a:buClr>
              <a:buFont typeface="+mj-lt"/>
              <a:buAutoNum type="arabicPeriod" startAt="11"/>
              <a:tabLst>
                <a:tab pos="800100" algn="l"/>
                <a:tab pos="3028950" algn="l"/>
                <a:tab pos="4857750" algn="l"/>
              </a:tabLst>
            </a:pPr>
            <a:r>
              <a:rPr lang="en-US" sz="2700" dirty="0" smtClean="0">
                <a:latin typeface="Arial" panose="020B0604020202020204" pitchFamily="34" charset="0"/>
                <a:cs typeface="Arial" panose="020B0604020202020204" pitchFamily="34" charset="0"/>
              </a:rPr>
              <a:t>A </a:t>
            </a:r>
            <a:r>
              <a:rPr lang="en-US" sz="2700" dirty="0">
                <a:latin typeface="Arial" panose="020B0604020202020204" pitchFamily="34" charset="0"/>
                <a:cs typeface="Arial" panose="020B0604020202020204" pitchFamily="34" charset="0"/>
              </a:rPr>
              <a:t>rectangular room measures 4.5 m by 5.1 m, and is 2.4 m high.</a:t>
            </a:r>
          </a:p>
          <a:p>
            <a:pPr marL="1028700" indent="-457200">
              <a:buClr>
                <a:srgbClr val="C00000"/>
              </a:buClr>
              <a:buFont typeface="+mj-lt"/>
              <a:buAutoNum type="alphaLcPeriod"/>
              <a:tabLst>
                <a:tab pos="3028950" algn="l"/>
                <a:tab pos="4857750" algn="l"/>
              </a:tabLst>
            </a:pPr>
            <a:r>
              <a:rPr lang="en-US" sz="2700" dirty="0" smtClean="0">
                <a:latin typeface="Arial" panose="020B0604020202020204" pitchFamily="34" charset="0"/>
                <a:cs typeface="Arial" panose="020B0604020202020204" pitchFamily="34" charset="0"/>
              </a:rPr>
              <a:t>Sketch </a:t>
            </a:r>
            <a:r>
              <a:rPr lang="en-US" sz="2700" dirty="0">
                <a:latin typeface="Arial" panose="020B0604020202020204" pitchFamily="34" charset="0"/>
                <a:cs typeface="Arial" panose="020B0604020202020204" pitchFamily="34" charset="0"/>
              </a:rPr>
              <a:t>four rectangles to represent the four walls. Label their lengths and </a:t>
            </a:r>
            <a:r>
              <a:rPr lang="en-US" sz="2700" dirty="0" smtClean="0">
                <a:latin typeface="Arial" panose="020B0604020202020204" pitchFamily="34" charset="0"/>
                <a:cs typeface="Arial" panose="020B0604020202020204" pitchFamily="34" charset="0"/>
              </a:rPr>
              <a:t>widths.</a:t>
            </a:r>
          </a:p>
          <a:p>
            <a:pPr marL="1028700" indent="-457200">
              <a:buClr>
                <a:srgbClr val="C00000"/>
              </a:buClr>
              <a:buFont typeface="+mj-lt"/>
              <a:buAutoNum type="alphaLcPeriod"/>
              <a:tabLst>
                <a:tab pos="3028950" algn="l"/>
                <a:tab pos="4857750" algn="l"/>
              </a:tabLst>
            </a:pPr>
            <a:r>
              <a:rPr lang="en-US" sz="2700" dirty="0" smtClean="0">
                <a:latin typeface="Arial" panose="020B0604020202020204" pitchFamily="34" charset="0"/>
                <a:cs typeface="Arial" panose="020B0604020202020204" pitchFamily="34" charset="0"/>
              </a:rPr>
              <a:t>Calculate </a:t>
            </a:r>
            <a:r>
              <a:rPr lang="en-US" sz="2700" dirty="0">
                <a:latin typeface="Arial" panose="020B0604020202020204" pitchFamily="34" charset="0"/>
                <a:cs typeface="Arial" panose="020B0604020202020204" pitchFamily="34" charset="0"/>
              </a:rPr>
              <a:t>the total area of the walls.</a:t>
            </a:r>
          </a:p>
          <a:p>
            <a:pPr marL="1028700" indent="-457200">
              <a:buClr>
                <a:srgbClr val="C00000"/>
              </a:buClr>
              <a:buFont typeface="+mj-lt"/>
              <a:buAutoNum type="alphaLcPeriod"/>
              <a:tabLst>
                <a:tab pos="3028950" algn="l"/>
                <a:tab pos="4857750" algn="l"/>
              </a:tabLst>
            </a:pPr>
            <a:r>
              <a:rPr lang="en-US" sz="2700" dirty="0" smtClean="0">
                <a:latin typeface="Arial" panose="020B0604020202020204" pitchFamily="34" charset="0"/>
                <a:cs typeface="Arial" panose="020B0604020202020204" pitchFamily="34" charset="0"/>
              </a:rPr>
              <a:t>A </a:t>
            </a:r>
            <a:r>
              <a:rPr lang="en-US" sz="2700" dirty="0">
                <a:latin typeface="Arial" panose="020B0604020202020204" pitchFamily="34" charset="0"/>
                <a:cs typeface="Arial" panose="020B0604020202020204" pitchFamily="34" charset="0"/>
              </a:rPr>
              <a:t>tin of paint costs £8.99 and covers 5 m</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 Estimate the cost of the paint for the walls.</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2416" y="1218525"/>
            <a:ext cx="546048" cy="514544"/>
          </a:xfrm>
          <a:prstGeom prst="rect">
            <a:avLst/>
          </a:prstGeom>
        </p:spPr>
      </p:pic>
    </p:spTree>
    <p:extLst>
      <p:ext uri="{BB962C8B-B14F-4D97-AF65-F5344CB8AC3E}">
        <p14:creationId xmlns:p14="http://schemas.microsoft.com/office/powerpoint/2010/main" val="114569209"/>
      </p:ext>
    </p:extLst>
  </p:cSld>
  <p:clrMapOvr>
    <a:masterClrMapping/>
  </p:clrMapOvr>
  <p:transition advClick="0"/>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60</a:t>
            </a:r>
            <a:endParaRPr lang="en-GB" sz="1400" b="1" dirty="0">
              <a:latin typeface="Calibri" panose="020F0502020204030204" pitchFamily="34" charset="0"/>
            </a:endParaRPr>
          </a:p>
        </p:txBody>
      </p:sp>
      <p:sp>
        <p:nvSpPr>
          <p:cNvPr id="3" name="Rectangle 2"/>
          <p:cNvSpPr/>
          <p:nvPr/>
        </p:nvSpPr>
        <p:spPr>
          <a:xfrm>
            <a:off x="251520" y="1218525"/>
            <a:ext cx="3960440" cy="2215991"/>
          </a:xfrm>
          <a:prstGeom prst="rect">
            <a:avLst/>
          </a:prstGeom>
        </p:spPr>
        <p:txBody>
          <a:bodyPr wrap="square">
            <a:spAutoFit/>
          </a:bodyPr>
          <a:lstStyle/>
          <a:p>
            <a:pPr marL="457200" indent="-457200">
              <a:buClr>
                <a:srgbClr val="C00000"/>
              </a:buClr>
              <a:buFont typeface="+mj-lt"/>
              <a:buAutoNum type="arabicPeriod"/>
              <a:tabLst>
                <a:tab pos="800100" algn="l"/>
                <a:tab pos="3028950" algn="l"/>
                <a:tab pos="4857750" algn="l"/>
              </a:tabLst>
            </a:pPr>
            <a:r>
              <a:rPr lang="en-US" sz="2300" dirty="0">
                <a:latin typeface="Arial" panose="020B0604020202020204" pitchFamily="34" charset="0"/>
                <a:cs typeface="Arial" panose="020B0604020202020204" pitchFamily="34" charset="0"/>
              </a:rPr>
              <a:t>Calculate the areas of these </a:t>
            </a:r>
            <a:r>
              <a:rPr lang="en-US" sz="2300" dirty="0" smtClean="0">
                <a:latin typeface="Arial" panose="020B0604020202020204" pitchFamily="34" charset="0"/>
                <a:cs typeface="Arial" panose="020B0604020202020204" pitchFamily="34" charset="0"/>
              </a:rPr>
              <a:t>trapezia.</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All </a:t>
            </a:r>
            <a:r>
              <a:rPr lang="en-US" sz="2300" dirty="0">
                <a:latin typeface="Arial" panose="020B0604020202020204" pitchFamily="34" charset="0"/>
                <a:cs typeface="Arial" panose="020B0604020202020204" pitchFamily="34" charset="0"/>
              </a:rPr>
              <a:t>lengths are in </a:t>
            </a:r>
            <a:r>
              <a:rPr lang="en-US" sz="2300" dirty="0" err="1">
                <a:latin typeface="Arial" panose="020B0604020202020204" pitchFamily="34" charset="0"/>
                <a:cs typeface="Arial" panose="020B0604020202020204" pitchFamily="34" charset="0"/>
              </a:rPr>
              <a:t>centimetres</a:t>
            </a:r>
            <a:r>
              <a:rPr lang="en-US" sz="2300" dirty="0">
                <a:latin typeface="Arial" panose="020B0604020202020204" pitchFamily="34" charset="0"/>
                <a:cs typeface="Arial" panose="020B0604020202020204" pitchFamily="34" charset="0"/>
              </a:rPr>
              <a:t>. Round answers to 1 decimal place where necessary.</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2416" y="1218525"/>
            <a:ext cx="546048" cy="514544"/>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40207" t="1584" r="2993" b="51453"/>
          <a:stretch/>
        </p:blipFill>
        <p:spPr>
          <a:xfrm>
            <a:off x="4110220" y="1222345"/>
            <a:ext cx="1397884" cy="1558583"/>
          </a:xfrm>
          <a:prstGeom prst="rect">
            <a:avLst/>
          </a:prstGeom>
        </p:spPr>
      </p:pic>
      <p:pic>
        <p:nvPicPr>
          <p:cNvPr id="4" name="Picture 3"/>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988447" y="3425195"/>
            <a:ext cx="3799577" cy="3124096"/>
          </a:xfrm>
          <a:prstGeom prst="rect">
            <a:avLst/>
          </a:prstGeom>
        </p:spPr>
      </p:pic>
    </p:spTree>
    <p:extLst>
      <p:ext uri="{BB962C8B-B14F-4D97-AF65-F5344CB8AC3E}">
        <p14:creationId xmlns:p14="http://schemas.microsoft.com/office/powerpoint/2010/main" val="2805173907"/>
      </p:ext>
    </p:extLst>
  </p:cSld>
  <p:clrMapOvr>
    <a:masterClrMapping/>
  </p:clrMapOvr>
  <p:transition advClick="0"/>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60</a:t>
            </a:r>
            <a:endParaRPr lang="en-GB" sz="1400" b="1" dirty="0">
              <a:latin typeface="Calibri" panose="020F0502020204030204" pitchFamily="34" charset="0"/>
            </a:endParaRPr>
          </a:p>
        </p:txBody>
      </p:sp>
      <p:sp>
        <p:nvSpPr>
          <p:cNvPr id="3" name="Rectangle 2"/>
          <p:cNvSpPr/>
          <p:nvPr/>
        </p:nvSpPr>
        <p:spPr>
          <a:xfrm>
            <a:off x="251520" y="1218525"/>
            <a:ext cx="5256584" cy="800219"/>
          </a:xfrm>
          <a:prstGeom prst="rect">
            <a:avLst/>
          </a:prstGeom>
        </p:spPr>
        <p:txBody>
          <a:bodyPr wrap="square">
            <a:spAutoFit/>
          </a:bodyPr>
          <a:lstStyle/>
          <a:p>
            <a:pPr marL="457200" indent="-457200">
              <a:buClr>
                <a:srgbClr val="C00000"/>
              </a:buClr>
              <a:buFont typeface="+mj-lt"/>
              <a:buAutoNum type="arabicPeriod" startAt="2"/>
              <a:tabLst>
                <a:tab pos="800100" algn="l"/>
                <a:tab pos="3028950" algn="l"/>
                <a:tab pos="4857750" algn="l"/>
              </a:tabLst>
            </a:pPr>
            <a:r>
              <a:rPr lang="en-US" sz="2300" dirty="0">
                <a:latin typeface="Arial" panose="020B0604020202020204" pitchFamily="34" charset="0"/>
                <a:cs typeface="Arial" panose="020B0604020202020204" pitchFamily="34" charset="0"/>
              </a:rPr>
              <a:t>Calculate the area and perimeter of this isosceles trapezium.</a:t>
            </a:r>
          </a:p>
        </p:txBody>
      </p:sp>
      <p:sp>
        <p:nvSpPr>
          <p:cNvPr id="8" name="Rectangle 7"/>
          <p:cNvSpPr/>
          <p:nvPr/>
        </p:nvSpPr>
        <p:spPr>
          <a:xfrm flipH="1">
            <a:off x="277538" y="5373216"/>
            <a:ext cx="5204539" cy="115212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Q2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An isosceles trapezium has one line of symmetry. Its two sloping sides are equal.</a:t>
            </a: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761492" y="2018745"/>
            <a:ext cx="4386572" cy="3207318"/>
          </a:xfrm>
          <a:prstGeom prst="rect">
            <a:avLst/>
          </a:prstGeom>
        </p:spPr>
      </p:pic>
    </p:spTree>
    <p:extLst>
      <p:ext uri="{BB962C8B-B14F-4D97-AF65-F5344CB8AC3E}">
        <p14:creationId xmlns:p14="http://schemas.microsoft.com/office/powerpoint/2010/main" val="156384646"/>
      </p:ext>
    </p:extLst>
  </p:cSld>
  <p:clrMapOvr>
    <a:masterClrMapping/>
  </p:clrMapOvr>
  <p:transition advClick="0"/>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60</a:t>
            </a:r>
            <a:endParaRPr lang="en-GB" sz="1400" b="1" dirty="0">
              <a:latin typeface="Calibri" panose="020F0502020204030204" pitchFamily="34" charset="0"/>
            </a:endParaRPr>
          </a:p>
        </p:txBody>
      </p:sp>
      <p:sp>
        <p:nvSpPr>
          <p:cNvPr id="3" name="Rectangle 2"/>
          <p:cNvSpPr/>
          <p:nvPr/>
        </p:nvSpPr>
        <p:spPr>
          <a:xfrm>
            <a:off x="251520" y="1218525"/>
            <a:ext cx="5256584" cy="5401479"/>
          </a:xfrm>
          <a:prstGeom prst="rect">
            <a:avLst/>
          </a:prstGeom>
        </p:spPr>
        <p:txBody>
          <a:bodyPr wrap="square">
            <a:spAutoFit/>
          </a:bodyPr>
          <a:lstStyle/>
          <a:p>
            <a:pPr marL="457200" indent="-457200">
              <a:buClr>
                <a:srgbClr val="C00000"/>
              </a:buClr>
              <a:buFont typeface="+mj-lt"/>
              <a:buAutoNum type="arabicPeriod" startAt="3"/>
              <a:tabLst>
                <a:tab pos="800100" algn="l"/>
                <a:tab pos="3028950" algn="l"/>
                <a:tab pos="4857750" algn="l"/>
              </a:tabLst>
            </a:pPr>
            <a:r>
              <a:rPr lang="en-US" sz="2300" b="1" dirty="0" smtClean="0">
                <a:solidFill>
                  <a:srgbClr val="FF0000"/>
                </a:solidFill>
                <a:latin typeface="Arial" panose="020B0604020202020204" pitchFamily="34" charset="0"/>
                <a:cs typeface="Arial" panose="020B0604020202020204" pitchFamily="34" charset="0"/>
              </a:rPr>
              <a:t>P</a:t>
            </a:r>
            <a:r>
              <a:rPr lang="en-US" sz="2300" dirty="0" smtClean="0">
                <a:latin typeface="Arial" panose="020B0604020202020204" pitchFamily="34" charset="0"/>
                <a:cs typeface="Arial" panose="020B0604020202020204" pitchFamily="34" charset="0"/>
              </a:rPr>
              <a:t> This </a:t>
            </a:r>
            <a:r>
              <a:rPr lang="en-US" sz="2300" dirty="0">
                <a:latin typeface="Arial" panose="020B0604020202020204" pitchFamily="34" charset="0"/>
                <a:cs typeface="Arial" panose="020B0604020202020204" pitchFamily="34" charset="0"/>
              </a:rPr>
              <a:t>trapezium has area 36cm</a:t>
            </a:r>
            <a:r>
              <a:rPr lang="en-US" sz="2300" baseline="30000" dirty="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3028950" algn="l"/>
                <a:tab pos="4857750" algn="l"/>
              </a:tabLst>
            </a:pPr>
            <a:r>
              <a:rPr lang="en-US" sz="2300" dirty="0" smtClean="0">
                <a:latin typeface="Arial" panose="020B0604020202020204" pitchFamily="34" charset="0"/>
                <a:cs typeface="Arial" panose="020B0604020202020204" pitchFamily="34" charset="0"/>
              </a:rPr>
              <a:t>Substitute </a:t>
            </a:r>
            <a:r>
              <a:rPr lang="en-US" sz="2300" dirty="0">
                <a:latin typeface="Arial" panose="020B0604020202020204" pitchFamily="34" charset="0"/>
                <a:cs typeface="Arial" panose="020B0604020202020204" pitchFamily="34" charset="0"/>
              </a:rPr>
              <a:t>the values for </a:t>
            </a:r>
            <a:r>
              <a:rPr lang="en-US" sz="2300" i="1" dirty="0" smtClean="0">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and  </a:t>
            </a:r>
            <a:r>
              <a:rPr lang="en-US" sz="2300" i="1" dirty="0" smtClean="0">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into </a:t>
            </a:r>
            <a:r>
              <a:rPr lang="en-US" sz="2300" dirty="0">
                <a:latin typeface="Arial" panose="020B0604020202020204" pitchFamily="34" charset="0"/>
                <a:cs typeface="Arial" panose="020B0604020202020204" pitchFamily="34" charset="0"/>
              </a:rPr>
              <a:t>the formula A = </a:t>
            </a:r>
            <a:r>
              <a:rPr lang="en-US" sz="2300" dirty="0" smtClean="0">
                <a:latin typeface="Arial" panose="020B0604020202020204" pitchFamily="34" charset="0"/>
                <a:cs typeface="Arial" panose="020B0604020202020204" pitchFamily="34" charset="0"/>
              </a:rPr>
              <a:t>½ (</a:t>
            </a:r>
            <a:r>
              <a:rPr lang="en-US" sz="2300" i="1" dirty="0" smtClean="0">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b</a:t>
            </a:r>
            <a:r>
              <a:rPr lang="en-US" sz="2300" dirty="0">
                <a:latin typeface="Arial" panose="020B0604020202020204" pitchFamily="34" charset="0"/>
                <a:cs typeface="Arial" panose="020B0604020202020204" pitchFamily="34" charset="0"/>
              </a:rPr>
              <a:t>)</a:t>
            </a:r>
            <a:r>
              <a:rPr lang="en-US" sz="2300" i="1" dirty="0">
                <a:latin typeface="Arial" panose="020B0604020202020204" pitchFamily="34" charset="0"/>
                <a:cs typeface="Arial" panose="020B0604020202020204" pitchFamily="34" charset="0"/>
              </a:rPr>
              <a:t>h</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3028950" algn="l"/>
                <a:tab pos="4857750" algn="l"/>
              </a:tabLst>
            </a:pPr>
            <a:r>
              <a:rPr lang="en-US" sz="2300" dirty="0" smtClean="0">
                <a:latin typeface="Arial" panose="020B0604020202020204" pitchFamily="34" charset="0"/>
                <a:cs typeface="Arial" panose="020B0604020202020204" pitchFamily="34" charset="0"/>
              </a:rPr>
              <a:t>Simplify </a:t>
            </a:r>
            <a:r>
              <a:rPr lang="en-US" sz="2300" dirty="0">
                <a:latin typeface="Arial" panose="020B0604020202020204" pitchFamily="34" charset="0"/>
                <a:cs typeface="Arial" panose="020B0604020202020204" pitchFamily="34" charset="0"/>
              </a:rPr>
              <a:t>your answer to part </a:t>
            </a:r>
            <a:r>
              <a:rPr lang="en-US" sz="2300" b="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00100" algn="l"/>
                <a:tab pos="3028950" algn="l"/>
                <a:tab pos="4857750" algn="l"/>
              </a:tabLst>
            </a:pPr>
            <a:r>
              <a:rPr lang="en-US" sz="2300" dirty="0" smtClean="0">
                <a:latin typeface="Arial" panose="020B0604020202020204" pitchFamily="34" charset="0"/>
                <a:cs typeface="Arial" panose="020B0604020202020204" pitchFamily="34" charset="0"/>
              </a:rPr>
              <a:t>Solve </a:t>
            </a:r>
            <a:r>
              <a:rPr lang="en-US" sz="2300" dirty="0">
                <a:latin typeface="Arial" panose="020B0604020202020204" pitchFamily="34" charset="0"/>
                <a:cs typeface="Arial" panose="020B0604020202020204" pitchFamily="34" charset="0"/>
              </a:rPr>
              <a:t>your equation from part </a:t>
            </a:r>
            <a:r>
              <a:rPr lang="en-US" sz="2300" b="1" dirty="0">
                <a:latin typeface="Arial" panose="020B0604020202020204" pitchFamily="34" charset="0"/>
                <a:cs typeface="Arial" panose="020B0604020202020204" pitchFamily="34" charset="0"/>
              </a:rPr>
              <a:t>b</a:t>
            </a:r>
            <a:r>
              <a:rPr lang="en-US" sz="2300" dirty="0">
                <a:latin typeface="Arial" panose="020B0604020202020204" pitchFamily="34" charset="0"/>
                <a:cs typeface="Arial" panose="020B0604020202020204" pitchFamily="34" charset="0"/>
              </a:rPr>
              <a:t> to find </a:t>
            </a:r>
            <a:r>
              <a:rPr lang="en-US" sz="2300" i="1" dirty="0">
                <a:latin typeface="Arial" panose="020B0604020202020204" pitchFamily="34" charset="0"/>
                <a:cs typeface="Arial" panose="020B0604020202020204" pitchFamily="34" charset="0"/>
              </a:rPr>
              <a:t>h</a:t>
            </a:r>
            <a:r>
              <a:rPr lang="en-US" sz="2300" dirty="0">
                <a:latin typeface="Arial" panose="020B0604020202020204" pitchFamily="34" charset="0"/>
                <a:cs typeface="Arial" panose="020B0604020202020204" pitchFamily="34" charset="0"/>
              </a:rPr>
              <a:t>. Give the units with your answer.</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701552" y="1721092"/>
            <a:ext cx="4678461" cy="2651130"/>
          </a:xfrm>
          <a:prstGeom prst="rect">
            <a:avLst/>
          </a:prstGeom>
        </p:spPr>
      </p:pic>
    </p:spTree>
    <p:extLst>
      <p:ext uri="{BB962C8B-B14F-4D97-AF65-F5344CB8AC3E}">
        <p14:creationId xmlns:p14="http://schemas.microsoft.com/office/powerpoint/2010/main" val="591410725"/>
      </p:ext>
    </p:extLst>
  </p:cSld>
  <p:clrMapOvr>
    <a:masterClrMapping/>
  </p:clrMapOvr>
  <p:transition advClick="0"/>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60</a:t>
            </a:r>
            <a:endParaRPr lang="en-GB" sz="1400" b="1" dirty="0">
              <a:latin typeface="Calibri" panose="020F0502020204030204" pitchFamily="34" charset="0"/>
            </a:endParaRPr>
          </a:p>
        </p:txBody>
      </p:sp>
      <p:sp>
        <p:nvSpPr>
          <p:cNvPr id="3" name="Rectangle 2"/>
          <p:cNvSpPr/>
          <p:nvPr/>
        </p:nvSpPr>
        <p:spPr>
          <a:xfrm>
            <a:off x="251520" y="1218525"/>
            <a:ext cx="5256584" cy="5509200"/>
          </a:xfrm>
          <a:prstGeom prst="rect">
            <a:avLst/>
          </a:prstGeom>
        </p:spPr>
        <p:txBody>
          <a:bodyPr wrap="square">
            <a:spAutoFit/>
          </a:bodyPr>
          <a:lstStyle/>
          <a:p>
            <a:pPr marL="457200" indent="-457200">
              <a:buClr>
                <a:srgbClr val="C00000"/>
              </a:buClr>
              <a:buFont typeface="+mj-lt"/>
              <a:buAutoNum type="arabicPeriod" startAt="4"/>
              <a:tabLst>
                <a:tab pos="800100" algn="l"/>
                <a:tab pos="3028950" algn="l"/>
                <a:tab pos="4857750" algn="l"/>
              </a:tabLst>
            </a:pPr>
            <a:r>
              <a:rPr lang="en-US" sz="2800" b="1" dirty="0" smtClean="0">
                <a:solidFill>
                  <a:srgbClr val="FF0000"/>
                </a:solidFill>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This </a:t>
            </a:r>
            <a:r>
              <a:rPr lang="en-US" sz="2800" dirty="0">
                <a:latin typeface="Arial" panose="020B0604020202020204" pitchFamily="34" charset="0"/>
                <a:cs typeface="Arial" panose="020B0604020202020204" pitchFamily="34" charset="0"/>
              </a:rPr>
              <a:t>trapezium has area 21 </a:t>
            </a:r>
            <a:r>
              <a:rPr lang="en-US" sz="2800" dirty="0" smtClean="0">
                <a:latin typeface="Arial" panose="020B0604020202020204" pitchFamily="34" charset="0"/>
                <a:cs typeface="Arial" panose="020B0604020202020204" pitchFamily="34" charset="0"/>
              </a:rPr>
              <a:t>m</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its height.</a:t>
            </a:r>
          </a:p>
          <a:p>
            <a:pPr marL="457200" indent="-457200">
              <a:buClr>
                <a:srgbClr val="C00000"/>
              </a:buClr>
              <a:buFont typeface="+mj-lt"/>
              <a:buAutoNum type="arabicPeriod" startAt="5"/>
              <a:tabLst>
                <a:tab pos="800100" algn="l"/>
                <a:tab pos="3028950" algn="l"/>
                <a:tab pos="4857750" algn="l"/>
              </a:tabLst>
            </a:pPr>
            <a:r>
              <a:rPr lang="en-US" sz="2800" dirty="0" smtClean="0">
                <a:latin typeface="Arial" panose="020B0604020202020204" pitchFamily="34" charset="0"/>
                <a:cs typeface="Arial" panose="020B0604020202020204" pitchFamily="34" charset="0"/>
              </a:rPr>
              <a:t>Convert</a:t>
            </a:r>
          </a:p>
          <a:p>
            <a:pPr marL="914400" indent="-457200">
              <a:buClr>
                <a:srgbClr val="C00000"/>
              </a:buClr>
              <a:buFont typeface="+mj-lt"/>
              <a:buAutoNum type="alphaLcPeriod"/>
              <a:tabLst>
                <a:tab pos="3028950" algn="l"/>
                <a:tab pos="4857750" algn="l"/>
              </a:tabLst>
            </a:pPr>
            <a:r>
              <a:rPr lang="en-US" sz="2800" dirty="0" smtClean="0">
                <a:latin typeface="Arial" panose="020B0604020202020204" pitchFamily="34" charset="0"/>
                <a:cs typeface="Arial" panose="020B0604020202020204" pitchFamily="34" charset="0"/>
              </a:rPr>
              <a:t>1850 </a:t>
            </a:r>
            <a:r>
              <a:rPr lang="en-US" sz="2800" dirty="0">
                <a:latin typeface="Arial" panose="020B0604020202020204" pitchFamily="34" charset="0"/>
                <a:cs typeface="Arial" panose="020B0604020202020204" pitchFamily="34" charset="0"/>
              </a:rPr>
              <a:t>mm</a:t>
            </a:r>
            <a:r>
              <a:rPr lang="en-US" sz="2800" baseline="30000" dirty="0">
                <a:latin typeface="Arial" panose="020B0604020202020204" pitchFamily="34" charset="0"/>
                <a:cs typeface="Arial" panose="020B0604020202020204" pitchFamily="34" charset="0"/>
              </a:rPr>
              <a:t>2 </a:t>
            </a:r>
            <a:r>
              <a:rPr lang="en-US" sz="2800" dirty="0">
                <a:latin typeface="Arial" panose="020B0604020202020204" pitchFamily="34" charset="0"/>
                <a:cs typeface="Arial" panose="020B0604020202020204" pitchFamily="34" charset="0"/>
              </a:rPr>
              <a:t>to cm</a:t>
            </a:r>
            <a:r>
              <a:rPr lang="en-US" sz="2800" baseline="30000" dirty="0">
                <a:latin typeface="Arial" panose="020B0604020202020204" pitchFamily="34" charset="0"/>
                <a:cs typeface="Arial" panose="020B0604020202020204" pitchFamily="34" charset="0"/>
              </a:rPr>
              <a:t>2 </a:t>
            </a:r>
            <a:endParaRPr lang="en-US" sz="2800" baseline="300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3028950" algn="l"/>
                <a:tab pos="4857750" algn="l"/>
              </a:tabLst>
            </a:pPr>
            <a:r>
              <a:rPr lang="en-US" sz="2800" dirty="0" smtClean="0">
                <a:latin typeface="Arial" panose="020B0604020202020204" pitchFamily="34" charset="0"/>
                <a:cs typeface="Arial" panose="020B0604020202020204" pitchFamily="34" charset="0"/>
              </a:rPr>
              <a:t>29.2 cm</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to mm</a:t>
            </a:r>
            <a:r>
              <a:rPr lang="en-US" sz="2800" baseline="30000" dirty="0">
                <a:latin typeface="Arial" panose="020B0604020202020204" pitchFamily="34" charset="0"/>
                <a:cs typeface="Arial" panose="020B0604020202020204" pitchFamily="34" charset="0"/>
              </a:rPr>
              <a:t>2</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23528" y="2224932"/>
            <a:ext cx="5123203" cy="2644228"/>
          </a:xfrm>
          <a:prstGeom prst="rect">
            <a:avLst/>
          </a:prstGeom>
        </p:spPr>
      </p:pic>
    </p:spTree>
    <p:extLst>
      <p:ext uri="{BB962C8B-B14F-4D97-AF65-F5344CB8AC3E}">
        <p14:creationId xmlns:p14="http://schemas.microsoft.com/office/powerpoint/2010/main" val="3072902270"/>
      </p:ext>
    </p:extLst>
  </p:cSld>
  <p:clrMapOvr>
    <a:masterClrMapping/>
  </p:clrMapOvr>
  <p:transition advClick="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60</a:t>
            </a:r>
            <a:endParaRPr lang="en-GB" sz="1400" b="1" dirty="0">
              <a:latin typeface="Calibri" panose="020F0502020204030204" pitchFamily="34" charset="0"/>
            </a:endParaRPr>
          </a:p>
        </p:txBody>
      </p:sp>
      <p:sp>
        <p:nvSpPr>
          <p:cNvPr id="3" name="Rectangle 2"/>
          <p:cNvSpPr/>
          <p:nvPr/>
        </p:nvSpPr>
        <p:spPr>
          <a:xfrm>
            <a:off x="251520" y="1218525"/>
            <a:ext cx="5256584" cy="1815882"/>
          </a:xfrm>
          <a:prstGeom prst="rect">
            <a:avLst/>
          </a:prstGeom>
        </p:spPr>
        <p:txBody>
          <a:bodyPr wrap="square">
            <a:spAutoFit/>
          </a:bodyPr>
          <a:lstStyle/>
          <a:p>
            <a:pPr marL="514350" indent="-514350">
              <a:buClr>
                <a:srgbClr val="C00000"/>
              </a:buClr>
              <a:buFont typeface="+mj-lt"/>
              <a:buAutoNum type="arabicPeriod" startAt="6"/>
              <a:tabLst>
                <a:tab pos="971550" algn="l"/>
                <a:tab pos="3028950" algn="l"/>
                <a:tab pos="485775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b="1" dirty="0" smtClean="0">
                <a:solidFill>
                  <a:srgbClr val="FF000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Calculate </a:t>
            </a:r>
            <a:r>
              <a:rPr lang="en-US" sz="2800" dirty="0">
                <a:latin typeface="Arial" panose="020B0604020202020204" pitchFamily="34" charset="0"/>
                <a:cs typeface="Arial" panose="020B0604020202020204" pitchFamily="34" charset="0"/>
              </a:rPr>
              <a:t>the area of this </a:t>
            </a:r>
            <a:r>
              <a:rPr lang="en-US" sz="2800" dirty="0" smtClean="0">
                <a:latin typeface="Arial" panose="020B0604020202020204" pitchFamily="34" charset="0"/>
                <a:cs typeface="Arial" panose="020B0604020202020204" pitchFamily="34" charset="0"/>
              </a:rPr>
              <a:t>	square </a:t>
            </a:r>
            <a:r>
              <a:rPr lang="en-US" sz="2800" dirty="0">
                <a:latin typeface="Arial" panose="020B0604020202020204" pitchFamily="34" charset="0"/>
                <a:cs typeface="Arial" panose="020B0604020202020204" pitchFamily="34" charset="0"/>
              </a:rPr>
              <a:t>in </a:t>
            </a:r>
            <a:r>
              <a:rPr lang="en-US" sz="2800" dirty="0" smtClean="0">
                <a:latin typeface="Arial" panose="020B0604020202020204" pitchFamily="34" charset="0"/>
                <a:cs typeface="Arial" panose="020B0604020202020204" pitchFamily="34" charset="0"/>
              </a:rPr>
              <a:t>cm</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p>
          <a:p>
            <a:pPr marL="971550" indent="-514350">
              <a:buClr>
                <a:srgbClr val="C00000"/>
              </a:buClr>
              <a:buFont typeface="+mj-lt"/>
              <a:buAutoNum type="alphaLcPeriod" startAt="2"/>
              <a:tabLst>
                <a:tab pos="3028950" algn="l"/>
                <a:tab pos="4857750" algn="l"/>
              </a:tabLst>
            </a:pPr>
            <a:r>
              <a:rPr lang="en-US" sz="2800" dirty="0" smtClean="0">
                <a:latin typeface="Arial" panose="020B0604020202020204" pitchFamily="34" charset="0"/>
                <a:cs typeface="Arial" panose="020B0604020202020204" pitchFamily="34" charset="0"/>
              </a:rPr>
              <a:t>Convert </a:t>
            </a:r>
            <a:r>
              <a:rPr lang="en-US" sz="2800" dirty="0">
                <a:latin typeface="Arial" panose="020B0604020202020204" pitchFamily="34" charset="0"/>
                <a:cs typeface="Arial" panose="020B0604020202020204" pitchFamily="34" charset="0"/>
              </a:rPr>
              <a:t>your answer to mm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endParaRPr lang="en-US" sz="2800" baseline="30000" dirty="0">
              <a:latin typeface="Arial" panose="020B0604020202020204" pitchFamily="34" charset="0"/>
              <a:cs typeface="Arial" panose="020B0604020202020204" pitchFamily="34" charset="0"/>
            </a:endParaRPr>
          </a:p>
        </p:txBody>
      </p:sp>
      <p:sp>
        <p:nvSpPr>
          <p:cNvPr id="2" name="Rectangle 1"/>
          <p:cNvSpPr/>
          <p:nvPr/>
        </p:nvSpPr>
        <p:spPr>
          <a:xfrm>
            <a:off x="1619672" y="2996952"/>
            <a:ext cx="3024336" cy="302433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05269" y="6135687"/>
            <a:ext cx="1107996" cy="461665"/>
          </a:xfrm>
          <a:prstGeom prst="rect">
            <a:avLst/>
          </a:prstGeom>
        </p:spPr>
        <p:txBody>
          <a:bodyPr wrap="none">
            <a:spAutoFit/>
          </a:bodyPr>
          <a:lstStyle/>
          <a:p>
            <a:r>
              <a:rPr lang="en-US" sz="2400" dirty="0" smtClean="0"/>
              <a:t>3.2 cm</a:t>
            </a:r>
            <a:endParaRPr lang="en-US" sz="2400" dirty="0"/>
          </a:p>
        </p:txBody>
      </p:sp>
    </p:spTree>
    <p:extLst>
      <p:ext uri="{BB962C8B-B14F-4D97-AF65-F5344CB8AC3E}">
        <p14:creationId xmlns:p14="http://schemas.microsoft.com/office/powerpoint/2010/main" val="1649584394"/>
      </p:ext>
    </p:extLst>
  </p:cSld>
  <p:clrMapOvr>
    <a:masterClrMapping/>
  </p:clrMapOvr>
  <p:transition advClick="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60</a:t>
            </a:r>
            <a:endParaRPr lang="en-GB" sz="1400" b="1" dirty="0">
              <a:latin typeface="Calibri" panose="020F0502020204030204" pitchFamily="34" charset="0"/>
            </a:endParaRPr>
          </a:p>
        </p:txBody>
      </p:sp>
      <p:sp>
        <p:nvSpPr>
          <p:cNvPr id="3" name="Rectangle 2"/>
          <p:cNvSpPr/>
          <p:nvPr/>
        </p:nvSpPr>
        <p:spPr>
          <a:xfrm>
            <a:off x="251520" y="1218525"/>
            <a:ext cx="5256584" cy="4062651"/>
          </a:xfrm>
          <a:prstGeom prst="rect">
            <a:avLst/>
          </a:prstGeom>
        </p:spPr>
        <p:txBody>
          <a:bodyPr wrap="square">
            <a:spAutoFit/>
          </a:bodyPr>
          <a:lstStyle/>
          <a:p>
            <a:pPr marL="514350" indent="-514350">
              <a:buClr>
                <a:srgbClr val="C00000"/>
              </a:buClr>
              <a:buFont typeface="+mj-lt"/>
              <a:buAutoNum type="arabicPeriod" startAt="7"/>
              <a:tabLst>
                <a:tab pos="971550" algn="l"/>
                <a:tab pos="3028950" algn="l"/>
                <a:tab pos="4857750" algn="l"/>
              </a:tabLst>
            </a:pPr>
            <a:r>
              <a:rPr lang="en-US" sz="2300" b="1" dirty="0" smtClean="0">
                <a:solidFill>
                  <a:srgbClr val="FF0000"/>
                </a:solidFill>
                <a:latin typeface="Arial" panose="020B0604020202020204" pitchFamily="34" charset="0"/>
                <a:cs typeface="Arial" panose="020B0604020202020204" pitchFamily="34" charset="0"/>
              </a:rPr>
              <a:t>R</a:t>
            </a:r>
            <a:r>
              <a:rPr lang="en-US" sz="2300" dirty="0" smtClean="0">
                <a:latin typeface="Arial" panose="020B0604020202020204" pitchFamily="34" charset="0"/>
                <a:cs typeface="Arial" panose="020B0604020202020204" pitchFamily="34" charset="0"/>
              </a:rPr>
              <a:t> </a:t>
            </a:r>
            <a:r>
              <a:rPr lang="en-US" sz="2300" dirty="0">
                <a:solidFill>
                  <a:srgbClr val="C00000"/>
                </a:solidFill>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Use these diagrams to help you work out the number of cm</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in </a:t>
            </a:r>
            <a:r>
              <a:rPr lang="en-US" sz="2300" dirty="0" smtClean="0">
                <a:latin typeface="Arial" panose="020B0604020202020204" pitchFamily="34" charset="0"/>
                <a:cs typeface="Arial" panose="020B0604020202020204" pitchFamily="34" charset="0"/>
              </a:rPr>
              <a:t>4 m</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514350" indent="-514350">
              <a:buClr>
                <a:srgbClr val="C00000"/>
              </a:buClr>
              <a:buFont typeface="+mj-lt"/>
              <a:buAutoNum type="alphaLcPeriod" startAt="2"/>
              <a:tabLst>
                <a:tab pos="971550" algn="l"/>
                <a:tab pos="3028950" algn="l"/>
                <a:tab pos="4857750" algn="l"/>
              </a:tabLst>
            </a:pPr>
            <a:r>
              <a:rPr lang="en-US" sz="2300" dirty="0">
                <a:latin typeface="Arial" panose="020B0604020202020204" pitchFamily="34" charset="0"/>
                <a:cs typeface="Arial" panose="020B0604020202020204" pitchFamily="34" charset="0"/>
              </a:rPr>
              <a:t>Copy and complete the double number line.</a:t>
            </a:r>
          </a:p>
        </p:txBody>
      </p:sp>
      <p:sp>
        <p:nvSpPr>
          <p:cNvPr id="2" name="Rectangle 1"/>
          <p:cNvSpPr/>
          <p:nvPr/>
        </p:nvSpPr>
        <p:spPr>
          <a:xfrm>
            <a:off x="1187624" y="2348880"/>
            <a:ext cx="1656184" cy="172628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6" name="Rectangle 5"/>
          <p:cNvSpPr/>
          <p:nvPr/>
        </p:nvSpPr>
        <p:spPr>
          <a:xfrm>
            <a:off x="467544" y="2842870"/>
            <a:ext cx="697627" cy="461665"/>
          </a:xfrm>
          <a:prstGeom prst="rect">
            <a:avLst/>
          </a:prstGeom>
        </p:spPr>
        <p:txBody>
          <a:bodyPr wrap="none">
            <a:spAutoFit/>
          </a:bodyPr>
          <a:lstStyle/>
          <a:p>
            <a:r>
              <a:rPr lang="en-US" sz="2300" dirty="0" smtClean="0"/>
              <a:t>2 m</a:t>
            </a:r>
            <a:endParaRPr lang="en-US" sz="2300" dirty="0"/>
          </a:p>
        </p:txBody>
      </p:sp>
      <p:sp>
        <p:nvSpPr>
          <p:cNvPr id="7" name="Rectangle 6"/>
          <p:cNvSpPr/>
          <p:nvPr/>
        </p:nvSpPr>
        <p:spPr>
          <a:xfrm>
            <a:off x="3813265" y="2348880"/>
            <a:ext cx="1656184" cy="172628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8" name="Rectangle 7"/>
          <p:cNvSpPr/>
          <p:nvPr/>
        </p:nvSpPr>
        <p:spPr>
          <a:xfrm>
            <a:off x="1666902" y="4075162"/>
            <a:ext cx="697627" cy="461665"/>
          </a:xfrm>
          <a:prstGeom prst="rect">
            <a:avLst/>
          </a:prstGeom>
        </p:spPr>
        <p:txBody>
          <a:bodyPr wrap="none">
            <a:spAutoFit/>
          </a:bodyPr>
          <a:lstStyle/>
          <a:p>
            <a:r>
              <a:rPr lang="en-US" sz="2300" dirty="0" smtClean="0"/>
              <a:t>2 m</a:t>
            </a:r>
            <a:endParaRPr lang="en-US" sz="2300" dirty="0"/>
          </a:p>
        </p:txBody>
      </p:sp>
      <p:sp>
        <p:nvSpPr>
          <p:cNvPr id="9" name="Rectangle 8"/>
          <p:cNvSpPr/>
          <p:nvPr/>
        </p:nvSpPr>
        <p:spPr>
          <a:xfrm>
            <a:off x="4044078" y="4075161"/>
            <a:ext cx="1194558" cy="461665"/>
          </a:xfrm>
          <a:prstGeom prst="rect">
            <a:avLst/>
          </a:prstGeom>
        </p:spPr>
        <p:txBody>
          <a:bodyPr wrap="none">
            <a:spAutoFit/>
          </a:bodyPr>
          <a:lstStyle/>
          <a:p>
            <a:r>
              <a:rPr lang="en-US" sz="2300" dirty="0" smtClean="0"/>
              <a:t>200 cm</a:t>
            </a:r>
            <a:endParaRPr lang="en-US" sz="2300" dirty="0"/>
          </a:p>
        </p:txBody>
      </p:sp>
      <p:sp>
        <p:nvSpPr>
          <p:cNvPr id="10" name="Rectangle 9"/>
          <p:cNvSpPr/>
          <p:nvPr/>
        </p:nvSpPr>
        <p:spPr>
          <a:xfrm>
            <a:off x="3114035" y="2797477"/>
            <a:ext cx="699230" cy="830997"/>
          </a:xfrm>
          <a:prstGeom prst="rect">
            <a:avLst/>
          </a:prstGeom>
        </p:spPr>
        <p:txBody>
          <a:bodyPr wrap="none">
            <a:spAutoFit/>
          </a:bodyPr>
          <a:lstStyle/>
          <a:p>
            <a:pPr algn="ctr"/>
            <a:r>
              <a:rPr lang="en-US" sz="2300" dirty="0" smtClean="0"/>
              <a:t>200</a:t>
            </a:r>
            <a:br>
              <a:rPr lang="en-US" sz="2300" dirty="0" smtClean="0"/>
            </a:br>
            <a:r>
              <a:rPr lang="en-US" sz="2300" dirty="0" smtClean="0"/>
              <a:t>cm</a:t>
            </a:r>
            <a:endParaRPr lang="en-US" sz="2300" dirty="0"/>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95877" y="5248317"/>
            <a:ext cx="5108104" cy="1277027"/>
          </a:xfrm>
          <a:prstGeom prst="rect">
            <a:avLst/>
          </a:prstGeom>
        </p:spPr>
      </p:pic>
    </p:spTree>
    <p:extLst>
      <p:ext uri="{BB962C8B-B14F-4D97-AF65-F5344CB8AC3E}">
        <p14:creationId xmlns:p14="http://schemas.microsoft.com/office/powerpoint/2010/main" val="441891303"/>
      </p:ext>
    </p:extLst>
  </p:cSld>
  <p:clrMapOvr>
    <a:masterClrMapping/>
  </p:clrMapOvr>
  <p:transition advClick="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61</a:t>
            </a:r>
            <a:endParaRPr lang="en-GB" sz="1400" b="1" dirty="0">
              <a:latin typeface="Calibri" panose="020F0502020204030204" pitchFamily="34" charset="0"/>
            </a:endParaRPr>
          </a:p>
        </p:txBody>
      </p:sp>
      <p:sp>
        <p:nvSpPr>
          <p:cNvPr id="3" name="Rectangle 2"/>
          <p:cNvSpPr/>
          <p:nvPr/>
        </p:nvSpPr>
        <p:spPr>
          <a:xfrm>
            <a:off x="251520" y="1218525"/>
            <a:ext cx="5256584" cy="5693866"/>
          </a:xfrm>
          <a:prstGeom prst="rect">
            <a:avLst/>
          </a:prstGeom>
        </p:spPr>
        <p:txBody>
          <a:bodyPr wrap="square">
            <a:spAutoFit/>
          </a:bodyPr>
          <a:lstStyle/>
          <a:p>
            <a:pPr marL="514350" indent="-514350">
              <a:buClr>
                <a:srgbClr val="C00000"/>
              </a:buClr>
              <a:buFont typeface="+mj-lt"/>
              <a:buAutoNum type="arabicPeriod" startAt="8"/>
              <a:tabLst>
                <a:tab pos="971550" algn="l"/>
                <a:tab pos="3028950" algn="l"/>
                <a:tab pos="4857750" algn="l"/>
              </a:tabLst>
            </a:pPr>
            <a:r>
              <a:rPr lang="en-US" sz="2700" dirty="0" smtClean="0">
                <a:latin typeface="Arial" panose="020B0604020202020204" pitchFamily="34" charset="0"/>
                <a:cs typeface="Arial" panose="020B0604020202020204" pitchFamily="34" charset="0"/>
              </a:rPr>
              <a:t>Convert</a:t>
            </a:r>
          </a:p>
          <a:p>
            <a:pPr marL="914400" indent="-400050">
              <a:buClr>
                <a:srgbClr val="C00000"/>
              </a:buClr>
              <a:buFont typeface="+mj-lt"/>
              <a:buAutoNum type="alphaLcPeriod"/>
              <a:tabLst>
                <a:tab pos="971550" algn="l"/>
                <a:tab pos="3028950" algn="l"/>
                <a:tab pos="4857750" algn="l"/>
              </a:tabLst>
            </a:pPr>
            <a:r>
              <a:rPr lang="en-US" sz="2700" dirty="0" smtClean="0">
                <a:latin typeface="Arial" panose="020B0604020202020204" pitchFamily="34" charset="0"/>
                <a:cs typeface="Arial" panose="020B0604020202020204" pitchFamily="34" charset="0"/>
              </a:rPr>
              <a:t>5.8 </a:t>
            </a:r>
            <a:r>
              <a:rPr lang="en-US" sz="2700" dirty="0">
                <a:latin typeface="Arial" panose="020B0604020202020204" pitchFamily="34" charset="0"/>
                <a:cs typeface="Arial" panose="020B0604020202020204" pitchFamily="34" charset="0"/>
              </a:rPr>
              <a:t>m</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 to cm</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	</a:t>
            </a:r>
          </a:p>
          <a:p>
            <a:pPr marL="914400" indent="-400050">
              <a:buClr>
                <a:srgbClr val="C00000"/>
              </a:buClr>
              <a:buFont typeface="+mj-lt"/>
              <a:buAutoNum type="alphaLcPeriod"/>
              <a:tabLst>
                <a:tab pos="971550" algn="l"/>
                <a:tab pos="3028950" algn="l"/>
                <a:tab pos="4857750" algn="l"/>
              </a:tabLst>
            </a:pPr>
            <a:r>
              <a:rPr lang="en-US" sz="2700" dirty="0" smtClean="0">
                <a:latin typeface="Arial" panose="020B0604020202020204" pitchFamily="34" charset="0"/>
                <a:cs typeface="Arial" panose="020B0604020202020204" pitchFamily="34" charset="0"/>
              </a:rPr>
              <a:t>12 </a:t>
            </a:r>
            <a:r>
              <a:rPr lang="en-US" sz="2700" dirty="0">
                <a:latin typeface="Arial" panose="020B0604020202020204" pitchFamily="34" charset="0"/>
                <a:cs typeface="Arial" panose="020B0604020202020204" pitchFamily="34" charset="0"/>
              </a:rPr>
              <a:t>500 cm</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to m</a:t>
            </a:r>
            <a:r>
              <a:rPr lang="en-US" sz="2700" baseline="30000" dirty="0" smtClean="0">
                <a:latin typeface="Arial" panose="020B0604020202020204" pitchFamily="34" charset="0"/>
                <a:cs typeface="Arial" panose="020B0604020202020204" pitchFamily="34" charset="0"/>
              </a:rPr>
              <a:t>2</a:t>
            </a:r>
            <a:endParaRPr lang="en-US" sz="2700" baseline="300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9"/>
              <a:tabLst>
                <a:tab pos="971550" algn="l"/>
                <a:tab pos="3028950" algn="l"/>
                <a:tab pos="4857750" algn="l"/>
              </a:tabLst>
            </a:pPr>
            <a:r>
              <a:rPr lang="en-US" sz="2700"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Choose </a:t>
            </a:r>
            <a:r>
              <a:rPr lang="en-US" sz="2700" dirty="0">
                <a:latin typeface="Arial" panose="020B0604020202020204" pitchFamily="34" charset="0"/>
                <a:cs typeface="Arial" panose="020B0604020202020204" pitchFamily="34" charset="0"/>
              </a:rPr>
              <a:t>four decimal </a:t>
            </a:r>
            <a:r>
              <a:rPr lang="en-US" sz="2700" dirty="0" smtClean="0">
                <a:latin typeface="Arial" panose="020B0604020202020204" pitchFamily="34" charset="0"/>
                <a:cs typeface="Arial" panose="020B0604020202020204" pitchFamily="34" charset="0"/>
              </a:rPr>
              <a:t>	measures between </a:t>
            </a:r>
            <a:r>
              <a:rPr lang="en-US" sz="2700" dirty="0">
                <a:latin typeface="Arial" panose="020B0604020202020204" pitchFamily="34" charset="0"/>
                <a:cs typeface="Arial" panose="020B0604020202020204" pitchFamily="34" charset="0"/>
              </a:rPr>
              <a:t>3 m</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	and </a:t>
            </a:r>
            <a:r>
              <a:rPr lang="en-US" sz="2700" dirty="0">
                <a:latin typeface="Arial" panose="020B0604020202020204" pitchFamily="34" charset="0"/>
                <a:cs typeface="Arial" panose="020B0604020202020204" pitchFamily="34" charset="0"/>
              </a:rPr>
              <a:t>4 </a:t>
            </a:r>
            <a:r>
              <a:rPr lang="en-US" sz="2700" dirty="0" smtClean="0">
                <a:latin typeface="Arial" panose="020B0604020202020204" pitchFamily="34" charset="0"/>
                <a:cs typeface="Arial" panose="020B0604020202020204" pitchFamily="34" charset="0"/>
              </a:rPr>
              <a:t>m</a:t>
            </a:r>
            <a:r>
              <a:rPr lang="en-US" sz="2700" baseline="30000" dirty="0" smtClean="0">
                <a:latin typeface="Arial" panose="020B0604020202020204" pitchFamily="34" charset="0"/>
                <a:cs typeface="Arial" panose="020B0604020202020204" pitchFamily="34" charset="0"/>
              </a:rPr>
              <a:t>2</a:t>
            </a:r>
            <a:r>
              <a:rPr lang="en-US" sz="2700" dirty="0" smtClean="0">
                <a:latin typeface="Arial" panose="020B0604020202020204" pitchFamily="34" charset="0"/>
                <a:cs typeface="Arial" panose="020B0604020202020204" pitchFamily="34" charset="0"/>
              </a:rPr>
              <a:t>.</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Convert </a:t>
            </a:r>
            <a:r>
              <a:rPr lang="en-US" sz="2700" dirty="0">
                <a:latin typeface="Arial" panose="020B0604020202020204" pitchFamily="34" charset="0"/>
                <a:cs typeface="Arial" panose="020B0604020202020204" pitchFamily="34" charset="0"/>
              </a:rPr>
              <a:t>each measure to </a:t>
            </a:r>
            <a:r>
              <a:rPr lang="en-US" sz="2700" dirty="0" smtClean="0">
                <a:latin typeface="Arial" panose="020B0604020202020204" pitchFamily="34" charset="0"/>
                <a:cs typeface="Arial" panose="020B0604020202020204" pitchFamily="34" charset="0"/>
              </a:rPr>
              <a:t>	cm</a:t>
            </a:r>
            <a:r>
              <a:rPr lang="en-US" sz="2700" baseline="30000" dirty="0" smtClean="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a:t>
            </a:r>
            <a:endParaRPr lang="en-US" sz="2700" dirty="0" smtClean="0">
              <a:latin typeface="Arial" panose="020B0604020202020204" pitchFamily="34" charset="0"/>
              <a:cs typeface="Arial" panose="020B0604020202020204" pitchFamily="34" charset="0"/>
            </a:endParaRPr>
          </a:p>
          <a:p>
            <a:pPr marL="971550" indent="-457200">
              <a:buClr>
                <a:srgbClr val="C00000"/>
              </a:buClr>
              <a:buFont typeface="+mj-lt"/>
              <a:buAutoNum type="alphaLcPeriod" startAt="2"/>
              <a:tabLst>
                <a:tab pos="3028950" algn="l"/>
                <a:tab pos="4857750" algn="l"/>
              </a:tabLst>
            </a:pPr>
            <a:r>
              <a:rPr lang="en-US" sz="2700" dirty="0" smtClean="0">
                <a:latin typeface="Arial" panose="020B0604020202020204" pitchFamily="34" charset="0"/>
                <a:cs typeface="Arial" panose="020B0604020202020204" pitchFamily="34" charset="0"/>
              </a:rPr>
              <a:t>Choose </a:t>
            </a:r>
            <a:r>
              <a:rPr lang="en-US" sz="2700" dirty="0">
                <a:latin typeface="Arial" panose="020B0604020202020204" pitchFamily="34" charset="0"/>
                <a:cs typeface="Arial" panose="020B0604020202020204" pitchFamily="34" charset="0"/>
              </a:rPr>
              <a:t>four measures between </a:t>
            </a:r>
            <a:r>
              <a:rPr lang="en-US" sz="2700" dirty="0" smtClean="0">
                <a:latin typeface="Arial" panose="020B0604020202020204" pitchFamily="34" charset="0"/>
                <a:cs typeface="Arial" panose="020B0604020202020204" pitchFamily="34" charset="0"/>
              </a:rPr>
              <a:t>18000 cm</a:t>
            </a:r>
            <a:r>
              <a:rPr lang="en-US" sz="2700" baseline="30000" dirty="0" smtClean="0">
                <a:latin typeface="Arial" panose="020B0604020202020204" pitchFamily="34" charset="0"/>
                <a:cs typeface="Arial" panose="020B0604020202020204" pitchFamily="34" charset="0"/>
              </a:rPr>
              <a:t>2</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and </a:t>
            </a:r>
            <a:r>
              <a:rPr lang="en-US" sz="2700" dirty="0" smtClean="0">
                <a:latin typeface="Arial" panose="020B0604020202020204" pitchFamily="34" charset="0"/>
                <a:cs typeface="Arial" panose="020B0604020202020204" pitchFamily="34" charset="0"/>
              </a:rPr>
              <a:t>20000 cm</a:t>
            </a:r>
            <a:r>
              <a:rPr lang="en-US" sz="2700" baseline="30000" dirty="0" smtClean="0">
                <a:latin typeface="Arial" panose="020B0604020202020204" pitchFamily="34" charset="0"/>
                <a:cs typeface="Arial" panose="020B0604020202020204" pitchFamily="34" charset="0"/>
              </a:rPr>
              <a:t>2</a:t>
            </a:r>
            <a:r>
              <a:rPr lang="en-US" sz="2700" dirty="0" smtClean="0">
                <a:latin typeface="Arial" panose="020B0604020202020204" pitchFamily="34" charset="0"/>
                <a:cs typeface="Arial" panose="020B0604020202020204" pitchFamily="34" charset="0"/>
              </a:rPr>
              <a:t>.</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Convert </a:t>
            </a:r>
            <a:r>
              <a:rPr lang="en-US" sz="2700" dirty="0">
                <a:latin typeface="Arial" panose="020B0604020202020204" pitchFamily="34" charset="0"/>
                <a:cs typeface="Arial" panose="020B0604020202020204" pitchFamily="34" charset="0"/>
              </a:rPr>
              <a:t>each measure to m</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07657201"/>
      </p:ext>
    </p:extLst>
  </p:cSld>
  <p:clrMapOvr>
    <a:masterClrMapping/>
  </p:clrMapOvr>
  <p:transition advClick="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61</a:t>
            </a:r>
            <a:endParaRPr lang="en-GB" sz="1400" b="1" dirty="0">
              <a:latin typeface="Calibri" panose="020F0502020204030204" pitchFamily="34" charset="0"/>
            </a:endParaRPr>
          </a:p>
        </p:txBody>
      </p:sp>
      <p:sp>
        <p:nvSpPr>
          <p:cNvPr id="3" name="Rectangle 2"/>
          <p:cNvSpPr/>
          <p:nvPr/>
        </p:nvSpPr>
        <p:spPr>
          <a:xfrm>
            <a:off x="251520" y="1218525"/>
            <a:ext cx="5256584" cy="5632311"/>
          </a:xfrm>
          <a:prstGeom prst="rect">
            <a:avLst/>
          </a:prstGeom>
        </p:spPr>
        <p:txBody>
          <a:bodyPr wrap="square">
            <a:spAutoFit/>
          </a:bodyPr>
          <a:lstStyle/>
          <a:p>
            <a:pPr marL="514350" indent="-514350">
              <a:buClr>
                <a:srgbClr val="C00000"/>
              </a:buClr>
              <a:buFont typeface="+mj-lt"/>
              <a:buAutoNum type="arabicPeriod" startAt="10"/>
              <a:tabLst>
                <a:tab pos="971550" algn="l"/>
                <a:tab pos="3028950" algn="l"/>
                <a:tab pos="485775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diagram shows a </a:t>
            </a:r>
            <a:r>
              <a:rPr lang="en-US" sz="2400" dirty="0" smtClean="0">
                <a:latin typeface="Arial" panose="020B0604020202020204" pitchFamily="34" charset="0"/>
                <a:cs typeface="Arial" panose="020B0604020202020204" pitchFamily="34" charset="0"/>
              </a:rPr>
              <a:t>paving </a:t>
            </a:r>
            <a:r>
              <a:rPr lang="en-US" sz="2400" dirty="0">
                <a:latin typeface="Arial" panose="020B0604020202020204" pitchFamily="34" charset="0"/>
                <a:cs typeface="Arial" panose="020B0604020202020204" pitchFamily="34" charset="0"/>
              </a:rPr>
              <a:t>stone.</a:t>
            </a:r>
          </a:p>
          <a:p>
            <a:pPr marL="857250" indent="-342900">
              <a:buClr>
                <a:srgbClr val="C00000"/>
              </a:buClr>
              <a:buFont typeface="+mj-lt"/>
              <a:buAutoNum type="alphaLcPeriod"/>
              <a:tabLst>
                <a:tab pos="3028950" algn="l"/>
                <a:tab pos="4857750"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area of the stone in 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857250" indent="-342900">
              <a:buClr>
                <a:srgbClr val="C00000"/>
              </a:buClr>
              <a:buFont typeface="+mj-lt"/>
              <a:buAutoNum type="alphaLcPeriod"/>
              <a:tabLst>
                <a:tab pos="3028950" algn="l"/>
                <a:tab pos="4857750" algn="l"/>
              </a:tabLst>
            </a:pPr>
            <a:r>
              <a:rPr lang="en-US" sz="2400" dirty="0" smtClean="0">
                <a:latin typeface="Arial" panose="020B0604020202020204" pitchFamily="34" charset="0"/>
                <a:cs typeface="Arial" panose="020B0604020202020204" pitchFamily="34" charset="0"/>
              </a:rPr>
              <a:t>Convert </a:t>
            </a:r>
            <a:r>
              <a:rPr lang="en-US" sz="2400" dirty="0">
                <a:latin typeface="Arial" panose="020B0604020202020204" pitchFamily="34" charset="0"/>
                <a:cs typeface="Arial" panose="020B0604020202020204" pitchFamily="34" charset="0"/>
              </a:rPr>
              <a:t>your answer </a:t>
            </a:r>
            <a:r>
              <a:rPr lang="en-US" sz="2400" dirty="0" smtClean="0">
                <a:latin typeface="Arial" panose="020B0604020202020204" pitchFamily="34" charset="0"/>
                <a:cs typeface="Arial" panose="020B0604020202020204" pitchFamily="34" charset="0"/>
              </a:rPr>
              <a:t>to </a:t>
            </a:r>
            <a:r>
              <a:rPr lang="en-US" sz="2400" dirty="0">
                <a:latin typeface="Arial" panose="020B0604020202020204" pitchFamily="34" charset="0"/>
                <a:cs typeface="Arial" panose="020B0604020202020204" pitchFamily="34" charset="0"/>
              </a:rPr>
              <a:t>part </a:t>
            </a:r>
            <a:r>
              <a:rPr lang="en-US" sz="2400" b="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to cm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a:p>
            <a:pPr marL="857250" indent="-342900">
              <a:buClr>
                <a:srgbClr val="C00000"/>
              </a:buClr>
              <a:buFont typeface="+mj-lt"/>
              <a:buAutoNum type="alphaLcPeriod"/>
              <a:tabLst>
                <a:tab pos="3028950" algn="l"/>
                <a:tab pos="4857750" algn="l"/>
              </a:tabLst>
            </a:pPr>
            <a:r>
              <a:rPr lang="en-US" sz="2400" dirty="0" smtClean="0">
                <a:latin typeface="Arial" panose="020B0604020202020204" pitchFamily="34" charset="0"/>
                <a:cs typeface="Arial" panose="020B0604020202020204" pitchFamily="34" charset="0"/>
              </a:rPr>
              <a:t>Convert the </a:t>
            </a:r>
            <a:r>
              <a:rPr lang="en-US" sz="2400" dirty="0">
                <a:latin typeface="Arial" panose="020B0604020202020204" pitchFamily="34" charset="0"/>
                <a:cs typeface="Arial" panose="020B0604020202020204" pitchFamily="34" charset="0"/>
              </a:rPr>
              <a:t>length and the width of the </a:t>
            </a:r>
            <a:r>
              <a:rPr lang="en-US" sz="2400" dirty="0" smtClean="0">
                <a:latin typeface="Arial" panose="020B0604020202020204" pitchFamily="34" charset="0"/>
                <a:cs typeface="Arial" panose="020B0604020202020204" pitchFamily="34" charset="0"/>
              </a:rPr>
              <a:t>paving </a:t>
            </a:r>
            <a:r>
              <a:rPr lang="en-US" sz="2400" dirty="0">
                <a:latin typeface="Arial" panose="020B0604020202020204" pitchFamily="34" charset="0"/>
                <a:cs typeface="Arial" panose="020B0604020202020204" pitchFamily="34" charset="0"/>
              </a:rPr>
              <a:t>stone to cm.</a:t>
            </a:r>
          </a:p>
          <a:p>
            <a:pPr marL="857250" indent="-342900">
              <a:buClr>
                <a:srgbClr val="C00000"/>
              </a:buClr>
              <a:buFont typeface="+mj-lt"/>
              <a:buAutoNum type="alphaLcPeriod"/>
              <a:tabLst>
                <a:tab pos="3028950" algn="l"/>
                <a:tab pos="4857750" algn="l"/>
              </a:tabLst>
            </a:pP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these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measurements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to </a:t>
            </a:r>
            <a:r>
              <a:rPr lang="en-US" sz="2400" dirty="0">
                <a:latin typeface="Arial" panose="020B0604020202020204" pitchFamily="34" charset="0"/>
                <a:cs typeface="Arial" panose="020B0604020202020204" pitchFamily="34" charset="0"/>
              </a:rPr>
              <a:t>work out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area </a:t>
            </a:r>
            <a:r>
              <a:rPr lang="en-US" sz="2400" dirty="0">
                <a:latin typeface="Arial" panose="020B0604020202020204" pitchFamily="34" charset="0"/>
                <a:cs typeface="Arial" panose="020B0604020202020204" pitchFamily="34" charset="0"/>
              </a:rPr>
              <a:t>of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paving </a:t>
            </a:r>
            <a:r>
              <a:rPr lang="en-US" sz="2400" dirty="0">
                <a:latin typeface="Arial" panose="020B0604020202020204" pitchFamily="34" charset="0"/>
                <a:cs typeface="Arial" panose="020B0604020202020204" pitchFamily="34" charset="0"/>
              </a:rPr>
              <a:t>stone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cm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p:txBody>
      </p:sp>
      <p:sp>
        <p:nvSpPr>
          <p:cNvPr id="2" name="Rectangle 1"/>
          <p:cNvSpPr/>
          <p:nvPr/>
        </p:nvSpPr>
        <p:spPr>
          <a:xfrm>
            <a:off x="4067944" y="4221088"/>
            <a:ext cx="1440160" cy="20162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27984" y="6237312"/>
            <a:ext cx="920445" cy="446276"/>
          </a:xfrm>
          <a:prstGeom prst="rect">
            <a:avLst/>
          </a:prstGeom>
        </p:spPr>
        <p:txBody>
          <a:bodyPr wrap="none">
            <a:spAutoFit/>
          </a:bodyPr>
          <a:lstStyle/>
          <a:p>
            <a:r>
              <a:rPr lang="en-US" sz="2300" dirty="0" smtClean="0"/>
              <a:t>1.2 m</a:t>
            </a:r>
            <a:endParaRPr lang="en-US" sz="2300" dirty="0"/>
          </a:p>
        </p:txBody>
      </p:sp>
      <p:sp>
        <p:nvSpPr>
          <p:cNvPr id="7" name="Rectangle 6"/>
          <p:cNvSpPr/>
          <p:nvPr/>
        </p:nvSpPr>
        <p:spPr>
          <a:xfrm>
            <a:off x="3136461" y="4437112"/>
            <a:ext cx="920445" cy="446276"/>
          </a:xfrm>
          <a:prstGeom prst="rect">
            <a:avLst/>
          </a:prstGeom>
        </p:spPr>
        <p:txBody>
          <a:bodyPr wrap="none">
            <a:spAutoFit/>
          </a:bodyPr>
          <a:lstStyle/>
          <a:p>
            <a:r>
              <a:rPr lang="en-US" sz="2300" dirty="0" smtClean="0"/>
              <a:t>1.6 m</a:t>
            </a:r>
            <a:endParaRPr lang="en-US" sz="2300" dirty="0"/>
          </a:p>
        </p:txBody>
      </p:sp>
    </p:spTree>
    <p:extLst>
      <p:ext uri="{BB962C8B-B14F-4D97-AF65-F5344CB8AC3E}">
        <p14:creationId xmlns:p14="http://schemas.microsoft.com/office/powerpoint/2010/main" val="3660976350"/>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 name="Rectangle 1"/>
          <p:cNvSpPr/>
          <p:nvPr/>
        </p:nvSpPr>
        <p:spPr>
          <a:xfrm>
            <a:off x="179512" y="1157401"/>
            <a:ext cx="8712968" cy="5511959"/>
          </a:xfrm>
          <a:prstGeom prst="rect">
            <a:avLst/>
          </a:prstGeom>
        </p:spPr>
        <p:txBody>
          <a:bodyPr wrap="square" numCol="2" spcCol="182880">
            <a:spAutoFit/>
          </a:bodyPr>
          <a:lstStyle/>
          <a:p>
            <a:pPr>
              <a:buClr>
                <a:srgbClr val="0070C0"/>
              </a:buClr>
              <a:tabLst>
                <a:tab pos="401638" algn="l"/>
                <a:tab pos="4005263" algn="r"/>
              </a:tabLst>
            </a:pPr>
            <a:r>
              <a:rPr lang="en-US" b="1" dirty="0" smtClean="0">
                <a:solidFill>
                  <a:srgbClr val="C00000"/>
                </a:solidFill>
                <a:latin typeface="Arial" panose="020B0604020202020204" pitchFamily="34" charset="0"/>
                <a:cs typeface="Arial" panose="020B0604020202020204" pitchFamily="34" charset="0"/>
              </a:rPr>
              <a:t>5 	</a:t>
            </a:r>
            <a:r>
              <a:rPr lang="en-US" dirty="0" smtClean="0">
                <a:solidFill>
                  <a:srgbClr val="C00000"/>
                </a:solidFill>
                <a:latin typeface="Arial" panose="020B0604020202020204" pitchFamily="34" charset="0"/>
                <a:cs typeface="Arial" panose="020B0604020202020204" pitchFamily="34" charset="0"/>
              </a:rPr>
              <a:t>Equations</a:t>
            </a:r>
            <a:r>
              <a:rPr lang="en-US" dirty="0">
                <a:solidFill>
                  <a:srgbClr val="C00000"/>
                </a:solidFill>
                <a:latin typeface="Arial" panose="020B0604020202020204" pitchFamily="34" charset="0"/>
                <a:cs typeface="Arial" panose="020B0604020202020204" pitchFamily="34" charset="0"/>
              </a:rPr>
              <a:t>, inequalities and</a:t>
            </a:r>
          </a:p>
          <a:p>
            <a:pPr>
              <a:buClr>
                <a:srgbClr val="0070C0"/>
              </a:buClr>
              <a:tabLst>
                <a:tab pos="401638" algn="l"/>
                <a:tab pos="4005263" algn="r"/>
              </a:tabLst>
            </a:pPr>
            <a:r>
              <a:rPr lang="en-US" dirty="0" smtClean="0">
                <a:solidFill>
                  <a:srgbClr val="C00000"/>
                </a:solidFill>
                <a:latin typeface="Arial" panose="020B0604020202020204" pitchFamily="34" charset="0"/>
                <a:cs typeface="Arial" panose="020B0604020202020204" pitchFamily="34" charset="0"/>
              </a:rPr>
              <a:t>	sequences	</a:t>
            </a:r>
            <a:r>
              <a:rPr lang="en-US" dirty="0" smtClean="0">
                <a:latin typeface="Arial" panose="020B0604020202020204" pitchFamily="34" charset="0"/>
                <a:cs typeface="Arial" panose="020B0604020202020204" pitchFamily="34" charset="0"/>
              </a:rPr>
              <a:t>34</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5.1	Solving </a:t>
            </a:r>
            <a:r>
              <a:rPr lang="en-US" dirty="0">
                <a:latin typeface="Arial" panose="020B0604020202020204" pitchFamily="34" charset="0"/>
                <a:cs typeface="Arial" panose="020B0604020202020204" pitchFamily="34" charset="0"/>
              </a:rPr>
              <a:t>equations </a:t>
            </a:r>
            <a:r>
              <a:rPr lang="en-US" dirty="0" smtClean="0">
                <a:latin typeface="Arial" panose="020B0604020202020204" pitchFamily="34" charset="0"/>
                <a:cs typeface="Arial" panose="020B0604020202020204" pitchFamily="34" charset="0"/>
              </a:rPr>
              <a:t>1	34</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5.2	Solving </a:t>
            </a:r>
            <a:r>
              <a:rPr lang="en-US" dirty="0">
                <a:latin typeface="Arial" panose="020B0604020202020204" pitchFamily="34" charset="0"/>
                <a:cs typeface="Arial" panose="020B0604020202020204" pitchFamily="34" charset="0"/>
              </a:rPr>
              <a:t>equations </a:t>
            </a:r>
            <a:r>
              <a:rPr lang="en-US" dirty="0" smtClean="0">
                <a:latin typeface="Arial" panose="020B0604020202020204" pitchFamily="34" charset="0"/>
                <a:cs typeface="Arial" panose="020B0604020202020204" pitchFamily="34" charset="0"/>
              </a:rPr>
              <a:t>2	35</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5.3	Solving </a:t>
            </a:r>
            <a:r>
              <a:rPr lang="en-US" dirty="0">
                <a:latin typeface="Arial" panose="020B0604020202020204" pitchFamily="34" charset="0"/>
                <a:cs typeface="Arial" panose="020B0604020202020204" pitchFamily="34" charset="0"/>
              </a:rPr>
              <a:t>equations with </a:t>
            </a:r>
            <a:r>
              <a:rPr lang="en-US" dirty="0" smtClean="0">
                <a:latin typeface="Arial" panose="020B0604020202020204" pitchFamily="34" charset="0"/>
                <a:cs typeface="Arial" panose="020B0604020202020204" pitchFamily="34" charset="0"/>
              </a:rPr>
              <a:t>brackets	36</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5.4	Introducing inequalities	36</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5.5	More inequalities	37</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5.6	Using formulae	38</a:t>
            </a: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5.7	Generating sequences	39</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5.8	Using </a:t>
            </a:r>
            <a:r>
              <a:rPr lang="en-US" dirty="0">
                <a:latin typeface="Arial" panose="020B0604020202020204" pitchFamily="34" charset="0"/>
                <a:cs typeface="Arial" panose="020B0604020202020204" pitchFamily="34" charset="0"/>
              </a:rPr>
              <a:t>the </a:t>
            </a:r>
            <a:r>
              <a:rPr lang="en-US" i="1" dirty="0" smtClean="0">
                <a:latin typeface="Arial" panose="020B0604020202020204" pitchFamily="34" charset="0"/>
                <a:cs typeface="Arial" panose="020B0604020202020204" pitchFamily="34" charset="0"/>
              </a:rPr>
              <a:t>n</a:t>
            </a:r>
            <a:r>
              <a:rPr lang="en-US" dirty="0" smtClean="0">
                <a:latin typeface="Arial" panose="020B0604020202020204" pitchFamily="34" charset="0"/>
                <a:cs typeface="Arial" panose="020B0604020202020204" pitchFamily="34" charset="0"/>
              </a:rPr>
              <a:t>th </a:t>
            </a:r>
            <a:r>
              <a:rPr lang="en-US" dirty="0">
                <a:latin typeface="Arial" panose="020B0604020202020204" pitchFamily="34" charset="0"/>
                <a:cs typeface="Arial" panose="020B0604020202020204" pitchFamily="34" charset="0"/>
              </a:rPr>
              <a:t>term of a </a:t>
            </a:r>
            <a:r>
              <a:rPr lang="en-US" dirty="0" smtClean="0">
                <a:latin typeface="Arial" panose="020B0604020202020204" pitchFamily="34" charset="0"/>
                <a:cs typeface="Arial" panose="020B0604020202020204" pitchFamily="34" charset="0"/>
              </a:rPr>
              <a:t>sequence	40</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5	Problem-solving	41</a:t>
            </a:r>
          </a:p>
          <a:p>
            <a:pPr>
              <a:buClr>
                <a:srgbClr val="0070C0"/>
              </a:buClr>
              <a:tabLst>
                <a:tab pos="401638" algn="l"/>
                <a:tab pos="4005263" algn="r"/>
              </a:tabLst>
            </a:pPr>
            <a:r>
              <a:rPr lang="en-US" b="1" dirty="0" smtClean="0">
                <a:solidFill>
                  <a:srgbClr val="C00000"/>
                </a:solidFill>
                <a:latin typeface="Arial" panose="020B0604020202020204" pitchFamily="34" charset="0"/>
                <a:cs typeface="Arial" panose="020B0604020202020204" pitchFamily="34" charset="0"/>
              </a:rPr>
              <a:t>6	Angles	43</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6.1	Properties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shapes	43</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6.2	Angles </a:t>
            </a:r>
            <a:r>
              <a:rPr lang="en-US" dirty="0">
                <a:latin typeface="Arial" panose="020B0604020202020204" pitchFamily="34" charset="0"/>
                <a:cs typeface="Arial" panose="020B0604020202020204" pitchFamily="34" charset="0"/>
              </a:rPr>
              <a:t>in parallel </a:t>
            </a:r>
            <a:r>
              <a:rPr lang="en-US" dirty="0" smtClean="0">
                <a:latin typeface="Arial" panose="020B0604020202020204" pitchFamily="34" charset="0"/>
                <a:cs typeface="Arial" panose="020B0604020202020204" pitchFamily="34" charset="0"/>
              </a:rPr>
              <a:t>lines	44</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6.3	Angles </a:t>
            </a: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triangles	45</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6.4	Exterior </a:t>
            </a:r>
            <a:r>
              <a:rPr lang="en-US" dirty="0">
                <a:latin typeface="Arial" panose="020B0604020202020204" pitchFamily="34" charset="0"/>
                <a:cs typeface="Arial" panose="020B0604020202020204" pitchFamily="34" charset="0"/>
              </a:rPr>
              <a:t>and interior </a:t>
            </a:r>
            <a:r>
              <a:rPr lang="en-US" dirty="0" smtClean="0">
                <a:latin typeface="Arial" panose="020B0604020202020204" pitchFamily="34" charset="0"/>
                <a:cs typeface="Arial" panose="020B0604020202020204" pitchFamily="34" charset="0"/>
              </a:rPr>
              <a:t>angles	46</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6.5	More </a:t>
            </a:r>
            <a:r>
              <a:rPr lang="en-US" dirty="0">
                <a:latin typeface="Arial" panose="020B0604020202020204" pitchFamily="34" charset="0"/>
                <a:cs typeface="Arial" panose="020B0604020202020204" pitchFamily="34" charset="0"/>
              </a:rPr>
              <a:t>exterior and interior </a:t>
            </a:r>
            <a:r>
              <a:rPr lang="en-US" dirty="0" smtClean="0">
                <a:latin typeface="Arial" panose="020B0604020202020204" pitchFamily="34" charset="0"/>
                <a:cs typeface="Arial" panose="020B0604020202020204" pitchFamily="34" charset="0"/>
              </a:rPr>
              <a:t>angles	48</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6.6	Geometrical problems	49</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6	Problem-solving	50</a:t>
            </a:r>
            <a:endParaRPr lang="en-US" b="1" dirty="0" smtClean="0">
              <a:solidFill>
                <a:srgbClr val="C00000"/>
              </a:solidFill>
              <a:latin typeface="Arial" panose="020B0604020202020204" pitchFamily="34" charset="0"/>
              <a:cs typeface="Arial" panose="020B0604020202020204" pitchFamily="34" charset="0"/>
            </a:endParaRPr>
          </a:p>
          <a:p>
            <a:pPr>
              <a:buClr>
                <a:srgbClr val="0070C0"/>
              </a:buClr>
              <a:tabLst>
                <a:tab pos="401638" algn="l"/>
                <a:tab pos="4005263" algn="r"/>
              </a:tabLst>
            </a:pP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401638" algn="l"/>
                <a:tab pos="4005263" algn="r"/>
              </a:tabLst>
            </a:pPr>
            <a:r>
              <a:rPr lang="en-US" b="1" dirty="0" smtClean="0">
                <a:solidFill>
                  <a:srgbClr val="C00000"/>
                </a:solidFill>
                <a:latin typeface="Arial" panose="020B0604020202020204" pitchFamily="34" charset="0"/>
                <a:cs typeface="Arial" panose="020B0604020202020204" pitchFamily="34" charset="0"/>
              </a:rPr>
              <a:t>7	Averages </a:t>
            </a:r>
            <a:r>
              <a:rPr lang="en-US" b="1" dirty="0">
                <a:solidFill>
                  <a:srgbClr val="C00000"/>
                </a:solidFill>
                <a:latin typeface="Arial" panose="020B0604020202020204" pitchFamily="34" charset="0"/>
                <a:cs typeface="Arial" panose="020B0604020202020204" pitchFamily="34" charset="0"/>
              </a:rPr>
              <a:t>and </a:t>
            </a:r>
            <a:r>
              <a:rPr lang="en-US" b="1" dirty="0" smtClean="0">
                <a:solidFill>
                  <a:srgbClr val="C00000"/>
                </a:solidFill>
                <a:latin typeface="Arial" panose="020B0604020202020204" pitchFamily="34" charset="0"/>
                <a:cs typeface="Arial" panose="020B0604020202020204" pitchFamily="34" charset="0"/>
              </a:rPr>
              <a:t>range	52</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7.1	Mean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range	52</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7.2	Mode</a:t>
            </a:r>
            <a:r>
              <a:rPr lang="en-US" dirty="0">
                <a:latin typeface="Arial" panose="020B0604020202020204" pitchFamily="34" charset="0"/>
                <a:cs typeface="Arial" panose="020B0604020202020204" pitchFamily="34" charset="0"/>
              </a:rPr>
              <a:t>, median and </a:t>
            </a:r>
            <a:r>
              <a:rPr lang="en-US" dirty="0" smtClean="0">
                <a:latin typeface="Arial" panose="020B0604020202020204" pitchFamily="34" charset="0"/>
                <a:cs typeface="Arial" panose="020B0604020202020204" pitchFamily="34" charset="0"/>
              </a:rPr>
              <a:t>range	53</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7.3	Types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average	54</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7.4	Estimating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mean	56</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7.5	Sampling	56</a:t>
            </a:r>
            <a:endParaRPr lang="en-US" dirty="0">
              <a:latin typeface="Arial" panose="020B0604020202020204" pitchFamily="34" charset="0"/>
              <a:cs typeface="Arial" panose="020B0604020202020204" pitchFamily="34" charset="0"/>
            </a:endParaRPr>
          </a:p>
          <a:p>
            <a:pPr marL="342900" indent="-342900">
              <a:buClr>
                <a:srgbClr val="0070C0"/>
              </a:buClr>
              <a:buAutoNum type="arabicPlain" startAt="7"/>
              <a:tabLst>
                <a:tab pos="401638" algn="l"/>
                <a:tab pos="4005263" algn="r"/>
              </a:tabLst>
            </a:pPr>
            <a:r>
              <a:rPr lang="en-US" dirty="0" smtClean="0">
                <a:latin typeface="Arial" panose="020B0604020202020204" pitchFamily="34" charset="0"/>
                <a:cs typeface="Arial" panose="020B0604020202020204" pitchFamily="34" charset="0"/>
              </a:rPr>
              <a:t>Problem-solving	57</a:t>
            </a:r>
          </a:p>
          <a:p>
            <a:pPr>
              <a:buClr>
                <a:srgbClr val="0070C0"/>
              </a:buClr>
              <a:tabLst>
                <a:tab pos="401638" algn="l"/>
                <a:tab pos="4005263" algn="r"/>
              </a:tabLst>
            </a:pPr>
            <a:endParaRPr lang="en-US" dirty="0" smtClean="0">
              <a:latin typeface="Arial" panose="020B0604020202020204" pitchFamily="34" charset="0"/>
              <a:cs typeface="Arial" panose="020B0604020202020204" pitchFamily="34" charset="0"/>
            </a:endParaRPr>
          </a:p>
          <a:p>
            <a:pPr>
              <a:buClr>
                <a:srgbClr val="0070C0"/>
              </a:buClr>
              <a:tabLst>
                <a:tab pos="401638" algn="l"/>
                <a:tab pos="4005263" algn="r"/>
              </a:tabLst>
            </a:pPr>
            <a:r>
              <a:rPr lang="en-US" b="1" dirty="0" smtClean="0">
                <a:solidFill>
                  <a:srgbClr val="C00000"/>
                </a:solidFill>
                <a:latin typeface="Arial" panose="020B0604020202020204" pitchFamily="34" charset="0"/>
                <a:cs typeface="Arial" panose="020B0604020202020204" pitchFamily="34" charset="0"/>
              </a:rPr>
              <a:t>8	Perimeter</a:t>
            </a:r>
            <a:r>
              <a:rPr lang="en-US" b="1" dirty="0">
                <a:solidFill>
                  <a:srgbClr val="C00000"/>
                </a:solidFill>
                <a:latin typeface="Arial" panose="020B0604020202020204" pitchFamily="34" charset="0"/>
                <a:cs typeface="Arial" panose="020B0604020202020204" pitchFamily="34" charset="0"/>
              </a:rPr>
              <a:t>, area and volume </a:t>
            </a:r>
            <a:r>
              <a:rPr lang="en-US" b="1" dirty="0" smtClean="0">
                <a:solidFill>
                  <a:srgbClr val="C00000"/>
                </a:solidFill>
                <a:latin typeface="Arial" panose="020B0604020202020204" pitchFamily="34" charset="0"/>
                <a:cs typeface="Arial" panose="020B0604020202020204" pitchFamily="34" charset="0"/>
              </a:rPr>
              <a:t>1	59</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8.1	Rectangles</a:t>
            </a:r>
            <a:r>
              <a:rPr lang="en-US" dirty="0">
                <a:latin typeface="Arial" panose="020B0604020202020204" pitchFamily="34" charset="0"/>
                <a:cs typeface="Arial" panose="020B0604020202020204" pitchFamily="34" charset="0"/>
              </a:rPr>
              <a:t>, parallelograms and</a:t>
            </a: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	Triangles	59</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8.2	Trapezia </a:t>
            </a:r>
            <a:r>
              <a:rPr lang="en-US" dirty="0">
                <a:latin typeface="Arial" panose="020B0604020202020204" pitchFamily="34" charset="0"/>
                <a:cs typeface="Arial" panose="020B0604020202020204" pitchFamily="34" charset="0"/>
              </a:rPr>
              <a:t>and changing </a:t>
            </a:r>
            <a:r>
              <a:rPr lang="en-US" dirty="0" smtClean="0">
                <a:latin typeface="Arial" panose="020B0604020202020204" pitchFamily="34" charset="0"/>
                <a:cs typeface="Arial" panose="020B0604020202020204" pitchFamily="34" charset="0"/>
              </a:rPr>
              <a:t>units	60</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8.3	Area </a:t>
            </a:r>
            <a:r>
              <a:rPr lang="en-US" dirty="0">
                <a:latin typeface="Arial" panose="020B0604020202020204" pitchFamily="34" charset="0"/>
                <a:cs typeface="Arial" panose="020B0604020202020204" pitchFamily="34" charset="0"/>
              </a:rPr>
              <a:t>of compound </a:t>
            </a:r>
            <a:r>
              <a:rPr lang="en-US" dirty="0" smtClean="0">
                <a:latin typeface="Arial" panose="020B0604020202020204" pitchFamily="34" charset="0"/>
                <a:cs typeface="Arial" panose="020B0604020202020204" pitchFamily="34" charset="0"/>
              </a:rPr>
              <a:t>shapes	61</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8.4	Surface </a:t>
            </a:r>
            <a:r>
              <a:rPr lang="en-US" dirty="0">
                <a:latin typeface="Arial" panose="020B0604020202020204" pitchFamily="34" charset="0"/>
                <a:cs typeface="Arial" panose="020B0604020202020204" pitchFamily="34" charset="0"/>
              </a:rPr>
              <a:t>area of 3D </a:t>
            </a:r>
            <a:r>
              <a:rPr lang="en-US" dirty="0" smtClean="0">
                <a:latin typeface="Arial" panose="020B0604020202020204" pitchFamily="34" charset="0"/>
                <a:cs typeface="Arial" panose="020B0604020202020204" pitchFamily="34" charset="0"/>
              </a:rPr>
              <a:t>solids	62</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8.5	Volume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prisms	64</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8.6	More </a:t>
            </a:r>
            <a:r>
              <a:rPr lang="en-US" dirty="0">
                <a:latin typeface="Arial" panose="020B0604020202020204" pitchFamily="34" charset="0"/>
                <a:cs typeface="Arial" panose="020B0604020202020204" pitchFamily="34" charset="0"/>
              </a:rPr>
              <a:t>volume and surface </a:t>
            </a:r>
            <a:r>
              <a:rPr lang="en-US" dirty="0" smtClean="0">
                <a:latin typeface="Arial" panose="020B0604020202020204" pitchFamily="34" charset="0"/>
                <a:cs typeface="Arial" panose="020B0604020202020204" pitchFamily="34" charset="0"/>
              </a:rPr>
              <a:t>area	64</a:t>
            </a:r>
            <a:endParaRPr lang="en-US" dirty="0">
              <a:latin typeface="Arial" panose="020B0604020202020204" pitchFamily="34" charset="0"/>
              <a:cs typeface="Arial" panose="020B0604020202020204" pitchFamily="34" charset="0"/>
            </a:endParaRPr>
          </a:p>
          <a:p>
            <a:pPr>
              <a:buClr>
                <a:srgbClr val="0070C0"/>
              </a:buClr>
              <a:tabLst>
                <a:tab pos="401638" algn="l"/>
                <a:tab pos="4005263" algn="r"/>
              </a:tabLst>
            </a:pPr>
            <a:r>
              <a:rPr lang="en-US" dirty="0" smtClean="0">
                <a:latin typeface="Arial" panose="020B0604020202020204" pitchFamily="34" charset="0"/>
                <a:cs typeface="Arial" panose="020B0604020202020204" pitchFamily="34" charset="0"/>
              </a:rPr>
              <a:t>8.	Problem-solving	66</a:t>
            </a:r>
            <a:endParaRPr lang="en-US"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4427984" y="1152626"/>
            <a:ext cx="36004" cy="551673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ound Same Side Corner Rectangle 5">
            <a:hlinkClick r:id="rId3"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iv</a:t>
            </a:r>
            <a:endParaRPr lang="en-GB" sz="1400" b="1" dirty="0">
              <a:latin typeface="Calibri" panose="020F0502020204030204" pitchFamily="34" charset="0"/>
            </a:endParaRPr>
          </a:p>
        </p:txBody>
      </p:sp>
    </p:spTree>
    <p:extLst>
      <p:ext uri="{BB962C8B-B14F-4D97-AF65-F5344CB8AC3E}">
        <p14:creationId xmlns:p14="http://schemas.microsoft.com/office/powerpoint/2010/main" val="274810456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5.3 – Solving Equations with Brackets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476820"/>
              </a:xfrm>
              <a:prstGeom prst="rect">
                <a:avLst/>
              </a:prstGeom>
            </p:spPr>
            <p:txBody>
              <a:bodyPr wrap="square">
                <a:spAutoFit/>
              </a:bodyPr>
              <a:lstStyle/>
              <a:p>
                <a:pPr marL="457200" indent="-457200">
                  <a:buClr>
                    <a:srgbClr val="C00000"/>
                  </a:buClr>
                  <a:buFont typeface="+mj-lt"/>
                  <a:buAutoNum type="arabicPeriod"/>
                  <a:tabLst>
                    <a:tab pos="2852738" algn="l"/>
                    <a:tab pos="3200400" algn="l"/>
                  </a:tabLst>
                </a:pPr>
                <a:r>
                  <a:rPr lang="en-US" sz="2400" dirty="0" smtClean="0">
                    <a:latin typeface="Arial" panose="020B0604020202020204" pitchFamily="34" charset="0"/>
                    <a:cs typeface="Arial" panose="020B0604020202020204" pitchFamily="34" charset="0"/>
                  </a:rPr>
                  <a:t>Expand and solve</a:t>
                </a:r>
              </a:p>
              <a:p>
                <a:pPr marL="914400" indent="-400050">
                  <a:buClr>
                    <a:srgbClr val="C00000"/>
                  </a:buClr>
                  <a:buFont typeface="+mj-lt"/>
                  <a:buAutoNum type="alphaLcPeriod"/>
                  <a:tabLst>
                    <a:tab pos="2852738" algn="l"/>
                    <a:tab pos="3200400" algn="l"/>
                  </a:tabLst>
                </a:pP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4) = 12 </a:t>
                </a:r>
                <a:r>
                  <a:rPr lang="en-US" sz="2400" dirty="0" smtClean="0">
                    <a:latin typeface="Arial" panose="020B0604020202020204" pitchFamily="34" charset="0"/>
                    <a:cs typeface="Arial" panose="020B0604020202020204" pitchFamily="34" charset="0"/>
                  </a:rPr>
                  <a:t>	</a:t>
                </a:r>
              </a:p>
              <a:p>
                <a:pPr marL="914400" indent="-400050">
                  <a:buClr>
                    <a:srgbClr val="C00000"/>
                  </a:buClr>
                  <a:buFont typeface="+mj-lt"/>
                  <a:buAutoNum type="alphaLcPeriod"/>
                  <a:tabLst>
                    <a:tab pos="2852738" algn="l"/>
                    <a:tab pos="3200400" algn="l"/>
                  </a:tabLst>
                </a:pPr>
                <a:r>
                  <a:rPr lang="en-US" sz="2400" dirty="0" smtClean="0">
                    <a:latin typeface="Arial" panose="020B0604020202020204" pitchFamily="34" charset="0"/>
                    <a:cs typeface="Arial" panose="020B0604020202020204" pitchFamily="34" charset="0"/>
                  </a:rPr>
                  <a:t>6(</a:t>
                </a:r>
                <a:r>
                  <a:rPr lang="en-US" sz="2400" i="1" dirty="0" smtClean="0">
                    <a:latin typeface="Arial" panose="020B0604020202020204" pitchFamily="34" charset="0"/>
                    <a:cs typeface="Arial" panose="020B0604020202020204" pitchFamily="34" charset="0"/>
                  </a:rPr>
                  <a:t>m</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 = 24</a:t>
                </a:r>
              </a:p>
              <a:p>
                <a:pPr marL="914400" indent="-400050">
                  <a:buClr>
                    <a:srgbClr val="C00000"/>
                  </a:buClr>
                  <a:buFont typeface="+mj-lt"/>
                  <a:buAutoNum type="alphaLcPeriod" startAt="3"/>
                  <a:tabLst>
                    <a:tab pos="2852738" algn="l"/>
                    <a:tab pos="3200400" algn="l"/>
                  </a:tabLst>
                </a:pPr>
                <a:r>
                  <a:rPr lang="en-US" sz="2400" dirty="0" smtClean="0">
                    <a:latin typeface="Arial" panose="020B0604020202020204" pitchFamily="34" charset="0"/>
                    <a:cs typeface="Arial" panose="020B0604020202020204" pitchFamily="34" charset="0"/>
                  </a:rPr>
                  <a:t>5(</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 = 30 </a:t>
                </a:r>
                <a:r>
                  <a:rPr lang="en-US" sz="2400" dirty="0" smtClean="0">
                    <a:latin typeface="Arial" panose="020B0604020202020204" pitchFamily="34" charset="0"/>
                    <a:cs typeface="Arial" panose="020B0604020202020204" pitchFamily="34" charset="0"/>
                  </a:rPr>
                  <a:t>	</a:t>
                </a:r>
              </a:p>
              <a:p>
                <a:pPr marL="914400" indent="-400050">
                  <a:buClr>
                    <a:srgbClr val="C00000"/>
                  </a:buClr>
                  <a:buFont typeface="+mj-lt"/>
                  <a:buAutoNum type="alphaLcPeriod" startAt="3"/>
                  <a:tabLst>
                    <a:tab pos="2852738" algn="l"/>
                    <a:tab pos="3200400" algn="l"/>
                  </a:tabLst>
                </a:pP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- 3) = 20</a:t>
                </a:r>
              </a:p>
              <a:p>
                <a:pPr marL="914400" indent="-400050">
                  <a:buClr>
                    <a:srgbClr val="C00000"/>
                  </a:buClr>
                  <a:buFont typeface="+mj-lt"/>
                  <a:buAutoNum type="alphaLcPeriod" startAt="5"/>
                  <a:tabLst>
                    <a:tab pos="2852738" algn="l"/>
                    <a:tab pos="3200400" algn="l"/>
                  </a:tabLst>
                </a:pPr>
                <a:r>
                  <a:rPr lang="en-US" sz="2400" dirty="0" smtClean="0">
                    <a:latin typeface="Arial" panose="020B0604020202020204" pitchFamily="34" charset="0"/>
                    <a:cs typeface="Arial" panose="020B0604020202020204" pitchFamily="34" charset="0"/>
                  </a:rPr>
                  <a:t>9(b-10</a:t>
                </a:r>
                <a:r>
                  <a:rPr lang="en-US" sz="2400" dirty="0">
                    <a:latin typeface="Arial" panose="020B0604020202020204" pitchFamily="34" charset="0"/>
                    <a:cs typeface="Arial" panose="020B0604020202020204" pitchFamily="34" charset="0"/>
                  </a:rPr>
                  <a:t>) = 18 </a:t>
                </a:r>
                <a:r>
                  <a:rPr lang="en-US" sz="2400" dirty="0" smtClean="0">
                    <a:latin typeface="Arial" panose="020B0604020202020204" pitchFamily="34" charset="0"/>
                    <a:cs typeface="Arial" panose="020B0604020202020204" pitchFamily="34" charset="0"/>
                  </a:rPr>
                  <a:t>	</a:t>
                </a:r>
                <a:endParaRPr lang="en-US" sz="2400" dirty="0" smtClean="0">
                  <a:solidFill>
                    <a:srgbClr val="C00000"/>
                  </a:solidFill>
                  <a:latin typeface="Arial" panose="020B0604020202020204" pitchFamily="34" charset="0"/>
                  <a:cs typeface="Arial" panose="020B0604020202020204" pitchFamily="34" charset="0"/>
                </a:endParaRPr>
              </a:p>
              <a:p>
                <a:pPr marL="914400" indent="-400050">
                  <a:buClr>
                    <a:srgbClr val="C00000"/>
                  </a:buClr>
                  <a:buFont typeface="+mj-lt"/>
                  <a:buAutoNum type="alphaLcPeriod" startAt="5"/>
                  <a:tabLst>
                    <a:tab pos="2852738" algn="l"/>
                    <a:tab pos="3200400" algn="l"/>
                  </a:tabLst>
                </a:pPr>
                <a:r>
                  <a:rPr lang="en-US" sz="2400" dirty="0" smtClean="0">
                    <a:latin typeface="Arial" panose="020B0604020202020204" pitchFamily="34" charset="0"/>
                    <a:cs typeface="Arial" panose="020B0604020202020204" pitchFamily="34" charset="0"/>
                  </a:rPr>
                  <a:t>5(</a:t>
                </a:r>
                <a:r>
                  <a:rPr lang="en-US" sz="2400" i="1" dirty="0" smtClean="0">
                    <a:latin typeface="Arial" panose="020B0604020202020204" pitchFamily="34" charset="0"/>
                    <a:cs typeface="Arial" panose="020B0604020202020204" pitchFamily="34" charset="0"/>
                  </a:rPr>
                  <a:t>m</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 = 100</a:t>
                </a:r>
              </a:p>
              <a:p>
                <a:pPr marL="914400" indent="-400050">
                  <a:buClr>
                    <a:srgbClr val="C00000"/>
                  </a:buClr>
                  <a:buFont typeface="+mj-lt"/>
                  <a:buAutoNum type="alphaLcPeriod" startAt="7"/>
                  <a:tabLst>
                    <a:tab pos="2852738" algn="l"/>
                    <a:tab pos="3200400" algn="l"/>
                  </a:tabLst>
                </a:pPr>
                <a:r>
                  <a:rPr lang="en-US" sz="2400" dirty="0" smtClean="0">
                    <a:latin typeface="Arial" panose="020B0604020202020204" pitchFamily="34" charset="0"/>
                    <a:cs typeface="Arial" panose="020B0604020202020204" pitchFamily="34" charset="0"/>
                  </a:rPr>
                  <a:t>10(3 </a:t>
                </a:r>
                <a:r>
                  <a:rPr lang="en-US" sz="2400"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f</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 20 </a:t>
                </a:r>
                <a:r>
                  <a:rPr lang="en-US" sz="2400" dirty="0" smtClean="0">
                    <a:latin typeface="Arial" panose="020B0604020202020204" pitchFamily="34" charset="0"/>
                    <a:cs typeface="Arial" panose="020B0604020202020204" pitchFamily="34" charset="0"/>
                  </a:rPr>
                  <a:t>	</a:t>
                </a:r>
                <a:endParaRPr lang="en-US" sz="2400" dirty="0" smtClean="0">
                  <a:solidFill>
                    <a:srgbClr val="C00000"/>
                  </a:solidFill>
                  <a:latin typeface="Arial" panose="020B0604020202020204" pitchFamily="34" charset="0"/>
                  <a:cs typeface="Arial" panose="020B0604020202020204" pitchFamily="34" charset="0"/>
                </a:endParaRPr>
              </a:p>
              <a:p>
                <a:pPr marL="914400" indent="-400050">
                  <a:buClr>
                    <a:srgbClr val="C00000"/>
                  </a:buClr>
                  <a:buFont typeface="+mj-lt"/>
                  <a:buAutoNum type="alphaLcPeriod" startAt="7"/>
                  <a:tabLst>
                    <a:tab pos="2852738" algn="l"/>
                    <a:tab pos="3200400" algn="l"/>
                  </a:tabLst>
                </a:pPr>
                <a:r>
                  <a:rPr lang="en-US" sz="2400" dirty="0" smtClean="0">
                    <a:latin typeface="Arial" panose="020B0604020202020204" pitchFamily="34" charset="0"/>
                    <a:cs typeface="Arial" panose="020B0604020202020204" pitchFamily="34" charset="0"/>
                  </a:rPr>
                  <a:t>-3(</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l) = -</a:t>
                </a:r>
                <a:r>
                  <a:rPr lang="en-US" sz="2400" dirty="0" smtClean="0">
                    <a:latin typeface="Arial" panose="020B0604020202020204" pitchFamily="34" charset="0"/>
                    <a:cs typeface="Arial" panose="020B0604020202020204" pitchFamily="34" charset="0"/>
                  </a:rPr>
                  <a:t>9</a:t>
                </a:r>
              </a:p>
              <a:p>
                <a:pPr marL="914400" indent="-400050">
                  <a:buClr>
                    <a:srgbClr val="C00000"/>
                  </a:buClr>
                  <a:buFont typeface="+mj-lt"/>
                  <a:buAutoNum type="alphaLcPeriod" startAt="9"/>
                  <a:tabLst>
                    <a:tab pos="2852738" algn="l"/>
                    <a:tab pos="3200400" algn="l"/>
                  </a:tabLst>
                </a:pPr>
                <a:r>
                  <a:rPr lang="en-US" sz="2400" dirty="0" smtClean="0">
                    <a:latin typeface="Arial" panose="020B0604020202020204" pitchFamily="34" charset="0"/>
                    <a:cs typeface="Arial" panose="020B0604020202020204" pitchFamily="34" charset="0"/>
                  </a:rPr>
                  <a:t>-4(10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36</a:t>
                </a:r>
              </a:p>
              <a:p>
                <a:pPr marL="457200" indent="-457200">
                  <a:buClr>
                    <a:srgbClr val="C00000"/>
                  </a:buClr>
                  <a:buFont typeface="+mj-lt"/>
                  <a:buAutoNum type="arabicPeriod" startAt="2"/>
                  <a:tabLst>
                    <a:tab pos="2852738" algn="l"/>
                    <a:tab pos="3200400" algn="l"/>
                  </a:tabLst>
                </a:pPr>
                <a:r>
                  <a:rPr lang="en-US" sz="2400" dirty="0" smtClean="0">
                    <a:latin typeface="Arial" panose="020B0604020202020204" pitchFamily="34" charset="0"/>
                    <a:cs typeface="Arial" panose="020B0604020202020204" pitchFamily="34" charset="0"/>
                  </a:rPr>
                  <a:t>Solve</a:t>
                </a:r>
                <a:endParaRPr lang="en-US" sz="2400" dirty="0">
                  <a:latin typeface="Arial" panose="020B0604020202020204" pitchFamily="34" charset="0"/>
                  <a:cs typeface="Arial" panose="020B0604020202020204" pitchFamily="34" charset="0"/>
                </a:endParaRPr>
              </a:p>
              <a:p>
                <a:pPr marL="969963" indent="-512763">
                  <a:lnSpc>
                    <a:spcPts val="5300"/>
                  </a:lnSpc>
                  <a:buClr>
                    <a:srgbClr val="C00000"/>
                  </a:buClr>
                  <a:buFont typeface="+mj-lt"/>
                  <a:buAutoNum type="alphaLcPeriod"/>
                  <a:tabLst>
                    <a:tab pos="1993900" algn="l"/>
                    <a:tab pos="2578100" algn="l"/>
                    <a:tab pos="3035300" algn="l"/>
                    <a:tab pos="3492500" algn="l"/>
                  </a:tabLst>
                </a:pPr>
                <a14:m>
                  <m:oMath xmlns:m="http://schemas.openxmlformats.org/officeDocument/2006/math">
                    <m:f>
                      <m:fPr>
                        <m:ctrlPr>
                          <a:rPr lang="en-US" sz="2400" i="1">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𝑥</m:t>
                        </m:r>
                        <m:r>
                          <a:rPr lang="en-US" sz="2400" b="0" i="1" smtClean="0">
                            <a:latin typeface="Cambria Math" panose="02040503050406030204" pitchFamily="18" charset="0"/>
                          </a:rPr>
                          <m:t>+1</m:t>
                        </m:r>
                      </m:num>
                      <m:den>
                        <m:r>
                          <a:rPr lang="en-US" sz="2400" b="0" i="1" smtClean="0">
                            <a:latin typeface="Cambria Math" panose="02040503050406030204" pitchFamily="18" charset="0"/>
                          </a:rPr>
                          <m:t>3</m:t>
                        </m:r>
                      </m:den>
                    </m:f>
                  </m:oMath>
                </a14:m>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r>
                  <a:rPr lang="en-US" sz="2400" i="1" dirty="0">
                    <a:solidFill>
                      <a:srgbClr val="C00000"/>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rPr>
                        </m:ctrlPr>
                      </m:fPr>
                      <m:num>
                        <m:r>
                          <a:rPr lang="en-US" sz="2400" b="0" i="1" smtClean="0">
                            <a:latin typeface="Cambria Math" panose="02040503050406030204" pitchFamily="18" charset="0"/>
                          </a:rPr>
                          <m:t>3</m:t>
                        </m:r>
                        <m:r>
                          <a:rPr lang="en-US" sz="2400" b="0" i="1" smtClean="0">
                            <a:latin typeface="Cambria Math" panose="02040503050406030204" pitchFamily="18" charset="0"/>
                          </a:rPr>
                          <m:t>𝑏</m:t>
                        </m:r>
                        <m:r>
                          <a:rPr lang="en-US" sz="2400" b="0" i="1" smtClean="0">
                            <a:latin typeface="Cambria Math" panose="02040503050406030204" pitchFamily="18" charset="0"/>
                          </a:rPr>
                          <m:t> −4</m:t>
                        </m:r>
                      </m:num>
                      <m:den>
                        <m:r>
                          <a:rPr lang="en-US" sz="2400" b="0" i="1" smtClean="0">
                            <a:latin typeface="Cambria Math" panose="02040503050406030204" pitchFamily="18" charset="0"/>
                          </a:rPr>
                          <m:t>7</m:t>
                        </m:r>
                      </m:den>
                    </m:f>
                  </m:oMath>
                </a14:m>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2</a:t>
                </a:r>
                <a:endParaRPr lang="en-US" sz="2400" i="1" dirty="0">
                  <a:solidFill>
                    <a:srgbClr val="C00000"/>
                  </a:solidFill>
                  <a:latin typeface="Arial" panose="020B0604020202020204" pitchFamily="34" charset="0"/>
                  <a:cs typeface="Arial" panose="020B0604020202020204" pitchFamily="34" charset="0"/>
                </a:endParaRPr>
              </a:p>
              <a:p>
                <a:pPr marL="969963" indent="-512763">
                  <a:lnSpc>
                    <a:spcPts val="5300"/>
                  </a:lnSpc>
                  <a:buClr>
                    <a:srgbClr val="C00000"/>
                  </a:buClr>
                  <a:buFont typeface="+mj-lt"/>
                  <a:buAutoNum type="alphaLcPeriod" startAt="3"/>
                  <a:tabLst>
                    <a:tab pos="1993900" algn="l"/>
                    <a:tab pos="2578100" algn="l"/>
                    <a:tab pos="3035300" algn="l"/>
                    <a:tab pos="3492500" algn="l"/>
                  </a:tabLst>
                </a:pPr>
                <a14:m>
                  <m:oMath xmlns:m="http://schemas.openxmlformats.org/officeDocument/2006/math">
                    <m:f>
                      <m:fPr>
                        <m:ctrlPr>
                          <a:rPr lang="en-US" sz="2400" i="1">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𝑥</m:t>
                        </m:r>
                        <m:r>
                          <a:rPr lang="en-US" sz="2400" b="0" i="1" smtClean="0">
                            <a:latin typeface="Cambria Math" panose="02040503050406030204" pitchFamily="18" charset="0"/>
                          </a:rPr>
                          <m:t> + 5</m:t>
                        </m:r>
                      </m:num>
                      <m:den>
                        <m:r>
                          <a:rPr lang="en-US" sz="2400" b="0" i="1" smtClean="0">
                            <a:latin typeface="Cambria Math" panose="02040503050406030204" pitchFamily="18" charset="0"/>
                          </a:rPr>
                          <m:t>9</m:t>
                        </m:r>
                      </m:den>
                    </m:f>
                  </m:oMath>
                </a14:m>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r>
                  <a:rPr lang="en-US" sz="2400" i="1" dirty="0">
                    <a:solidFill>
                      <a:srgbClr val="C00000"/>
                    </a:solidFill>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𝑚</m:t>
                        </m:r>
                        <m:r>
                          <a:rPr lang="en-US" sz="2400" b="0" i="1" smtClean="0">
                            <a:latin typeface="Cambria Math" panose="02040503050406030204" pitchFamily="18" charset="0"/>
                          </a:rPr>
                          <m:t> −6</m:t>
                        </m:r>
                      </m:num>
                      <m:den>
                        <m:r>
                          <a:rPr lang="en-US" sz="2400" b="0" i="1" smtClean="0">
                            <a:latin typeface="Cambria Math" panose="02040503050406030204" pitchFamily="18" charset="0"/>
                          </a:rPr>
                          <m:t>2</m:t>
                        </m:r>
                      </m:den>
                    </m:f>
                  </m:oMath>
                </a14:m>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476820"/>
              </a:xfrm>
              <a:prstGeom prst="rect">
                <a:avLst/>
              </a:prstGeom>
              <a:blipFill rotWithShape="0">
                <a:blip r:embed="rId4"/>
                <a:stretch>
                  <a:fillRect l="-1506" t="-779"/>
                </a:stretch>
              </a:blipFill>
            </p:spPr>
            <p:txBody>
              <a:bodyPr/>
              <a:lstStyle/>
              <a:p>
                <a:r>
                  <a:rPr lang="en-US">
                    <a:noFill/>
                  </a:rPr>
                  <a:t> </a:t>
                </a:r>
              </a:p>
            </p:txBody>
          </p:sp>
        </mc:Fallback>
      </mc:AlternateContent>
    </p:spTree>
    <p:extLst>
      <p:ext uri="{BB962C8B-B14F-4D97-AF65-F5344CB8AC3E}">
        <p14:creationId xmlns:p14="http://schemas.microsoft.com/office/powerpoint/2010/main" val="779605182"/>
      </p:ext>
    </p:extLst>
  </p:cSld>
  <p:clrMapOvr>
    <a:masterClrMapping/>
  </p:clrMapOvr>
  <p:transition advClick="0"/>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61</a:t>
            </a:r>
            <a:endParaRPr lang="en-GB" sz="1400" b="1" dirty="0">
              <a:latin typeface="Calibri" panose="020F0502020204030204" pitchFamily="34" charset="0"/>
            </a:endParaRPr>
          </a:p>
        </p:txBody>
      </p:sp>
      <p:sp>
        <p:nvSpPr>
          <p:cNvPr id="3" name="Rectangle 2"/>
          <p:cNvSpPr/>
          <p:nvPr/>
        </p:nvSpPr>
        <p:spPr>
          <a:xfrm>
            <a:off x="251520" y="1218525"/>
            <a:ext cx="5256584" cy="461665"/>
          </a:xfrm>
          <a:prstGeom prst="rect">
            <a:avLst/>
          </a:prstGeom>
        </p:spPr>
        <p:txBody>
          <a:bodyPr wrap="square">
            <a:spAutoFit/>
          </a:bodyPr>
          <a:lstStyle/>
          <a:p>
            <a:pPr marL="571500" indent="-571500">
              <a:buClr>
                <a:srgbClr val="C00000"/>
              </a:buClr>
              <a:buFont typeface="+mj-lt"/>
              <a:buAutoNum type="arabicPeriod" startAt="11"/>
              <a:tabLst>
                <a:tab pos="971550" algn="l"/>
                <a:tab pos="3028950" algn="l"/>
                <a:tab pos="4857750"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these areas in </a:t>
            </a:r>
            <a:r>
              <a:rPr lang="en-US" sz="2400" dirty="0" smtClean="0">
                <a:latin typeface="Arial" panose="020B0604020202020204" pitchFamily="34" charset="0"/>
                <a:cs typeface="Arial" panose="020B0604020202020204" pitchFamily="34" charset="0"/>
              </a:rPr>
              <a:t>cm</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10324" y="1916832"/>
            <a:ext cx="5197780" cy="3678278"/>
          </a:xfrm>
          <a:prstGeom prst="rect">
            <a:avLst/>
          </a:prstGeom>
        </p:spPr>
      </p:pic>
      <p:sp>
        <p:nvSpPr>
          <p:cNvPr id="9" name="TextBox 8"/>
          <p:cNvSpPr txBox="1"/>
          <p:nvPr/>
        </p:nvSpPr>
        <p:spPr>
          <a:xfrm>
            <a:off x="251520" y="1887215"/>
            <a:ext cx="356188" cy="461665"/>
          </a:xfrm>
          <a:prstGeom prst="rect">
            <a:avLst/>
          </a:prstGeom>
          <a:noFill/>
        </p:spPr>
        <p:txBody>
          <a:bodyPr wrap="none" rtlCol="0">
            <a:spAutoFit/>
          </a:bodyPr>
          <a:lstStyle/>
          <a:p>
            <a:r>
              <a:rPr lang="en-US" sz="2400" b="1" dirty="0" smtClean="0">
                <a:solidFill>
                  <a:srgbClr val="0070C0"/>
                </a:solidFill>
              </a:rPr>
              <a:t>a</a:t>
            </a:r>
            <a:endParaRPr lang="en-US" b="1" dirty="0">
              <a:solidFill>
                <a:srgbClr val="0070C0"/>
              </a:solidFill>
            </a:endParaRPr>
          </a:p>
        </p:txBody>
      </p:sp>
      <p:sp>
        <p:nvSpPr>
          <p:cNvPr id="10" name="TextBox 9"/>
          <p:cNvSpPr txBox="1"/>
          <p:nvPr/>
        </p:nvSpPr>
        <p:spPr>
          <a:xfrm>
            <a:off x="327380" y="3861048"/>
            <a:ext cx="356188" cy="461665"/>
          </a:xfrm>
          <a:prstGeom prst="rect">
            <a:avLst/>
          </a:prstGeom>
          <a:noFill/>
        </p:spPr>
        <p:txBody>
          <a:bodyPr wrap="none" rtlCol="0">
            <a:spAutoFit/>
          </a:bodyPr>
          <a:lstStyle/>
          <a:p>
            <a:r>
              <a:rPr lang="en-US" sz="2400" b="1" dirty="0" smtClean="0">
                <a:solidFill>
                  <a:srgbClr val="0070C0"/>
                </a:solidFill>
              </a:rPr>
              <a:t>c</a:t>
            </a:r>
            <a:endParaRPr lang="en-US" b="1" dirty="0">
              <a:solidFill>
                <a:srgbClr val="0070C0"/>
              </a:solidFill>
            </a:endParaRPr>
          </a:p>
        </p:txBody>
      </p:sp>
    </p:spTree>
    <p:extLst>
      <p:ext uri="{BB962C8B-B14F-4D97-AF65-F5344CB8AC3E}">
        <p14:creationId xmlns:p14="http://schemas.microsoft.com/office/powerpoint/2010/main" val="1118363155"/>
      </p:ext>
    </p:extLst>
  </p:cSld>
  <p:clrMapOvr>
    <a:masterClrMapping/>
  </p:clrMapOvr>
  <p:transition advClick="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8.2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61</a:t>
            </a:r>
            <a:endParaRPr lang="en-GB" sz="1400" b="1" dirty="0">
              <a:latin typeface="Calibri" panose="020F0502020204030204" pitchFamily="34" charset="0"/>
            </a:endParaRPr>
          </a:p>
        </p:txBody>
      </p:sp>
      <p:sp>
        <p:nvSpPr>
          <p:cNvPr id="3" name="Rectangle 2"/>
          <p:cNvSpPr/>
          <p:nvPr/>
        </p:nvSpPr>
        <p:spPr>
          <a:xfrm>
            <a:off x="251520" y="3991704"/>
            <a:ext cx="5256584" cy="2677656"/>
          </a:xfrm>
          <a:prstGeom prst="rect">
            <a:avLst/>
          </a:prstGeom>
        </p:spPr>
        <p:txBody>
          <a:bodyPr wrap="square">
            <a:spAutoFit/>
          </a:bodyPr>
          <a:lstStyle/>
          <a:p>
            <a:pPr marL="571500" indent="-571500">
              <a:buClr>
                <a:srgbClr val="C00000"/>
              </a:buClr>
              <a:buFont typeface="+mj-lt"/>
              <a:buAutoNum type="arabicPeriod" startAt="13"/>
              <a:tabLst>
                <a:tab pos="971550" algn="l"/>
                <a:tab pos="3028950" algn="l"/>
                <a:tab pos="4857750" algn="l"/>
              </a:tabLst>
            </a:pPr>
            <a:r>
              <a:rPr lang="en-US" sz="2100" b="1" dirty="0">
                <a:solidFill>
                  <a:srgbClr val="FF0000"/>
                </a:solidFill>
                <a:latin typeface="Arial" panose="020B0604020202020204" pitchFamily="34" charset="0"/>
                <a:cs typeface="Arial" panose="020B0604020202020204" pitchFamily="34" charset="0"/>
              </a:rPr>
              <a:t>P</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Aisha </a:t>
            </a:r>
            <a:r>
              <a:rPr lang="en-US" sz="2100" dirty="0">
                <a:latin typeface="Arial" panose="020B0604020202020204" pitchFamily="34" charset="0"/>
                <a:cs typeface="Arial" panose="020B0604020202020204" pitchFamily="34" charset="0"/>
              </a:rPr>
              <a:t>is doing a wildlife survey, </a:t>
            </a:r>
            <a:r>
              <a:rPr lang="en-US" sz="2100" dirty="0" smtClean="0">
                <a:latin typeface="Arial" panose="020B0604020202020204" pitchFamily="34" charset="0"/>
                <a:cs typeface="Arial" panose="020B0604020202020204" pitchFamily="34" charset="0"/>
              </a:rPr>
              <a:t>In Field </a:t>
            </a:r>
            <a:r>
              <a:rPr lang="en-US" sz="2100" dirty="0">
                <a:latin typeface="Arial" panose="020B0604020202020204" pitchFamily="34" charset="0"/>
                <a:cs typeface="Arial" panose="020B0604020202020204" pitchFamily="34" charset="0"/>
              </a:rPr>
              <a:t>A she finds 40 species in an area of 1.4 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a:t>
            </a:r>
            <a:br>
              <a:rPr lang="en-US" sz="2100" dirty="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In Field </a:t>
            </a:r>
            <a:r>
              <a:rPr lang="en-US" sz="2100" dirty="0">
                <a:latin typeface="Arial" panose="020B0604020202020204" pitchFamily="34" charset="0"/>
                <a:cs typeface="Arial" panose="020B0604020202020204" pitchFamily="34" charset="0"/>
              </a:rPr>
              <a:t>B she finds 25 species in an area of </a:t>
            </a:r>
            <a:r>
              <a:rPr lang="en-US" sz="2100" dirty="0" smtClean="0">
                <a:latin typeface="Arial" panose="020B0604020202020204" pitchFamily="34" charset="0"/>
                <a:cs typeface="Arial" panose="020B0604020202020204" pitchFamily="34" charset="0"/>
              </a:rPr>
              <a:t>3000 cm</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Which </a:t>
            </a:r>
            <a:r>
              <a:rPr lang="en-US" sz="2100" dirty="0">
                <a:latin typeface="Arial" panose="020B0604020202020204" pitchFamily="34" charset="0"/>
                <a:cs typeface="Arial" panose="020B0604020202020204" pitchFamily="34" charset="0"/>
              </a:rPr>
              <a:t>field has more species per square </a:t>
            </a:r>
            <a:r>
              <a:rPr lang="en-US" sz="2100" dirty="0" err="1" smtClean="0">
                <a:latin typeface="Arial" panose="020B0604020202020204" pitchFamily="34" charset="0"/>
                <a:cs typeface="Arial" panose="020B0604020202020204" pitchFamily="34" charset="0"/>
              </a:rPr>
              <a:t>metre</a:t>
            </a:r>
            <a:r>
              <a:rPr lang="en-US" sz="2100" dirty="0" smtClean="0">
                <a:latin typeface="Arial" panose="020B0604020202020204" pitchFamily="34" charset="0"/>
                <a:cs typeface="Arial" panose="020B0604020202020204" pitchFamily="34" charset="0"/>
              </a:rPr>
              <a:t>? Show working </a:t>
            </a:r>
            <a:r>
              <a:rPr lang="en-US" sz="2100" dirty="0">
                <a:latin typeface="Arial" panose="020B0604020202020204" pitchFamily="34" charset="0"/>
                <a:cs typeface="Arial" panose="020B0604020202020204" pitchFamily="34" charset="0"/>
              </a:rPr>
              <a:t>to explain.</a:t>
            </a:r>
          </a:p>
        </p:txBody>
      </p:sp>
      <p:grpSp>
        <p:nvGrpSpPr>
          <p:cNvPr id="8" name="Group 7"/>
          <p:cNvGrpSpPr/>
          <p:nvPr/>
        </p:nvGrpSpPr>
        <p:grpSpPr>
          <a:xfrm>
            <a:off x="243512" y="1268760"/>
            <a:ext cx="5264592" cy="2670100"/>
            <a:chOff x="3483872" y="1089031"/>
            <a:chExt cx="5264592" cy="2670100"/>
          </a:xfrm>
        </p:grpSpPr>
        <p:sp>
          <p:nvSpPr>
            <p:cNvPr id="11" name="Round Diagonal Corner Rectangle 10"/>
            <p:cNvSpPr/>
            <p:nvPr/>
          </p:nvSpPr>
          <p:spPr>
            <a:xfrm>
              <a:off x="3491880" y="1089031"/>
              <a:ext cx="5256584" cy="2670100"/>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12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3491880" y="1618055"/>
              <a:ext cx="5176568" cy="1631216"/>
            </a:xfrm>
            <a:prstGeom prst="rect">
              <a:avLst/>
            </a:prstGeom>
          </p:spPr>
          <p:txBody>
            <a:bodyPr wrap="square">
              <a:spAutoFit/>
            </a:bodyPr>
            <a:lstStyle/>
            <a:p>
              <a:pPr>
                <a:spcAft>
                  <a:spcPts val="0"/>
                </a:spcAft>
                <a:tabLst>
                  <a:tab pos="4972050" algn="r"/>
                </a:tabLst>
              </a:pPr>
              <a:r>
                <a:rPr lang="en-US" sz="2500" dirty="0" smtClean="0"/>
                <a:t>Work </a:t>
              </a:r>
              <a:r>
                <a:rPr lang="en-US" sz="2500" dirty="0"/>
                <a:t>out </a:t>
              </a:r>
              <a:r>
                <a:rPr lang="en-US" sz="2500" dirty="0" smtClean="0"/>
                <a:t>the area </a:t>
              </a:r>
              <a:r>
                <a:rPr lang="en-US" sz="2500" dirty="0"/>
                <a:t>of </a:t>
              </a:r>
              <a:r>
                <a:rPr lang="en-US" sz="2500" dirty="0" smtClean="0"/>
                <a:t>this rectangle</a:t>
              </a:r>
              <a:endParaRPr lang="en-US" sz="2500" dirty="0"/>
            </a:p>
            <a:p>
              <a:pPr marL="457200" indent="-457200">
                <a:spcAft>
                  <a:spcPts val="0"/>
                </a:spcAft>
                <a:buClr>
                  <a:srgbClr val="C00000"/>
                </a:buClr>
                <a:buFont typeface="+mj-lt"/>
                <a:buAutoNum type="alphaLcPeriod"/>
                <a:tabLst>
                  <a:tab pos="4972050" algn="r"/>
                </a:tabLst>
              </a:pPr>
              <a:r>
                <a:rPr lang="en-US" sz="2500" dirty="0" smtClean="0"/>
                <a:t>in cm</a:t>
              </a:r>
              <a:r>
                <a:rPr lang="en-US" sz="2500" baseline="30000" dirty="0" smtClean="0"/>
                <a:t>2</a:t>
              </a:r>
              <a:endParaRPr lang="en-US" sz="2500" baseline="30000" dirty="0"/>
            </a:p>
            <a:p>
              <a:pPr marL="457200" indent="-457200">
                <a:spcAft>
                  <a:spcPts val="0"/>
                </a:spcAft>
                <a:buClr>
                  <a:srgbClr val="C00000"/>
                </a:buClr>
                <a:buFont typeface="+mj-lt"/>
                <a:buAutoNum type="alphaLcPeriod"/>
                <a:tabLst>
                  <a:tab pos="4972050" algn="r"/>
                </a:tabLst>
              </a:pPr>
              <a:r>
                <a:rPr lang="en-US" sz="2500" dirty="0" smtClean="0"/>
                <a:t>in mm</a:t>
              </a:r>
              <a:r>
                <a:rPr lang="en-US" sz="2500" baseline="30000" dirty="0" smtClean="0"/>
                <a:t>2</a:t>
              </a:r>
            </a:p>
            <a:p>
              <a:pPr>
                <a:spcAft>
                  <a:spcPts val="0"/>
                </a:spcAft>
                <a:buClr>
                  <a:srgbClr val="C00000"/>
                </a:buClr>
                <a:tabLst>
                  <a:tab pos="4972050" algn="r"/>
                </a:tabLst>
              </a:pPr>
              <a:r>
                <a:rPr lang="en-US" sz="2500" b="1" dirty="0" smtClean="0"/>
                <a:t>(3 marks)</a:t>
              </a:r>
              <a:endParaRPr lang="en-US" sz="2500" b="1" dirty="0"/>
            </a:p>
          </p:txBody>
        </p:sp>
      </p:grpSp>
      <p:sp>
        <p:nvSpPr>
          <p:cNvPr id="2" name="Rectangle 1"/>
          <p:cNvSpPr/>
          <p:nvPr/>
        </p:nvSpPr>
        <p:spPr>
          <a:xfrm>
            <a:off x="1979712" y="2348880"/>
            <a:ext cx="2664296"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flipH="1">
            <a:off x="2771800" y="3553852"/>
            <a:ext cx="1062118" cy="400110"/>
          </a:xfrm>
          <a:prstGeom prst="rect">
            <a:avLst/>
          </a:prstGeom>
          <a:noFill/>
        </p:spPr>
        <p:txBody>
          <a:bodyPr wrap="square" rtlCol="0">
            <a:spAutoFit/>
          </a:bodyPr>
          <a:lstStyle/>
          <a:p>
            <a:r>
              <a:rPr lang="en-US" sz="2000" dirty="0" smtClean="0"/>
              <a:t>1.4 cm</a:t>
            </a:r>
            <a:endParaRPr lang="en-US" sz="2000" dirty="0"/>
          </a:p>
        </p:txBody>
      </p:sp>
      <p:sp>
        <p:nvSpPr>
          <p:cNvPr id="14" name="TextBox 13"/>
          <p:cNvSpPr txBox="1"/>
          <p:nvPr/>
        </p:nvSpPr>
        <p:spPr>
          <a:xfrm flipH="1">
            <a:off x="4662010" y="2636912"/>
            <a:ext cx="1062118" cy="400110"/>
          </a:xfrm>
          <a:prstGeom prst="rect">
            <a:avLst/>
          </a:prstGeom>
          <a:noFill/>
        </p:spPr>
        <p:txBody>
          <a:bodyPr wrap="square" rtlCol="0">
            <a:spAutoFit/>
          </a:bodyPr>
          <a:lstStyle/>
          <a:p>
            <a:r>
              <a:rPr lang="en-US" sz="2000" dirty="0" smtClean="0"/>
              <a:t>0.6 cm</a:t>
            </a:r>
            <a:endParaRPr lang="en-US" sz="2000" dirty="0"/>
          </a:p>
        </p:txBody>
      </p:sp>
    </p:spTree>
    <p:extLst>
      <p:ext uri="{BB962C8B-B14F-4D97-AF65-F5344CB8AC3E}">
        <p14:creationId xmlns:p14="http://schemas.microsoft.com/office/powerpoint/2010/main" val="135926234"/>
      </p:ext>
    </p:extLst>
  </p:cSld>
  <p:clrMapOvr>
    <a:masterClrMapping/>
  </p:clrMapOvr>
  <p:transition advClick="0"/>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61</a:t>
            </a:r>
            <a:endParaRPr lang="en-GB" sz="1400" b="1" dirty="0">
              <a:latin typeface="Calibri" panose="020F0502020204030204" pitchFamily="34" charset="0"/>
            </a:endParaRPr>
          </a:p>
        </p:txBody>
      </p:sp>
      <p:sp>
        <p:nvSpPr>
          <p:cNvPr id="3" name="Rectangle 2"/>
          <p:cNvSpPr/>
          <p:nvPr/>
        </p:nvSpPr>
        <p:spPr>
          <a:xfrm>
            <a:off x="251520" y="1196752"/>
            <a:ext cx="5256584" cy="4293483"/>
          </a:xfrm>
          <a:prstGeom prst="rect">
            <a:avLst/>
          </a:prstGeom>
        </p:spPr>
        <p:txBody>
          <a:bodyPr wrap="square">
            <a:spAutoFit/>
          </a:bodyPr>
          <a:lstStyle/>
          <a:p>
            <a:pPr marL="457200" indent="-457200">
              <a:buClr>
                <a:srgbClr val="C00000"/>
              </a:buClr>
              <a:buFont typeface="+mj-lt"/>
              <a:buAutoNum type="arabicPeriod"/>
              <a:tabLst>
                <a:tab pos="971550" algn="l"/>
                <a:tab pos="3028950" algn="l"/>
                <a:tab pos="4857750" algn="l"/>
              </a:tabLst>
            </a:pPr>
            <a:r>
              <a:rPr lang="en-US" sz="2100" dirty="0">
                <a:latin typeface="Arial" panose="020B0604020202020204" pitchFamily="34" charset="0"/>
                <a:cs typeface="Arial" panose="020B0604020202020204" pitchFamily="34" charset="0"/>
              </a:rPr>
              <a:t>Convert these areas to the units </a:t>
            </a:r>
            <a:r>
              <a:rPr lang="en-US" sz="2100" dirty="0" smtClean="0">
                <a:latin typeface="Arial" panose="020B0604020202020204" pitchFamily="34" charset="0"/>
                <a:cs typeface="Arial" panose="020B0604020202020204" pitchFamily="34" charset="0"/>
              </a:rPr>
              <a:t>given,</a:t>
            </a:r>
          </a:p>
          <a:p>
            <a:pPr marL="914400" indent="-457200">
              <a:buClr>
                <a:srgbClr val="C00000"/>
              </a:buClr>
              <a:buFont typeface="+mj-lt"/>
              <a:buAutoNum type="alphaLcPeriod"/>
              <a:tabLst>
                <a:tab pos="857250" algn="l"/>
                <a:tab pos="2743200" algn="l"/>
                <a:tab pos="3143250" algn="l"/>
                <a:tab pos="4857750" algn="l"/>
              </a:tabLst>
            </a:pPr>
            <a:r>
              <a:rPr lang="en-US" sz="2100" dirty="0" smtClean="0">
                <a:latin typeface="Arial" panose="020B0604020202020204" pitchFamily="34" charset="0"/>
                <a:cs typeface="Arial" panose="020B0604020202020204" pitchFamily="34" charset="0"/>
              </a:rPr>
              <a:t>5 </a:t>
            </a:r>
            <a:r>
              <a:rPr lang="en-US" sz="2100" dirty="0">
                <a:latin typeface="Arial" panose="020B0604020202020204" pitchFamily="34" charset="0"/>
                <a:cs typeface="Arial" panose="020B0604020202020204" pitchFamily="34" charset="0"/>
              </a:rPr>
              <a:t>ha to 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	</a:t>
            </a:r>
            <a:r>
              <a:rPr lang="en-US" sz="2100" dirty="0" smtClean="0">
                <a:solidFill>
                  <a:srgbClr val="C00000"/>
                </a:solidFill>
                <a:latin typeface="Arial" panose="020B0604020202020204" pitchFamily="34" charset="0"/>
                <a:cs typeface="Arial" panose="020B0604020202020204" pitchFamily="34" charset="0"/>
              </a:rPr>
              <a:t>b</a:t>
            </a:r>
            <a:r>
              <a:rPr lang="en-US" sz="2100" dirty="0" smtClean="0">
                <a:latin typeface="Arial" panose="020B0604020202020204" pitchFamily="34" charset="0"/>
                <a:cs typeface="Arial" panose="020B0604020202020204" pitchFamily="34" charset="0"/>
              </a:rPr>
              <a:t> 	7.5 </a:t>
            </a:r>
            <a:r>
              <a:rPr lang="en-US" sz="2100" dirty="0">
                <a:latin typeface="Arial" panose="020B0604020202020204" pitchFamily="34" charset="0"/>
                <a:cs typeface="Arial" panose="020B0604020202020204" pitchFamily="34" charset="0"/>
              </a:rPr>
              <a:t>ha to </a:t>
            </a:r>
            <a:r>
              <a:rPr lang="en-US" sz="2100" dirty="0" smtClean="0">
                <a:latin typeface="Arial" panose="020B0604020202020204" pitchFamily="34" charset="0"/>
                <a:cs typeface="Arial" panose="020B0604020202020204" pitchFamily="34" charset="0"/>
              </a:rPr>
              <a:t>m</a:t>
            </a:r>
            <a:r>
              <a:rPr lang="en-US" sz="2100" baseline="30000" dirty="0" smtClean="0">
                <a:latin typeface="Arial" panose="020B0604020202020204" pitchFamily="34" charset="0"/>
                <a:cs typeface="Arial" panose="020B0604020202020204" pitchFamily="34" charset="0"/>
              </a:rPr>
              <a:t>2</a:t>
            </a:r>
          </a:p>
          <a:p>
            <a:pPr marL="914400" indent="-457200">
              <a:buClr>
                <a:srgbClr val="C00000"/>
              </a:buClr>
              <a:buFont typeface="+mj-lt"/>
              <a:buAutoNum type="alphaLcPeriod" startAt="3"/>
              <a:tabLst>
                <a:tab pos="857250" algn="l"/>
                <a:tab pos="2743200" algn="l"/>
                <a:tab pos="4857750" algn="l"/>
              </a:tabLst>
            </a:pPr>
            <a:r>
              <a:rPr lang="en-US" sz="2100" dirty="0" smtClean="0">
                <a:latin typeface="Arial" panose="020B0604020202020204" pitchFamily="34" charset="0"/>
                <a:cs typeface="Arial" panose="020B0604020202020204" pitchFamily="34" charset="0"/>
              </a:rPr>
              <a:t>80 000 </a:t>
            </a:r>
            <a:r>
              <a:rPr lang="en-US" sz="2100" dirty="0">
                <a:latin typeface="Arial" panose="020B0604020202020204" pitchFamily="34" charset="0"/>
                <a:cs typeface="Arial" panose="020B0604020202020204" pitchFamily="34" charset="0"/>
              </a:rPr>
              <a:t>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to ha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857250" algn="l"/>
                <a:tab pos="2743200" algn="l"/>
                <a:tab pos="4857750" algn="l"/>
              </a:tabLst>
            </a:pPr>
            <a:r>
              <a:rPr lang="en-US" sz="2100" dirty="0" smtClean="0">
                <a:latin typeface="Arial" panose="020B0604020202020204" pitchFamily="34" charset="0"/>
                <a:cs typeface="Arial" panose="020B0604020202020204" pitchFamily="34" charset="0"/>
              </a:rPr>
              <a:t>125 000 m</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to ha</a:t>
            </a:r>
          </a:p>
          <a:p>
            <a:pPr marL="457200" indent="-457200">
              <a:buClr>
                <a:srgbClr val="C00000"/>
              </a:buClr>
              <a:buFont typeface="+mj-lt"/>
              <a:buAutoNum type="arabicPeriod" startAt="2"/>
              <a:tabLst>
                <a:tab pos="857250" algn="l"/>
                <a:tab pos="2743200" algn="l"/>
                <a:tab pos="4857750" algn="l"/>
              </a:tabLst>
            </a:pPr>
            <a:r>
              <a:rPr lang="en-US" sz="2100" dirty="0" smtClean="0">
                <a:solidFill>
                  <a:srgbClr val="C00000"/>
                </a:solidFill>
                <a:latin typeface="Arial" panose="020B0604020202020204" pitchFamily="34" charset="0"/>
                <a:cs typeface="Arial" panose="020B0604020202020204" pitchFamily="34" charset="0"/>
              </a:rPr>
              <a:t>a</a:t>
            </a:r>
            <a:r>
              <a:rPr lang="en-US" sz="2100" dirty="0" smtClean="0">
                <a:latin typeface="Arial" panose="020B0604020202020204" pitchFamily="34" charset="0"/>
                <a:cs typeface="Arial" panose="020B0604020202020204" pitchFamily="34" charset="0"/>
              </a:rPr>
              <a:t> 	Use </a:t>
            </a:r>
            <a:r>
              <a:rPr lang="en-US" sz="2100" dirty="0">
                <a:latin typeface="Arial" panose="020B0604020202020204" pitchFamily="34" charset="0"/>
                <a:cs typeface="Arial" panose="020B0604020202020204" pitchFamily="34" charset="0"/>
              </a:rPr>
              <a:t>these diagrams to help you work </a:t>
            </a:r>
            <a:r>
              <a:rPr lang="en-US" sz="2100" dirty="0" smtClean="0">
                <a:latin typeface="Arial" panose="020B0604020202020204" pitchFamily="34" charset="0"/>
                <a:cs typeface="Arial" panose="020B0604020202020204" pitchFamily="34" charset="0"/>
              </a:rPr>
              <a:t>out the </a:t>
            </a:r>
            <a:r>
              <a:rPr lang="en-US" sz="2100" dirty="0">
                <a:latin typeface="Arial" panose="020B0604020202020204" pitchFamily="34" charset="0"/>
                <a:cs typeface="Arial" panose="020B0604020202020204" pitchFamily="34" charset="0"/>
              </a:rPr>
              <a:t>number of 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in 4 </a:t>
            </a:r>
            <a:r>
              <a:rPr lang="en-US" sz="2100" dirty="0" smtClean="0">
                <a:latin typeface="Arial" panose="020B0604020202020204" pitchFamily="34" charset="0"/>
                <a:cs typeface="Arial" panose="020B0604020202020204" pitchFamily="34" charset="0"/>
              </a:rPr>
              <a:t>km</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startAt="2"/>
              <a:tabLst>
                <a:tab pos="2743200" algn="l"/>
                <a:tab pos="4857750" algn="l"/>
              </a:tabLst>
            </a:pPr>
            <a:r>
              <a:rPr lang="en-US" sz="2100" dirty="0" smtClean="0">
                <a:latin typeface="Arial" panose="020B0604020202020204" pitchFamily="34" charset="0"/>
                <a:cs typeface="Arial" panose="020B0604020202020204" pitchFamily="34" charset="0"/>
              </a:rPr>
              <a:t>Copy </a:t>
            </a:r>
            <a:r>
              <a:rPr lang="en-US" sz="2100" dirty="0">
                <a:latin typeface="Arial" panose="020B0604020202020204" pitchFamily="34" charset="0"/>
                <a:cs typeface="Arial" panose="020B0604020202020204" pitchFamily="34" charset="0"/>
              </a:rPr>
              <a:t>and complete the double number line.</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733116" y="3253493"/>
            <a:ext cx="4480839" cy="1493615"/>
          </a:xfrm>
          <a:prstGeom prst="rect">
            <a:avLst/>
          </a:prstGeom>
        </p:spPr>
      </p:pic>
      <p:pic>
        <p:nvPicPr>
          <p:cNvPr id="6" name="Picture 5"/>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688944" y="5439679"/>
            <a:ext cx="4605298" cy="1120209"/>
          </a:xfrm>
          <a:prstGeom prst="rect">
            <a:avLst/>
          </a:prstGeom>
        </p:spPr>
      </p:pic>
    </p:spTree>
    <p:extLst>
      <p:ext uri="{BB962C8B-B14F-4D97-AF65-F5344CB8AC3E}">
        <p14:creationId xmlns:p14="http://schemas.microsoft.com/office/powerpoint/2010/main" val="1467502904"/>
      </p:ext>
    </p:extLst>
  </p:cSld>
  <p:clrMapOvr>
    <a:masterClrMapping/>
  </p:clrMapOvr>
  <p:transition advClick="0"/>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61</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3"/>
              <a:tabLst>
                <a:tab pos="971550" algn="l"/>
                <a:tab pos="3028950" algn="l"/>
                <a:tab pos="4857750" algn="l"/>
              </a:tabLst>
            </a:pPr>
            <a:r>
              <a:rPr lang="en-US" sz="3200" b="1" dirty="0">
                <a:solidFill>
                  <a:srgbClr val="FF0000"/>
                </a:solidFill>
                <a:latin typeface="Arial" panose="020B0604020202020204" pitchFamily="34" charset="0"/>
                <a:cs typeface="Arial" panose="020B0604020202020204" pitchFamily="34" charset="0"/>
              </a:rPr>
              <a:t>R</a:t>
            </a:r>
            <a:r>
              <a:rPr lang="en-US" sz="3200" dirty="0">
                <a:latin typeface="Arial" panose="020B0604020202020204" pitchFamily="34" charset="0"/>
                <a:cs typeface="Arial" panose="020B0604020202020204" pitchFamily="34" charset="0"/>
              </a:rPr>
              <a:t> Iona and </a:t>
            </a:r>
            <a:r>
              <a:rPr lang="en-US" sz="3200" dirty="0" err="1">
                <a:latin typeface="Arial" panose="020B0604020202020204" pitchFamily="34" charset="0"/>
                <a:cs typeface="Arial" panose="020B0604020202020204" pitchFamily="34" charset="0"/>
              </a:rPr>
              <a:t>Oronsay</a:t>
            </a:r>
            <a:r>
              <a:rPr lang="en-US" sz="3200" dirty="0">
                <a:latin typeface="Arial" panose="020B0604020202020204" pitchFamily="34" charset="0"/>
                <a:cs typeface="Arial" panose="020B0604020202020204" pitchFamily="34" charset="0"/>
              </a:rPr>
              <a:t> are islands of the Inner </a:t>
            </a:r>
            <a:r>
              <a:rPr lang="en-US" sz="3200" dirty="0" smtClean="0">
                <a:latin typeface="Arial" panose="020B0604020202020204" pitchFamily="34" charset="0"/>
                <a:cs typeface="Arial" panose="020B0604020202020204" pitchFamily="34" charset="0"/>
              </a:rPr>
              <a:t>Hebrides.</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The </a:t>
            </a:r>
            <a:r>
              <a:rPr lang="en-US" sz="3200" dirty="0">
                <a:latin typeface="Arial" panose="020B0604020202020204" pitchFamily="34" charset="0"/>
                <a:cs typeface="Arial" panose="020B0604020202020204" pitchFamily="34" charset="0"/>
              </a:rPr>
              <a:t>area of Iona is 8.77 </a:t>
            </a:r>
            <a:r>
              <a:rPr lang="en-US" sz="3200" dirty="0" smtClean="0">
                <a:latin typeface="Arial" panose="020B0604020202020204" pitchFamily="34" charset="0"/>
                <a:cs typeface="Arial" panose="020B0604020202020204" pitchFamily="34" charset="0"/>
              </a:rPr>
              <a:t>km</a:t>
            </a:r>
            <a:r>
              <a:rPr lang="en-US" sz="3200" baseline="30000" dirty="0" smtClean="0">
                <a:latin typeface="Arial" panose="020B0604020202020204" pitchFamily="34" charset="0"/>
                <a:cs typeface="Arial" panose="020B0604020202020204" pitchFamily="34" charset="0"/>
              </a:rPr>
              <a:t>2</a:t>
            </a:r>
            <a:r>
              <a:rPr lang="en-US" sz="3200" dirty="0" smtClean="0">
                <a:latin typeface="Arial" panose="020B0604020202020204" pitchFamily="34" charset="0"/>
                <a:cs typeface="Arial" panose="020B0604020202020204" pitchFamily="34" charset="0"/>
              </a:rPr>
              <a:t>.</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The </a:t>
            </a:r>
            <a:r>
              <a:rPr lang="en-US" sz="3200" dirty="0">
                <a:latin typeface="Arial" panose="020B0604020202020204" pitchFamily="34" charset="0"/>
                <a:cs typeface="Arial" panose="020B0604020202020204" pitchFamily="34" charset="0"/>
              </a:rPr>
              <a:t>area of </a:t>
            </a:r>
            <a:r>
              <a:rPr lang="en-US" sz="3200" dirty="0" err="1">
                <a:latin typeface="Arial" panose="020B0604020202020204" pitchFamily="34" charset="0"/>
                <a:cs typeface="Arial" panose="020B0604020202020204" pitchFamily="34" charset="0"/>
              </a:rPr>
              <a:t>Oronsay</a:t>
            </a:r>
            <a:r>
              <a:rPr lang="en-US" sz="3200" dirty="0">
                <a:latin typeface="Arial" panose="020B0604020202020204" pitchFamily="34" charset="0"/>
                <a:cs typeface="Arial" panose="020B0604020202020204" pitchFamily="34" charset="0"/>
              </a:rPr>
              <a:t> is 519 ha. </a:t>
            </a:r>
            <a:endParaRPr lang="en-US" sz="3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971550" algn="l"/>
                <a:tab pos="3028950" algn="l"/>
                <a:tab pos="4857750" algn="l"/>
              </a:tabLst>
            </a:pPr>
            <a:r>
              <a:rPr lang="en-US" sz="3200" dirty="0" smtClean="0">
                <a:latin typeface="Arial" panose="020B0604020202020204" pitchFamily="34" charset="0"/>
                <a:cs typeface="Arial" panose="020B0604020202020204" pitchFamily="34" charset="0"/>
              </a:rPr>
              <a:t>Which </a:t>
            </a:r>
            <a:r>
              <a:rPr lang="en-US" sz="3200" dirty="0">
                <a:latin typeface="Arial" panose="020B0604020202020204" pitchFamily="34" charset="0"/>
                <a:cs typeface="Arial" panose="020B0604020202020204" pitchFamily="34" charset="0"/>
              </a:rPr>
              <a:t>is larger, Iona or </a:t>
            </a:r>
            <a:r>
              <a:rPr lang="en-US" sz="3200" dirty="0" err="1">
                <a:latin typeface="Arial" panose="020B0604020202020204" pitchFamily="34" charset="0"/>
                <a:cs typeface="Arial" panose="020B0604020202020204" pitchFamily="34" charset="0"/>
              </a:rPr>
              <a:t>Oronsay</a:t>
            </a:r>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971550" algn="l"/>
                <a:tab pos="3028950" algn="l"/>
                <a:tab pos="4857750" algn="l"/>
              </a:tabLst>
            </a:pPr>
            <a:r>
              <a:rPr lang="en-US" sz="3200" dirty="0" smtClean="0">
                <a:latin typeface="Arial" panose="020B0604020202020204" pitchFamily="34" charset="0"/>
                <a:cs typeface="Arial" panose="020B0604020202020204" pitchFamily="34" charset="0"/>
              </a:rPr>
              <a:t>What </a:t>
            </a:r>
            <a:r>
              <a:rPr lang="en-US" sz="3200" dirty="0">
                <a:latin typeface="Arial" panose="020B0604020202020204" pitchFamily="34" charset="0"/>
                <a:cs typeface="Arial" panose="020B0604020202020204" pitchFamily="34" charset="0"/>
              </a:rPr>
              <a:t>is the difference in area?</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270195677"/>
      </p:ext>
    </p:extLst>
  </p:cSld>
  <p:clrMapOvr>
    <a:masterClrMapping/>
  </p:clrMapOvr>
  <p:transition advClick="0"/>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61</a:t>
            </a:r>
            <a:endParaRPr lang="en-GB" sz="1400" b="1" dirty="0">
              <a:latin typeface="Calibri" panose="020F0502020204030204" pitchFamily="34" charset="0"/>
            </a:endParaRPr>
          </a:p>
        </p:txBody>
      </p:sp>
      <p:sp>
        <p:nvSpPr>
          <p:cNvPr id="3" name="Rectangle 2"/>
          <p:cNvSpPr/>
          <p:nvPr/>
        </p:nvSpPr>
        <p:spPr>
          <a:xfrm>
            <a:off x="251520" y="1196752"/>
            <a:ext cx="3888432" cy="5509200"/>
          </a:xfrm>
          <a:prstGeom prst="rect">
            <a:avLst/>
          </a:prstGeom>
        </p:spPr>
        <p:txBody>
          <a:bodyPr wrap="square">
            <a:spAutoFit/>
          </a:bodyPr>
          <a:lstStyle/>
          <a:p>
            <a:pPr marL="457200" indent="-457200">
              <a:buClr>
                <a:srgbClr val="C00000"/>
              </a:buClr>
              <a:buFont typeface="+mj-lt"/>
              <a:buAutoNum type="arabicPeriod" startAt="4"/>
              <a:tabLst>
                <a:tab pos="971550" algn="l"/>
                <a:tab pos="3028950" algn="l"/>
                <a:tab pos="485775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diagram shows a shape split into two </a:t>
            </a:r>
            <a:r>
              <a:rPr lang="en-US" sz="2400" dirty="0" smtClean="0">
                <a:latin typeface="Arial" panose="020B0604020202020204" pitchFamily="34" charset="0"/>
                <a:cs typeface="Arial" panose="020B0604020202020204" pitchFamily="34" charset="0"/>
              </a:rPr>
              <a:t>rectangles, A </a:t>
            </a:r>
            <a:r>
              <a:rPr lang="en-US" sz="2400" dirty="0">
                <a:latin typeface="Arial" panose="020B0604020202020204" pitchFamily="34" charset="0"/>
                <a:cs typeface="Arial" panose="020B0604020202020204" pitchFamily="34" charset="0"/>
              </a:rPr>
              <a:t>and B.?</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Work </a:t>
            </a:r>
            <a:r>
              <a:rPr lang="en-US" sz="2400" dirty="0" smtClean="0">
                <a:latin typeface="Arial" panose="020B0604020202020204" pitchFamily="34" charset="0"/>
                <a:cs typeface="Arial" panose="020B0604020202020204" pitchFamily="34" charset="0"/>
              </a:rPr>
              <a:t>out</a:t>
            </a:r>
          </a:p>
          <a:p>
            <a:pPr marL="914400" indent="-457200">
              <a:buClr>
                <a:srgbClr val="C00000"/>
              </a:buClr>
              <a:buFont typeface="+mj-lt"/>
              <a:buAutoNum type="alphaLcPeriod"/>
              <a:tabLst>
                <a:tab pos="971550" algn="l"/>
                <a:tab pos="3028950" algn="l"/>
                <a:tab pos="485775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areas of A and B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971550" algn="l"/>
                <a:tab pos="3028950" algn="l"/>
                <a:tab pos="485775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total area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971550" algn="l"/>
                <a:tab pos="3028950" algn="l"/>
                <a:tab pos="485775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total perimeter.</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5109" t="2036" r="4908" b="5158"/>
          <a:stretch/>
        </p:blipFill>
        <p:spPr>
          <a:xfrm>
            <a:off x="4355976" y="1223020"/>
            <a:ext cx="1152128" cy="1277815"/>
          </a:xfrm>
          <a:prstGeom prst="rect">
            <a:avLst/>
          </a:prstGeom>
        </p:spPr>
      </p:pic>
      <p:pic>
        <p:nvPicPr>
          <p:cNvPr id="4" name="Picture 3"/>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307479" y="2414143"/>
            <a:ext cx="3904481" cy="2684330"/>
          </a:xfrm>
          <a:prstGeom prst="rect">
            <a:avLst/>
          </a:prstGeom>
        </p:spPr>
      </p:pic>
    </p:spTree>
    <p:extLst>
      <p:ext uri="{BB962C8B-B14F-4D97-AF65-F5344CB8AC3E}">
        <p14:creationId xmlns:p14="http://schemas.microsoft.com/office/powerpoint/2010/main" val="2881561845"/>
      </p:ext>
    </p:extLst>
  </p:cSld>
  <p:clrMapOvr>
    <a:masterClrMapping/>
  </p:clrMapOvr>
  <p:transition advClick="0"/>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61</a:t>
            </a:r>
            <a:endParaRPr lang="en-GB" sz="1400" b="1" dirty="0">
              <a:latin typeface="Calibri" panose="020F0502020204030204" pitchFamily="34" charset="0"/>
            </a:endParaRPr>
          </a:p>
        </p:txBody>
      </p:sp>
      <p:sp>
        <p:nvSpPr>
          <p:cNvPr id="3" name="Rectangle 2"/>
          <p:cNvSpPr/>
          <p:nvPr/>
        </p:nvSpPr>
        <p:spPr>
          <a:xfrm>
            <a:off x="251520" y="1196752"/>
            <a:ext cx="5256584" cy="830997"/>
          </a:xfrm>
          <a:prstGeom prst="rect">
            <a:avLst/>
          </a:prstGeom>
        </p:spPr>
        <p:txBody>
          <a:bodyPr wrap="square">
            <a:spAutoFit/>
          </a:bodyPr>
          <a:lstStyle/>
          <a:p>
            <a:pPr marL="457200" indent="-457200">
              <a:buClr>
                <a:srgbClr val="C00000"/>
              </a:buClr>
              <a:buFont typeface="+mj-lt"/>
              <a:buAutoNum type="arabicPeriod" startAt="5"/>
              <a:tabLst>
                <a:tab pos="971550" algn="l"/>
                <a:tab pos="3028950" algn="l"/>
                <a:tab pos="4857750" algn="l"/>
              </a:tabLst>
            </a:pPr>
            <a:r>
              <a:rPr lang="en-US" sz="2400" dirty="0">
                <a:latin typeface="Arial" panose="020B0604020202020204" pitchFamily="34" charset="0"/>
                <a:cs typeface="Arial" panose="020B0604020202020204" pitchFamily="34" charset="0"/>
              </a:rPr>
              <a:t>Calculate the area and perimeter of these compound shapes.</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829473" y="3847708"/>
            <a:ext cx="2658490" cy="2677636"/>
          </a:xfrm>
          <a:prstGeom prst="rect">
            <a:avLst/>
          </a:prstGeom>
        </p:spPr>
      </p:pic>
      <p:sp>
        <p:nvSpPr>
          <p:cNvPr id="10" name="TextBox 9"/>
          <p:cNvSpPr txBox="1"/>
          <p:nvPr/>
        </p:nvSpPr>
        <p:spPr>
          <a:xfrm>
            <a:off x="2879812" y="3780384"/>
            <a:ext cx="364202" cy="523220"/>
          </a:xfrm>
          <a:prstGeom prst="rect">
            <a:avLst/>
          </a:prstGeom>
          <a:noFill/>
        </p:spPr>
        <p:txBody>
          <a:bodyPr wrap="none" rtlCol="0">
            <a:spAutoFit/>
          </a:bodyPr>
          <a:lstStyle/>
          <a:p>
            <a:r>
              <a:rPr lang="en-US" sz="2800" dirty="0" smtClean="0">
                <a:solidFill>
                  <a:srgbClr val="00B0F0"/>
                </a:solidFill>
              </a:rPr>
              <a:t>c</a:t>
            </a:r>
            <a:endParaRPr lang="en-US" sz="2800" dirty="0">
              <a:solidFill>
                <a:srgbClr val="00B0F0"/>
              </a:solidFill>
            </a:endParaRPr>
          </a:p>
        </p:txBody>
      </p:sp>
      <p:pic>
        <p:nvPicPr>
          <p:cNvPr id="12" name="Picture 11"/>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2843808" y="2182592"/>
            <a:ext cx="2646776" cy="1246408"/>
          </a:xfrm>
          <a:prstGeom prst="rect">
            <a:avLst/>
          </a:prstGeom>
        </p:spPr>
      </p:pic>
      <p:pic>
        <p:nvPicPr>
          <p:cNvPr id="13" name="Picture 12"/>
          <p:cNvPicPr>
            <a:picLocks noChangeAspect="1"/>
          </p:cNvPicPr>
          <p:nvPr/>
        </p:nvPicPr>
        <p:blipFill rotWithShape="1">
          <a:blip r:embed="rId7" cstate="print">
            <a:lum bright="9000"/>
            <a:extLst>
              <a:ext uri="{28A0092B-C50C-407E-A947-70E740481C1C}">
                <a14:useLocalDpi xmlns:a14="http://schemas.microsoft.com/office/drawing/2010/main" val="0"/>
              </a:ext>
            </a:extLst>
          </a:blip>
          <a:srcRect/>
          <a:stretch/>
        </p:blipFill>
        <p:spPr>
          <a:xfrm>
            <a:off x="268713" y="2180868"/>
            <a:ext cx="2443174" cy="2122736"/>
          </a:xfrm>
          <a:prstGeom prst="rect">
            <a:avLst/>
          </a:prstGeom>
        </p:spPr>
      </p:pic>
      <p:sp>
        <p:nvSpPr>
          <p:cNvPr id="6" name="TextBox 5"/>
          <p:cNvSpPr txBox="1"/>
          <p:nvPr/>
        </p:nvSpPr>
        <p:spPr>
          <a:xfrm>
            <a:off x="253704" y="2027749"/>
            <a:ext cx="385042" cy="523220"/>
          </a:xfrm>
          <a:prstGeom prst="rect">
            <a:avLst/>
          </a:prstGeom>
          <a:noFill/>
        </p:spPr>
        <p:txBody>
          <a:bodyPr wrap="none" rtlCol="0">
            <a:spAutoFit/>
          </a:bodyPr>
          <a:lstStyle/>
          <a:p>
            <a:r>
              <a:rPr lang="en-US" sz="2800" dirty="0" smtClean="0">
                <a:solidFill>
                  <a:srgbClr val="00B0F0"/>
                </a:solidFill>
              </a:rPr>
              <a:t>a</a:t>
            </a:r>
            <a:endParaRPr lang="en-US" sz="2800" dirty="0">
              <a:solidFill>
                <a:srgbClr val="00B0F0"/>
              </a:solidFill>
            </a:endParaRPr>
          </a:p>
        </p:txBody>
      </p:sp>
    </p:spTree>
    <p:extLst>
      <p:ext uri="{BB962C8B-B14F-4D97-AF65-F5344CB8AC3E}">
        <p14:creationId xmlns:p14="http://schemas.microsoft.com/office/powerpoint/2010/main" val="1733525222"/>
      </p:ext>
    </p:extLst>
  </p:cSld>
  <p:clrMapOvr>
    <a:masterClrMapping/>
  </p:clrMapOvr>
  <p:transition advClick="0"/>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62</a:t>
            </a:r>
            <a:endParaRPr lang="en-GB" sz="1400" b="1" dirty="0">
              <a:latin typeface="Calibri" panose="020F0502020204030204" pitchFamily="34" charset="0"/>
            </a:endParaRPr>
          </a:p>
        </p:txBody>
      </p:sp>
      <p:sp>
        <p:nvSpPr>
          <p:cNvPr id="3" name="Rectangle 2"/>
          <p:cNvSpPr/>
          <p:nvPr/>
        </p:nvSpPr>
        <p:spPr>
          <a:xfrm>
            <a:off x="245639" y="1196752"/>
            <a:ext cx="8574833" cy="830997"/>
          </a:xfrm>
          <a:prstGeom prst="rect">
            <a:avLst/>
          </a:prstGeom>
        </p:spPr>
        <p:txBody>
          <a:bodyPr wrap="square">
            <a:spAutoFit/>
          </a:bodyPr>
          <a:lstStyle/>
          <a:p>
            <a:pPr marL="457200" indent="-457200">
              <a:buClr>
                <a:srgbClr val="C00000"/>
              </a:buClr>
              <a:buFont typeface="+mj-lt"/>
              <a:buAutoNum type="arabicPeriod" startAt="6"/>
              <a:tabLst>
                <a:tab pos="971550" algn="l"/>
                <a:tab pos="3028950" algn="l"/>
                <a:tab pos="4857750" algn="l"/>
              </a:tabLst>
            </a:pPr>
            <a:r>
              <a:rPr lang="en-US" sz="2400" dirty="0">
                <a:latin typeface="Arial" panose="020B0604020202020204" pitchFamily="34" charset="0"/>
                <a:cs typeface="Arial" panose="020B0604020202020204" pitchFamily="34" charset="0"/>
              </a:rPr>
              <a:t>Here is a compound shape. There are two ways of working out its area.</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
        <p:nvSpPr>
          <p:cNvPr id="4" name="Rectangle 3"/>
          <p:cNvSpPr/>
          <p:nvPr/>
        </p:nvSpPr>
        <p:spPr>
          <a:xfrm>
            <a:off x="6519020" y="4265693"/>
            <a:ext cx="2295481" cy="1200329"/>
          </a:xfrm>
          <a:prstGeom prst="rect">
            <a:avLst/>
          </a:prstGeom>
        </p:spPr>
        <p:txBody>
          <a:bodyPr wrap="square">
            <a:spAutoFit/>
          </a:bodyPr>
          <a:lstStyle/>
          <a:p>
            <a:r>
              <a:rPr lang="en-US" b="1" dirty="0"/>
              <a:t>Method 1</a:t>
            </a:r>
          </a:p>
          <a:p>
            <a:r>
              <a:rPr lang="en-US" dirty="0"/>
              <a:t>Work out the area of the whole rectangle and subtract area A.</a:t>
            </a:r>
          </a:p>
        </p:txBody>
      </p:sp>
      <p:sp>
        <p:nvSpPr>
          <p:cNvPr id="7" name="Rectangle 6"/>
          <p:cNvSpPr/>
          <p:nvPr/>
        </p:nvSpPr>
        <p:spPr>
          <a:xfrm>
            <a:off x="3709716" y="4267923"/>
            <a:ext cx="2518468" cy="1200329"/>
          </a:xfrm>
          <a:prstGeom prst="rect">
            <a:avLst/>
          </a:prstGeom>
        </p:spPr>
        <p:txBody>
          <a:bodyPr wrap="square">
            <a:spAutoFit/>
          </a:bodyPr>
          <a:lstStyle/>
          <a:p>
            <a:r>
              <a:rPr lang="en-US" b="1" dirty="0"/>
              <a:t>Method 2</a:t>
            </a:r>
          </a:p>
          <a:p>
            <a:r>
              <a:rPr lang="en-US" dirty="0"/>
              <a:t>Work out the areas of B, C and D and add them together.</a:t>
            </a:r>
          </a:p>
        </p:txBody>
      </p:sp>
      <p:pic>
        <p:nvPicPr>
          <p:cNvPr id="9" name="Picture 8"/>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23528" y="2060848"/>
            <a:ext cx="3242172" cy="3377263"/>
          </a:xfrm>
          <a:prstGeom prst="rect">
            <a:avLst/>
          </a:prstGeom>
        </p:spPr>
      </p:pic>
      <p:pic>
        <p:nvPicPr>
          <p:cNvPr id="11" name="Picture 10"/>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3943663" y="2060848"/>
            <a:ext cx="1872208" cy="2207075"/>
          </a:xfrm>
          <a:prstGeom prst="rect">
            <a:avLst/>
          </a:prstGeom>
        </p:spPr>
      </p:pic>
      <p:sp>
        <p:nvSpPr>
          <p:cNvPr id="14" name="Rectangle 13"/>
          <p:cNvSpPr/>
          <p:nvPr/>
        </p:nvSpPr>
        <p:spPr>
          <a:xfrm>
            <a:off x="238559" y="5766355"/>
            <a:ext cx="8581913" cy="830997"/>
          </a:xfrm>
          <a:prstGeom prst="rect">
            <a:avLst/>
          </a:prstGeom>
        </p:spPr>
        <p:txBody>
          <a:bodyPr wrap="square">
            <a:spAutoFit/>
          </a:bodyPr>
          <a:lstStyle/>
          <a:p>
            <a:pPr marL="457200" indent="-457200">
              <a:buClr>
                <a:srgbClr val="C00000"/>
              </a:buClr>
              <a:buFont typeface="+mj-lt"/>
              <a:buAutoNum type="alphaLcPeriod"/>
            </a:pPr>
            <a:r>
              <a:rPr lang="en-US" sz="2400" dirty="0" smtClean="0"/>
              <a:t>Work </a:t>
            </a:r>
            <a:r>
              <a:rPr lang="en-US" sz="2400" dirty="0"/>
              <a:t>out the area using both methods, </a:t>
            </a:r>
            <a:endParaRPr lang="en-US" sz="2400" dirty="0" smtClean="0"/>
          </a:p>
          <a:p>
            <a:pPr marL="457200" indent="-457200">
              <a:buClr>
                <a:srgbClr val="C00000"/>
              </a:buClr>
              <a:buFont typeface="+mj-lt"/>
              <a:buAutoNum type="alphaLcPeriod"/>
            </a:pPr>
            <a:r>
              <a:rPr lang="en-US" sz="2400" dirty="0" smtClean="0"/>
              <a:t>Which </a:t>
            </a:r>
            <a:r>
              <a:rPr lang="en-US" sz="2400" dirty="0"/>
              <a:t>do you prefer? Explain why.</a:t>
            </a:r>
          </a:p>
        </p:txBody>
      </p:sp>
      <p:pic>
        <p:nvPicPr>
          <p:cNvPr id="18" name="Picture 17"/>
          <p:cNvPicPr>
            <a:picLocks noChangeAspect="1"/>
          </p:cNvPicPr>
          <p:nvPr/>
        </p:nvPicPr>
        <p:blipFill rotWithShape="1">
          <a:blip r:embed="rId7" cstate="print">
            <a:lum bright="9000"/>
            <a:extLst>
              <a:ext uri="{28A0092B-C50C-407E-A947-70E740481C1C}">
                <a14:useLocalDpi xmlns:a14="http://schemas.microsoft.com/office/drawing/2010/main" val="0"/>
              </a:ext>
            </a:extLst>
          </a:blip>
          <a:srcRect/>
          <a:stretch/>
        </p:blipFill>
        <p:spPr>
          <a:xfrm>
            <a:off x="6519814" y="2059341"/>
            <a:ext cx="1948616" cy="2148981"/>
          </a:xfrm>
          <a:prstGeom prst="rect">
            <a:avLst/>
          </a:prstGeom>
        </p:spPr>
      </p:pic>
    </p:spTree>
    <p:extLst>
      <p:ext uri="{BB962C8B-B14F-4D97-AF65-F5344CB8AC3E}">
        <p14:creationId xmlns:p14="http://schemas.microsoft.com/office/powerpoint/2010/main" val="334440577"/>
      </p:ext>
    </p:extLst>
  </p:cSld>
  <p:clrMapOvr>
    <a:masterClrMapping/>
  </p:clrMapOvr>
  <p:transition advClick="0"/>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62</a:t>
            </a:r>
            <a:endParaRPr lang="en-GB" sz="1400" b="1" dirty="0">
              <a:latin typeface="Calibri" panose="020F0502020204030204" pitchFamily="34" charset="0"/>
            </a:endParaRPr>
          </a:p>
        </p:txBody>
      </p:sp>
      <p:sp>
        <p:nvSpPr>
          <p:cNvPr id="3" name="Rectangle 2"/>
          <p:cNvSpPr/>
          <p:nvPr/>
        </p:nvSpPr>
        <p:spPr>
          <a:xfrm>
            <a:off x="251520" y="1196752"/>
            <a:ext cx="5256584" cy="830997"/>
          </a:xfrm>
          <a:prstGeom prst="rect">
            <a:avLst/>
          </a:prstGeom>
        </p:spPr>
        <p:txBody>
          <a:bodyPr wrap="square">
            <a:spAutoFit/>
          </a:bodyPr>
          <a:lstStyle/>
          <a:p>
            <a:pPr marL="457200" indent="-457200">
              <a:buClr>
                <a:srgbClr val="C00000"/>
              </a:buClr>
              <a:buFont typeface="+mj-lt"/>
              <a:buAutoNum type="arabicPeriod" startAt="7"/>
              <a:tabLst>
                <a:tab pos="971550" algn="l"/>
                <a:tab pos="3028950" algn="l"/>
                <a:tab pos="4857750" algn="l"/>
              </a:tabLst>
            </a:pPr>
            <a:r>
              <a:rPr lang="en-US" sz="2400" dirty="0">
                <a:latin typeface="Arial" panose="020B0604020202020204" pitchFamily="34" charset="0"/>
                <a:cs typeface="Arial" panose="020B0604020202020204" pitchFamily="34" charset="0"/>
              </a:rPr>
              <a:t>Calculate the area and perimeter of each shape.</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70007" y="2166522"/>
            <a:ext cx="5219610" cy="3566734"/>
          </a:xfrm>
          <a:prstGeom prst="rect">
            <a:avLst/>
          </a:prstGeom>
        </p:spPr>
      </p:pic>
    </p:spTree>
    <p:extLst>
      <p:ext uri="{BB962C8B-B14F-4D97-AF65-F5344CB8AC3E}">
        <p14:creationId xmlns:p14="http://schemas.microsoft.com/office/powerpoint/2010/main" val="706727356"/>
      </p:ext>
    </p:extLst>
  </p:cSld>
  <p:clrMapOvr>
    <a:masterClrMapping/>
  </p:clrMapOvr>
  <p:transition advClick="0"/>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62</a:t>
            </a:r>
            <a:endParaRPr lang="en-GB" sz="1400" b="1" dirty="0">
              <a:latin typeface="Calibri" panose="020F0502020204030204" pitchFamily="34" charset="0"/>
            </a:endParaRPr>
          </a:p>
        </p:txBody>
      </p:sp>
      <p:sp>
        <p:nvSpPr>
          <p:cNvPr id="3" name="Rectangle 2"/>
          <p:cNvSpPr/>
          <p:nvPr/>
        </p:nvSpPr>
        <p:spPr>
          <a:xfrm>
            <a:off x="251520" y="1196752"/>
            <a:ext cx="5256584" cy="461665"/>
          </a:xfrm>
          <a:prstGeom prst="rect">
            <a:avLst/>
          </a:prstGeom>
        </p:spPr>
        <p:txBody>
          <a:bodyPr wrap="square">
            <a:spAutoFit/>
          </a:bodyPr>
          <a:lstStyle/>
          <a:p>
            <a:pPr marL="457200" indent="-457200">
              <a:buClr>
                <a:srgbClr val="C00000"/>
              </a:buClr>
              <a:buFont typeface="+mj-lt"/>
              <a:buAutoNum type="arabicPeriod" startAt="8"/>
              <a:tabLst>
                <a:tab pos="971550" algn="l"/>
                <a:tab pos="3028950" algn="l"/>
                <a:tab pos="4857750" algn="l"/>
              </a:tabLst>
            </a:pPr>
            <a:r>
              <a:rPr lang="en-US" sz="2400" dirty="0">
                <a:latin typeface="Arial" panose="020B0604020202020204" pitchFamily="34" charset="0"/>
                <a:cs typeface="Arial" panose="020B0604020202020204" pitchFamily="34" charset="0"/>
              </a:rPr>
              <a:t>Work out the area of each shape.</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18604" y="1849007"/>
            <a:ext cx="2286832" cy="1611243"/>
          </a:xfrm>
          <a:prstGeom prst="rect">
            <a:avLst/>
          </a:prstGeom>
        </p:spPr>
      </p:pic>
      <p:pic>
        <p:nvPicPr>
          <p:cNvPr id="9" name="Picture 8"/>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509028" y="3645024"/>
            <a:ext cx="4741567" cy="2260687"/>
          </a:xfrm>
          <a:prstGeom prst="rect">
            <a:avLst/>
          </a:prstGeom>
        </p:spPr>
      </p:pic>
      <p:pic>
        <p:nvPicPr>
          <p:cNvPr id="10" name="Picture 9"/>
          <p:cNvPicPr>
            <a:picLocks noChangeAspect="1"/>
          </p:cNvPicPr>
          <p:nvPr/>
        </p:nvPicPr>
        <p:blipFill rotWithShape="1">
          <a:blip r:embed="rId7" cstate="print">
            <a:lum bright="9000"/>
            <a:extLst>
              <a:ext uri="{28A0092B-C50C-407E-A947-70E740481C1C}">
                <a14:useLocalDpi xmlns:a14="http://schemas.microsoft.com/office/drawing/2010/main" val="0"/>
              </a:ext>
            </a:extLst>
          </a:blip>
          <a:srcRect/>
          <a:stretch/>
        </p:blipFill>
        <p:spPr>
          <a:xfrm>
            <a:off x="2699948" y="1844824"/>
            <a:ext cx="2808156" cy="1595290"/>
          </a:xfrm>
          <a:prstGeom prst="rect">
            <a:avLst/>
          </a:prstGeom>
        </p:spPr>
      </p:pic>
    </p:spTree>
    <p:extLst>
      <p:ext uri="{BB962C8B-B14F-4D97-AF65-F5344CB8AC3E}">
        <p14:creationId xmlns:p14="http://schemas.microsoft.com/office/powerpoint/2010/main" val="3571814002"/>
      </p:ext>
    </p:extLst>
  </p:cSld>
  <p:clrMapOvr>
    <a:masterClrMapping/>
  </p:clrMapOvr>
  <p:transition advClick="0"/>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62</a:t>
            </a:r>
            <a:endParaRPr lang="en-GB" sz="1400" b="1" dirty="0">
              <a:latin typeface="Calibri" panose="020F0502020204030204" pitchFamily="34" charset="0"/>
            </a:endParaRPr>
          </a:p>
        </p:txBody>
      </p:sp>
      <p:sp>
        <p:nvSpPr>
          <p:cNvPr id="3" name="Rectangle 2"/>
          <p:cNvSpPr/>
          <p:nvPr/>
        </p:nvSpPr>
        <p:spPr>
          <a:xfrm>
            <a:off x="251520" y="1196752"/>
            <a:ext cx="5256584" cy="830997"/>
          </a:xfrm>
          <a:prstGeom prst="rect">
            <a:avLst/>
          </a:prstGeom>
        </p:spPr>
        <p:txBody>
          <a:bodyPr wrap="square">
            <a:spAutoFit/>
          </a:bodyPr>
          <a:lstStyle/>
          <a:p>
            <a:pPr marL="457200" indent="-457200">
              <a:buClr>
                <a:srgbClr val="C00000"/>
              </a:buClr>
              <a:buFont typeface="+mj-lt"/>
              <a:buAutoNum type="arabicPeriod" startAt="9"/>
              <a:tabLst>
                <a:tab pos="857250" algn="l"/>
                <a:tab pos="3028950" algn="l"/>
                <a:tab pos="4857750" algn="l"/>
              </a:tabLst>
            </a:pPr>
            <a:r>
              <a:rPr lang="en-US" sz="2300" dirty="0">
                <a:solidFill>
                  <a:srgbClr val="C00000"/>
                </a:solidFill>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Sketch </a:t>
            </a:r>
            <a:r>
              <a:rPr lang="en-US" sz="2300" dirty="0">
                <a:latin typeface="Arial" panose="020B0604020202020204" pitchFamily="34" charset="0"/>
                <a:cs typeface="Arial" panose="020B0604020202020204" pitchFamily="34" charset="0"/>
              </a:rPr>
              <a:t>this isosceles </a:t>
            </a:r>
            <a:r>
              <a:rPr lang="en-US" sz="2300" dirty="0" smtClean="0">
                <a:latin typeface="Arial" panose="020B0604020202020204" pitchFamily="34" charset="0"/>
                <a:cs typeface="Arial" panose="020B0604020202020204" pitchFamily="34" charset="0"/>
              </a:rPr>
              <a:t>	trapezium.</a:t>
            </a:r>
            <a:endParaRPr lang="en-US" sz="2300" dirty="0">
              <a:latin typeface="Arial" panose="020B0604020202020204" pitchFamily="34" charset="0"/>
              <a:cs typeface="Arial" panose="020B0604020202020204" pitchFamily="34" charset="0"/>
            </a:endParaRPr>
          </a:p>
        </p:txBody>
      </p:sp>
      <p:sp>
        <p:nvSpPr>
          <p:cNvPr id="5" name="Rectangle 4"/>
          <p:cNvSpPr/>
          <p:nvPr/>
        </p:nvSpPr>
        <p:spPr>
          <a:xfrm>
            <a:off x="692227" y="4027418"/>
            <a:ext cx="4887885" cy="2569934"/>
          </a:xfrm>
          <a:prstGeom prst="rect">
            <a:avLst/>
          </a:prstGeom>
        </p:spPr>
        <p:txBody>
          <a:bodyPr wrap="square">
            <a:spAutoFit/>
          </a:bodyPr>
          <a:lstStyle/>
          <a:p>
            <a:pPr marL="457200" indent="-457200">
              <a:buClr>
                <a:srgbClr val="C00000"/>
              </a:buClr>
              <a:buFont typeface="+mj-lt"/>
              <a:buAutoNum type="alphaLcPeriod" startAt="2"/>
            </a:pPr>
            <a:r>
              <a:rPr lang="en-US" sz="2300" dirty="0"/>
              <a:t>Divide it into two triangles and a rectangle</a:t>
            </a:r>
            <a:r>
              <a:rPr lang="en-US" sz="2300" dirty="0" smtClean="0"/>
              <a:t>,</a:t>
            </a:r>
            <a:endParaRPr lang="en-US" sz="2300" dirty="0"/>
          </a:p>
          <a:p>
            <a:pPr marL="457200" indent="-457200">
              <a:buClr>
                <a:srgbClr val="C00000"/>
              </a:buClr>
              <a:buFont typeface="+mj-lt"/>
              <a:buAutoNum type="alphaLcPeriod" startAt="2"/>
            </a:pPr>
            <a:r>
              <a:rPr lang="en-US" sz="2300" dirty="0"/>
              <a:t>Work out the area of each part, then add to find the total area</a:t>
            </a:r>
            <a:r>
              <a:rPr lang="en-US" sz="2300" dirty="0" smtClean="0"/>
              <a:t>.</a:t>
            </a:r>
          </a:p>
          <a:p>
            <a:pPr marL="457200" indent="-457200">
              <a:buClr>
                <a:srgbClr val="C00000"/>
              </a:buClr>
              <a:buFont typeface="+mj-lt"/>
              <a:buAutoNum type="alphaLcPeriod" startAt="2"/>
            </a:pPr>
            <a:r>
              <a:rPr lang="en-US" sz="2300" dirty="0"/>
              <a:t>How could you work out the area of a trapezium if you forget the area formula?</a:t>
            </a:r>
          </a:p>
        </p:txBody>
      </p:sp>
      <p:pic>
        <p:nvPicPr>
          <p:cNvPr id="6" name="Picture 5"/>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478024" y="2018715"/>
            <a:ext cx="3316291" cy="1971849"/>
          </a:xfrm>
          <a:prstGeom prst="rect">
            <a:avLst/>
          </a:prstGeom>
        </p:spPr>
      </p:pic>
    </p:spTree>
    <p:extLst>
      <p:ext uri="{BB962C8B-B14F-4D97-AF65-F5344CB8AC3E}">
        <p14:creationId xmlns:p14="http://schemas.microsoft.com/office/powerpoint/2010/main" val="2196349114"/>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5.3 – Solving Equations with Brackets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a:t>
            </a:r>
            <a:endParaRPr lang="en-GB" sz="1400" b="1" dirty="0">
              <a:latin typeface="Calibri" panose="020F0502020204030204" pitchFamily="34" charset="0"/>
            </a:endParaRPr>
          </a:p>
        </p:txBody>
      </p:sp>
      <p:sp>
        <p:nvSpPr>
          <p:cNvPr id="3" name="Rectangle 2"/>
          <p:cNvSpPr/>
          <p:nvPr/>
        </p:nvSpPr>
        <p:spPr>
          <a:xfrm>
            <a:off x="251520" y="1196752"/>
            <a:ext cx="5256584" cy="5170646"/>
          </a:xfrm>
          <a:prstGeom prst="rect">
            <a:avLst/>
          </a:prstGeom>
        </p:spPr>
        <p:txBody>
          <a:bodyPr wrap="square">
            <a:spAutoFit/>
          </a:bodyPr>
          <a:lstStyle/>
          <a:p>
            <a:pPr marL="457200" indent="-457200">
              <a:buClr>
                <a:srgbClr val="C00000"/>
              </a:buClr>
              <a:buFont typeface="+mj-lt"/>
              <a:buAutoNum type="arabicPeriod" startAt="3"/>
              <a:tabLst>
                <a:tab pos="2852738" algn="l"/>
                <a:tab pos="3200400" algn="l"/>
              </a:tabLst>
            </a:pPr>
            <a:r>
              <a:rPr lang="en-US" sz="2200" dirty="0">
                <a:latin typeface="Arial" panose="020B0604020202020204" pitchFamily="34" charset="0"/>
                <a:cs typeface="Arial" panose="020B0604020202020204" pitchFamily="34" charset="0"/>
              </a:rPr>
              <a:t>Solve these equations. Example</a:t>
            </a: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10</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8</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+ 12</a:t>
            </a: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5</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+ 36</a:t>
            </a: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2</a:t>
            </a:r>
            <a:r>
              <a:rPr lang="en-US" sz="2200" i="1" dirty="0" smtClean="0">
                <a:latin typeface="Arial" panose="020B0604020202020204" pitchFamily="34" charset="0"/>
                <a:cs typeface="Arial" panose="020B0604020202020204" pitchFamily="34" charset="0"/>
              </a:rPr>
              <a:t>c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7 = 3</a:t>
            </a:r>
            <a:r>
              <a:rPr lang="en-US" sz="2200" i="1" dirty="0">
                <a:latin typeface="Arial" panose="020B0604020202020204" pitchFamily="34" charset="0"/>
                <a:cs typeface="Arial" panose="020B0604020202020204" pitchFamily="34" charset="0"/>
              </a:rPr>
              <a:t>c</a:t>
            </a:r>
            <a:r>
              <a:rPr lang="en-US" sz="2200" dirty="0">
                <a:latin typeface="Arial" panose="020B0604020202020204" pitchFamily="34" charset="0"/>
                <a:cs typeface="Arial" panose="020B0604020202020204" pitchFamily="34" charset="0"/>
              </a:rPr>
              <a:t> + 2</a:t>
            </a: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4</a:t>
            </a:r>
            <a:r>
              <a:rPr lang="en-US" sz="2200" i="1" dirty="0" smtClean="0">
                <a:latin typeface="Arial" panose="020B0604020202020204" pitchFamily="34" charset="0"/>
                <a:cs typeface="Arial" panose="020B0604020202020204" pitchFamily="34" charset="0"/>
              </a:rPr>
              <a:t>b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30 = </a:t>
            </a:r>
            <a:r>
              <a:rPr lang="en-US" sz="2200" dirty="0" smtClean="0">
                <a:latin typeface="Arial" panose="020B0604020202020204" pitchFamily="34" charset="0"/>
                <a:cs typeface="Arial" panose="020B0604020202020204" pitchFamily="34" charset="0"/>
              </a:rPr>
              <a:t>b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4"/>
              <a:tabLst>
                <a:tab pos="2852738" algn="l"/>
                <a:tab pos="3200400" algn="l"/>
              </a:tabLst>
            </a:pPr>
            <a:r>
              <a:rPr lang="en-US" sz="2200" dirty="0" smtClean="0">
                <a:latin typeface="Arial" panose="020B0604020202020204" pitchFamily="34" charset="0"/>
                <a:cs typeface="Arial" panose="020B0604020202020204" pitchFamily="34" charset="0"/>
              </a:rPr>
              <a:t>Solve </a:t>
            </a:r>
            <a:r>
              <a:rPr lang="en-US" sz="2200" dirty="0">
                <a:latin typeface="Arial" panose="020B0604020202020204" pitchFamily="34" charset="0"/>
                <a:cs typeface="Arial" panose="020B0604020202020204" pitchFamily="34" charset="0"/>
              </a:rPr>
              <a:t>these equations.</a:t>
            </a: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3a </a:t>
            </a:r>
            <a:r>
              <a:rPr lang="en-US" sz="2200" dirty="0">
                <a:latin typeface="Arial" panose="020B0604020202020204" pitchFamily="34" charset="0"/>
                <a:cs typeface="Arial" panose="020B0604020202020204" pitchFamily="34" charset="0"/>
              </a:rPr>
              <a:t>+ 10 = 7a </a:t>
            </a:r>
            <a:r>
              <a:rPr lang="en-US" sz="2200" dirty="0" smtClean="0">
                <a:latin typeface="Arial" panose="020B0604020202020204" pitchFamily="34" charset="0"/>
                <a:cs typeface="Arial" panose="020B0604020202020204" pitchFamily="34" charset="0"/>
              </a:rPr>
              <a:t>– 2	</a:t>
            </a: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2a </a:t>
            </a:r>
            <a:r>
              <a:rPr lang="en-US" sz="2200" dirty="0">
                <a:latin typeface="Arial" panose="020B0604020202020204" pitchFamily="34" charset="0"/>
                <a:cs typeface="Arial" panose="020B0604020202020204" pitchFamily="34" charset="0"/>
              </a:rPr>
              <a:t>+ 5 = a + 3</a:t>
            </a:r>
          </a:p>
          <a:p>
            <a:pPr marL="914400" indent="-457200">
              <a:buClr>
                <a:srgbClr val="C00000"/>
              </a:buClr>
              <a:buFont typeface="+mj-lt"/>
              <a:buAutoNum type="alphaLcPeriod" startAt="3"/>
              <a:tabLst>
                <a:tab pos="2852738" algn="l"/>
                <a:tab pos="3200400" algn="l"/>
              </a:tabLst>
            </a:pPr>
            <a:r>
              <a:rPr lang="en-US" sz="2200" dirty="0" smtClean="0">
                <a:latin typeface="Arial" panose="020B0604020202020204" pitchFamily="34" charset="0"/>
                <a:cs typeface="Arial" panose="020B0604020202020204" pitchFamily="34" charset="0"/>
              </a:rPr>
              <a:t>2b </a:t>
            </a:r>
            <a:r>
              <a:rPr lang="en-US" sz="2200" dirty="0">
                <a:latin typeface="Arial" panose="020B0604020202020204" pitchFamily="34" charset="0"/>
                <a:cs typeface="Arial" panose="020B0604020202020204" pitchFamily="34" charset="0"/>
              </a:rPr>
              <a:t>+ 7 = </a:t>
            </a:r>
            <a:r>
              <a:rPr lang="en-US" sz="2200" dirty="0" smtClean="0">
                <a:latin typeface="Arial" panose="020B0604020202020204" pitchFamily="34" charset="0"/>
                <a:cs typeface="Arial" panose="020B0604020202020204" pitchFamily="34" charset="0"/>
              </a:rPr>
              <a:t>5b - 23 	</a:t>
            </a:r>
          </a:p>
          <a:p>
            <a:pPr marL="914400" indent="-457200">
              <a:buClr>
                <a:srgbClr val="C00000"/>
              </a:buClr>
              <a:buFont typeface="+mj-lt"/>
              <a:buAutoNum type="alphaLcPeriod" startAt="3"/>
              <a:tabLst>
                <a:tab pos="2852738" algn="l"/>
                <a:tab pos="3200400" algn="l"/>
              </a:tabLst>
            </a:pPr>
            <a:r>
              <a:rPr lang="en-US" sz="2200" dirty="0" smtClean="0">
                <a:latin typeface="Arial" panose="020B0604020202020204" pitchFamily="34" charset="0"/>
                <a:cs typeface="Arial" panose="020B0604020202020204" pitchFamily="34" charset="0"/>
              </a:rPr>
              <a:t>3m </a:t>
            </a:r>
            <a:r>
              <a:rPr lang="en-US" sz="2200" dirty="0">
                <a:latin typeface="Arial" panose="020B0604020202020204" pitchFamily="34" charset="0"/>
                <a:cs typeface="Arial" panose="020B0604020202020204" pitchFamily="34" charset="0"/>
              </a:rPr>
              <a:t>- 10 = m + 1</a:t>
            </a:r>
          </a:p>
          <a:p>
            <a:pPr marL="914400" indent="-457200">
              <a:buClr>
                <a:srgbClr val="C00000"/>
              </a:buClr>
              <a:buFont typeface="+mj-lt"/>
              <a:buAutoNum type="alphaLcPeriod" startAt="5"/>
              <a:tabLst>
                <a:tab pos="2852738" algn="l"/>
                <a:tab pos="3200400" algn="l"/>
              </a:tabLst>
            </a:pPr>
            <a:r>
              <a:rPr lang="en-US" sz="2200" dirty="0" smtClean="0">
                <a:latin typeface="Arial" panose="020B0604020202020204" pitchFamily="34" charset="0"/>
                <a:cs typeface="Arial" panose="020B0604020202020204" pitchFamily="34" charset="0"/>
              </a:rPr>
              <a:t>5x </a:t>
            </a:r>
            <a:r>
              <a:rPr lang="en-US" sz="2200" dirty="0">
                <a:latin typeface="Arial" panose="020B0604020202020204" pitchFamily="34" charset="0"/>
                <a:cs typeface="Arial" panose="020B0604020202020204" pitchFamily="34" charset="0"/>
              </a:rPr>
              <a:t>- 2 = </a:t>
            </a:r>
            <a:r>
              <a:rPr lang="en-US" sz="2200" dirty="0" smtClean="0">
                <a:latin typeface="Arial" panose="020B0604020202020204" pitchFamily="34" charset="0"/>
                <a:cs typeface="Arial" panose="020B0604020202020204" pitchFamily="34" charset="0"/>
              </a:rPr>
              <a:t>2x </a:t>
            </a:r>
            <a:r>
              <a:rPr lang="en-US" sz="2200" dirty="0">
                <a:latin typeface="Arial" panose="020B0604020202020204" pitchFamily="34" charset="0"/>
                <a:cs typeface="Arial" panose="020B0604020202020204" pitchFamily="34" charset="0"/>
              </a:rPr>
              <a:t>- 4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f</a:t>
            </a:r>
            <a:r>
              <a:rPr lang="en-US" sz="2200" dirty="0" smtClean="0">
                <a:latin typeface="Arial" panose="020B0604020202020204" pitchFamily="34" charset="0"/>
                <a:cs typeface="Arial" panose="020B0604020202020204" pitchFamily="34" charset="0"/>
              </a:rPr>
              <a:t>  3b </a:t>
            </a:r>
            <a:r>
              <a:rPr lang="en-US" sz="2200" dirty="0">
                <a:latin typeface="Arial" panose="020B0604020202020204" pitchFamily="34" charset="0"/>
                <a:cs typeface="Arial" panose="020B0604020202020204" pitchFamily="34" charset="0"/>
              </a:rPr>
              <a:t>+ 5 = </a:t>
            </a:r>
            <a:r>
              <a:rPr lang="en-US" sz="2200" dirty="0" smtClean="0">
                <a:latin typeface="Arial" panose="020B0604020202020204" pitchFamily="34" charset="0"/>
                <a:cs typeface="Arial" panose="020B0604020202020204" pitchFamily="34" charset="0"/>
              </a:rPr>
              <a:t>5b - 2</a:t>
            </a:r>
            <a:endParaRPr lang="en-US" sz="22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5"/>
              <a:tabLst>
                <a:tab pos="2852738" algn="l"/>
                <a:tab pos="3200400" algn="l"/>
              </a:tabLst>
            </a:pPr>
            <a:r>
              <a:rPr lang="en-US" sz="2200" dirty="0" smtClean="0">
                <a:latin typeface="Arial" panose="020B0604020202020204" pitchFamily="34" charset="0"/>
                <a:cs typeface="Arial" panose="020B0604020202020204" pitchFamily="34" charset="0"/>
              </a:rPr>
              <a:t>Solve </a:t>
            </a:r>
            <a:r>
              <a:rPr lang="en-US" sz="2200" dirty="0">
                <a:latin typeface="Arial" panose="020B0604020202020204" pitchFamily="34" charset="0"/>
                <a:cs typeface="Arial" panose="020B0604020202020204" pitchFamily="34" charset="0"/>
              </a:rPr>
              <a:t>these equations.</a:t>
            </a:r>
          </a:p>
          <a:p>
            <a:pPr marL="857250" indent="-400050">
              <a:buClr>
                <a:srgbClr val="C00000"/>
              </a:buClr>
              <a:buFont typeface="+mj-lt"/>
              <a:buAutoNum type="alphaLcPeriod"/>
              <a:tabLst>
                <a:tab pos="2743200" algn="l"/>
                <a:tab pos="3200400" algn="l"/>
              </a:tabLst>
            </a:pPr>
            <a:r>
              <a:rPr lang="en-US" sz="2200" dirty="0" smtClean="0">
                <a:latin typeface="Arial" panose="020B0604020202020204" pitchFamily="34" charset="0"/>
                <a:cs typeface="Arial" panose="020B0604020202020204" pitchFamily="34" charset="0"/>
              </a:rPr>
              <a:t>20 </a:t>
            </a:r>
            <a:r>
              <a:rPr lang="en-US" sz="2200" dirty="0">
                <a:latin typeface="Arial" panose="020B0604020202020204" pitchFamily="34" charset="0"/>
                <a:cs typeface="Arial" panose="020B0604020202020204" pitchFamily="34" charset="0"/>
              </a:rPr>
              <a:t>- 3x = 2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10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2x </a:t>
            </a:r>
            <a:r>
              <a:rPr lang="en-US" sz="2200" dirty="0">
                <a:latin typeface="Arial" panose="020B0604020202020204" pitchFamily="34" charset="0"/>
                <a:cs typeface="Arial" panose="020B0604020202020204" pitchFamily="34" charset="0"/>
              </a:rPr>
              <a:t>= 5x + 3</a:t>
            </a:r>
          </a:p>
          <a:p>
            <a:pPr marL="857250" indent="-400050">
              <a:buClr>
                <a:srgbClr val="C00000"/>
              </a:buClr>
              <a:buFont typeface="+mj-lt"/>
              <a:buAutoNum type="alphaLcPeriod" startAt="3"/>
              <a:tabLst>
                <a:tab pos="2743200" algn="l"/>
                <a:tab pos="3200400" algn="l"/>
              </a:tabLst>
            </a:pPr>
            <a:r>
              <a:rPr lang="en-US" sz="2200" dirty="0" smtClean="0">
                <a:latin typeface="Arial" panose="020B0604020202020204" pitchFamily="34" charset="0"/>
                <a:cs typeface="Arial" panose="020B0604020202020204" pitchFamily="34" charset="0"/>
              </a:rPr>
              <a:t>3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2x </a:t>
            </a:r>
            <a:r>
              <a:rPr lang="en-US" sz="2200" dirty="0">
                <a:latin typeface="Arial" panose="020B0604020202020204" pitchFamily="34" charset="0"/>
                <a:cs typeface="Arial" panose="020B0604020202020204" pitchFamily="34" charset="0"/>
              </a:rPr>
              <a:t>= 9 + x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10 + </a:t>
            </a:r>
            <a:r>
              <a:rPr lang="en-US" sz="2200" dirty="0" smtClean="0">
                <a:latin typeface="Arial" panose="020B0604020202020204" pitchFamily="34" charset="0"/>
                <a:cs typeface="Arial" panose="020B0604020202020204" pitchFamily="34" charset="0"/>
              </a:rPr>
              <a:t>2x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20- </a:t>
            </a:r>
            <a:r>
              <a:rPr lang="en-US" sz="2200" dirty="0">
                <a:latin typeface="Arial" panose="020B0604020202020204" pitchFamily="34" charset="0"/>
                <a:cs typeface="Arial" panose="020B0604020202020204" pitchFamily="34" charset="0"/>
              </a:rPr>
              <a:t>3x</a:t>
            </a:r>
          </a:p>
          <a:p>
            <a:pPr marL="857250" indent="-400050">
              <a:buClr>
                <a:srgbClr val="C00000"/>
              </a:buClr>
              <a:buFont typeface="+mj-lt"/>
              <a:buAutoNum type="alphaLcPeriod" startAt="5"/>
              <a:tabLst>
                <a:tab pos="2743200" algn="l"/>
                <a:tab pos="3086100" algn="l"/>
              </a:tabLst>
            </a:pPr>
            <a:r>
              <a:rPr lang="en-US" sz="2200" dirty="0" smtClean="0">
                <a:latin typeface="Arial" panose="020B0604020202020204" pitchFamily="34" charset="0"/>
                <a:cs typeface="Arial" panose="020B0604020202020204" pitchFamily="34" charset="0"/>
              </a:rPr>
              <a:t>5x </a:t>
            </a:r>
            <a:r>
              <a:rPr lang="en-US" sz="2200" dirty="0">
                <a:latin typeface="Arial" panose="020B0604020202020204" pitchFamily="34" charset="0"/>
                <a:cs typeface="Arial" panose="020B0604020202020204" pitchFamily="34" charset="0"/>
              </a:rPr>
              <a:t>- 4 = 10 - </a:t>
            </a:r>
            <a:r>
              <a:rPr lang="en-US" sz="2200" dirty="0" smtClean="0">
                <a:latin typeface="Arial" panose="020B0604020202020204" pitchFamily="34" charset="0"/>
                <a:cs typeface="Arial" panose="020B0604020202020204" pitchFamily="34" charset="0"/>
              </a:rPr>
              <a:t>2x 	</a:t>
            </a:r>
            <a:r>
              <a:rPr lang="en-US" sz="2200" dirty="0" smtClean="0">
                <a:solidFill>
                  <a:srgbClr val="C00000"/>
                </a:solidFill>
                <a:latin typeface="Arial" panose="020B0604020202020204" pitchFamily="34" charset="0"/>
                <a:cs typeface="Arial" panose="020B0604020202020204" pitchFamily="34" charset="0"/>
              </a:rPr>
              <a:t>f</a:t>
            </a:r>
            <a:r>
              <a:rPr lang="en-US" sz="2200" dirty="0" smtClean="0">
                <a:latin typeface="Arial" panose="020B0604020202020204" pitchFamily="34" charset="0"/>
                <a:cs typeface="Arial" panose="020B0604020202020204" pitchFamily="34" charset="0"/>
              </a:rPr>
              <a:t>  8x </a:t>
            </a:r>
            <a:r>
              <a:rPr lang="en-US" sz="2200" dirty="0">
                <a:latin typeface="Arial" panose="020B0604020202020204" pitchFamily="34" charset="0"/>
                <a:cs typeface="Arial" panose="020B0604020202020204" pitchFamily="34" charset="0"/>
              </a:rPr>
              <a:t>+ 1 = 5 - x</a:t>
            </a:r>
          </a:p>
        </p:txBody>
      </p:sp>
    </p:spTree>
    <p:extLst>
      <p:ext uri="{BB962C8B-B14F-4D97-AF65-F5344CB8AC3E}">
        <p14:creationId xmlns:p14="http://schemas.microsoft.com/office/powerpoint/2010/main" val="290471818"/>
      </p:ext>
    </p:extLst>
  </p:cSld>
  <p:clrMapOvr>
    <a:masterClrMapping/>
  </p:clrMapOvr>
  <p:transition advClick="0"/>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62</a:t>
            </a:r>
            <a:endParaRPr lang="en-GB" sz="1400" b="1" dirty="0">
              <a:latin typeface="Calibri" panose="020F0502020204030204" pitchFamily="34" charset="0"/>
            </a:endParaRPr>
          </a:p>
        </p:txBody>
      </p:sp>
      <p:sp>
        <p:nvSpPr>
          <p:cNvPr id="3" name="Rectangle 2"/>
          <p:cNvSpPr/>
          <p:nvPr/>
        </p:nvSpPr>
        <p:spPr>
          <a:xfrm>
            <a:off x="251520" y="1196752"/>
            <a:ext cx="5256584" cy="4293483"/>
          </a:xfrm>
          <a:prstGeom prst="rect">
            <a:avLst/>
          </a:prstGeom>
        </p:spPr>
        <p:txBody>
          <a:bodyPr wrap="square">
            <a:spAutoFit/>
          </a:bodyPr>
          <a:lstStyle/>
          <a:p>
            <a:pPr marL="514350" indent="-514350">
              <a:buClr>
                <a:srgbClr val="C00000"/>
              </a:buClr>
              <a:buFont typeface="+mj-lt"/>
              <a:buAutoNum type="arabicPeriod" startAt="10"/>
              <a:tabLst>
                <a:tab pos="857250" algn="l"/>
                <a:tab pos="3028950" algn="l"/>
                <a:tab pos="4857750" algn="l"/>
              </a:tabLst>
            </a:pPr>
            <a:r>
              <a:rPr lang="en-US" sz="2100" b="1" dirty="0">
                <a:solidFill>
                  <a:srgbClr val="FF0000"/>
                </a:solidFill>
                <a:latin typeface="Arial" panose="020B0604020202020204" pitchFamily="34" charset="0"/>
                <a:cs typeface="Arial" panose="020B0604020202020204" pitchFamily="34" charset="0"/>
              </a:rPr>
              <a:t>P</a:t>
            </a:r>
            <a:r>
              <a:rPr lang="en-US" sz="2100" dirty="0">
                <a:latin typeface="Arial" panose="020B0604020202020204" pitchFamily="34" charset="0"/>
                <a:cs typeface="Arial" panose="020B0604020202020204" pitchFamily="34" charset="0"/>
              </a:rPr>
              <a:t> Rose makes this photo frame by cutting a rectangle 20 cm by 15 cm out of a larger rectangle of card.</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Work out the area of card in the frame</a:t>
            </a:r>
            <a:r>
              <a:rPr lang="en-US" sz="2100" dirty="0" smtClean="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p:txBody>
      </p:sp>
      <p:sp>
        <p:nvSpPr>
          <p:cNvPr id="7" name="Rectangle 6"/>
          <p:cNvSpPr/>
          <p:nvPr/>
        </p:nvSpPr>
        <p:spPr>
          <a:xfrm flipH="1">
            <a:off x="277538" y="5401152"/>
            <a:ext cx="5204539" cy="11241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Q10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Work out the area of the larger rectangle then subtract the area of the cut out rectangle.</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328603" y="2276872"/>
            <a:ext cx="3459421" cy="2594563"/>
          </a:xfrm>
          <a:prstGeom prst="rect">
            <a:avLst/>
          </a:prstGeom>
        </p:spPr>
      </p:pic>
    </p:spTree>
    <p:extLst>
      <p:ext uri="{BB962C8B-B14F-4D97-AF65-F5344CB8AC3E}">
        <p14:creationId xmlns:p14="http://schemas.microsoft.com/office/powerpoint/2010/main" val="3160058039"/>
      </p:ext>
    </p:extLst>
  </p:cSld>
  <p:clrMapOvr>
    <a:masterClrMapping/>
  </p:clrMapOvr>
  <p:transition advClick="0"/>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8.3 – Trapezia and Changing Units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62</a:t>
            </a:r>
            <a:endParaRPr lang="en-GB" sz="1400" b="1" dirty="0">
              <a:latin typeface="Calibri" panose="020F0502020204030204" pitchFamily="34" charset="0"/>
            </a:endParaRPr>
          </a:p>
        </p:txBody>
      </p:sp>
      <p:grpSp>
        <p:nvGrpSpPr>
          <p:cNvPr id="8" name="Group 7"/>
          <p:cNvGrpSpPr/>
          <p:nvPr/>
        </p:nvGrpSpPr>
        <p:grpSpPr>
          <a:xfrm>
            <a:off x="243512" y="1196752"/>
            <a:ext cx="5264592" cy="5328592"/>
            <a:chOff x="3483872" y="1089031"/>
            <a:chExt cx="5264592" cy="5328592"/>
          </a:xfrm>
        </p:grpSpPr>
        <p:sp>
          <p:nvSpPr>
            <p:cNvPr id="9" name="Round Diagonal Corner Rectangle 8"/>
            <p:cNvSpPr/>
            <p:nvPr/>
          </p:nvSpPr>
          <p:spPr>
            <a:xfrm>
              <a:off x="3491880" y="1089031"/>
              <a:ext cx="5256584" cy="5328592"/>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11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2387540" cy="3416320"/>
            </a:xfrm>
            <a:prstGeom prst="rect">
              <a:avLst/>
            </a:prstGeom>
          </p:spPr>
          <p:txBody>
            <a:bodyPr wrap="square">
              <a:spAutoFit/>
            </a:bodyPr>
            <a:lstStyle/>
            <a:p>
              <a:pPr>
                <a:spcAft>
                  <a:spcPts val="0"/>
                </a:spcAft>
                <a:tabLst>
                  <a:tab pos="4972050" algn="r"/>
                </a:tabLst>
              </a:pPr>
              <a:r>
                <a:rPr lang="en-US" sz="2400" dirty="0"/>
                <a:t>This window consists of a wooden frame with two panes of glass.</a:t>
              </a:r>
            </a:p>
            <a:p>
              <a:pPr>
                <a:spcAft>
                  <a:spcPts val="0"/>
                </a:spcAft>
                <a:tabLst>
                  <a:tab pos="4972050" algn="r"/>
                </a:tabLst>
              </a:pPr>
              <a:r>
                <a:rPr lang="en-US" sz="2400" dirty="0"/>
                <a:t>Work out the area of wood used</a:t>
              </a:r>
              <a:r>
                <a:rPr lang="en-US" sz="2400" dirty="0" smtClean="0"/>
                <a:t>.</a:t>
              </a:r>
            </a:p>
            <a:p>
              <a:pPr>
                <a:spcAft>
                  <a:spcPts val="0"/>
                </a:spcAft>
                <a:tabLst>
                  <a:tab pos="4972050" algn="r"/>
                </a:tabLst>
              </a:pPr>
              <a:r>
                <a:rPr lang="en-US" sz="2400" b="1" dirty="0" smtClean="0"/>
                <a:t>	(3 marks)</a:t>
              </a:r>
              <a:endParaRPr lang="en-US" sz="2400" b="1" dirty="0"/>
            </a:p>
          </p:txBody>
        </p:sp>
      </p:gr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805791" y="1772816"/>
            <a:ext cx="2270265" cy="4262180"/>
          </a:xfrm>
          <a:prstGeom prst="rect">
            <a:avLst/>
          </a:prstGeom>
        </p:spPr>
      </p:pic>
      <p:sp>
        <p:nvSpPr>
          <p:cNvPr id="5" name="TextBox 4"/>
          <p:cNvSpPr txBox="1"/>
          <p:nvPr/>
        </p:nvSpPr>
        <p:spPr>
          <a:xfrm rot="16200000">
            <a:off x="4718692" y="3660992"/>
            <a:ext cx="1024639" cy="400110"/>
          </a:xfrm>
          <a:prstGeom prst="rect">
            <a:avLst/>
          </a:prstGeom>
          <a:noFill/>
        </p:spPr>
        <p:txBody>
          <a:bodyPr wrap="none" rtlCol="0">
            <a:spAutoFit/>
          </a:bodyPr>
          <a:lstStyle/>
          <a:p>
            <a:r>
              <a:rPr lang="en-US" sz="2000" dirty="0" smtClean="0"/>
              <a:t>140 cm</a:t>
            </a:r>
            <a:endParaRPr lang="en-US" sz="2000" dirty="0"/>
          </a:p>
        </p:txBody>
      </p:sp>
    </p:spTree>
    <p:extLst>
      <p:ext uri="{BB962C8B-B14F-4D97-AF65-F5344CB8AC3E}">
        <p14:creationId xmlns:p14="http://schemas.microsoft.com/office/powerpoint/2010/main" val="361036105"/>
      </p:ext>
    </p:extLst>
  </p:cSld>
  <p:clrMapOvr>
    <a:masterClrMapping/>
  </p:clrMapOvr>
  <p:transition advClick="0"/>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8.4 – Surface Area of 3D Solids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62</a:t>
            </a:r>
            <a:endParaRPr lang="en-GB" sz="1400" b="1" dirty="0">
              <a:latin typeface="Calibri" panose="020F0502020204030204" pitchFamily="34" charset="0"/>
            </a:endParaRPr>
          </a:p>
        </p:txBody>
      </p:sp>
      <p:sp>
        <p:nvSpPr>
          <p:cNvPr id="3" name="Rectangle 2"/>
          <p:cNvSpPr/>
          <p:nvPr/>
        </p:nvSpPr>
        <p:spPr>
          <a:xfrm>
            <a:off x="251520" y="1196752"/>
            <a:ext cx="3816424" cy="1754326"/>
          </a:xfrm>
          <a:prstGeom prst="rect">
            <a:avLst/>
          </a:prstGeom>
        </p:spPr>
        <p:txBody>
          <a:bodyPr wrap="square">
            <a:spAutoFit/>
          </a:bodyPr>
          <a:lstStyle/>
          <a:p>
            <a:pPr marL="457200" indent="-457200">
              <a:buClr>
                <a:srgbClr val="C00000"/>
              </a:buClr>
              <a:buFont typeface="+mj-lt"/>
              <a:buAutoNum type="arabicPeriod"/>
              <a:tabLst>
                <a:tab pos="857250" algn="l"/>
                <a:tab pos="3028950" algn="l"/>
                <a:tab pos="4857750" algn="l"/>
              </a:tabLst>
            </a:pPr>
            <a:r>
              <a:rPr lang="en-US" sz="3600" dirty="0">
                <a:latin typeface="Arial" panose="020B0604020202020204" pitchFamily="34" charset="0"/>
                <a:cs typeface="Arial" panose="020B0604020202020204" pitchFamily="34" charset="0"/>
              </a:rPr>
              <a:t>Work out the surface area of this cuboid.</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4435" t="2437" r="6898" b="4018"/>
          <a:stretch/>
        </p:blipFill>
        <p:spPr>
          <a:xfrm>
            <a:off x="4067944" y="1229494"/>
            <a:ext cx="1440160" cy="1657543"/>
          </a:xfrm>
          <a:prstGeom prst="rect">
            <a:avLst/>
          </a:prstGeom>
        </p:spPr>
      </p:pic>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71648" y="3284984"/>
            <a:ext cx="5164448" cy="3205515"/>
          </a:xfrm>
          <a:prstGeom prst="rect">
            <a:avLst/>
          </a:prstGeom>
        </p:spPr>
      </p:pic>
    </p:spTree>
    <p:extLst>
      <p:ext uri="{BB962C8B-B14F-4D97-AF65-F5344CB8AC3E}">
        <p14:creationId xmlns:p14="http://schemas.microsoft.com/office/powerpoint/2010/main" val="1860524548"/>
      </p:ext>
    </p:extLst>
  </p:cSld>
  <p:clrMapOvr>
    <a:masterClrMapping/>
  </p:clrMapOvr>
  <p:transition advClick="0"/>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8.4 – Surface Area of 3D Solids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a:t>
            </a:r>
            <a:endParaRPr lang="en-GB" sz="1400" b="1" dirty="0">
              <a:latin typeface="Calibri" panose="020F0502020204030204" pitchFamily="34" charset="0"/>
            </a:endParaRPr>
          </a:p>
        </p:txBody>
      </p:sp>
      <p:sp>
        <p:nvSpPr>
          <p:cNvPr id="3" name="Rectangle 2"/>
          <p:cNvSpPr/>
          <p:nvPr/>
        </p:nvSpPr>
        <p:spPr>
          <a:xfrm>
            <a:off x="251519" y="1196752"/>
            <a:ext cx="5522169" cy="5570756"/>
          </a:xfrm>
          <a:prstGeom prst="rect">
            <a:avLst/>
          </a:prstGeom>
        </p:spPr>
        <p:txBody>
          <a:bodyPr wrap="square">
            <a:spAutoFit/>
          </a:bodyPr>
          <a:lstStyle/>
          <a:p>
            <a:pPr marL="457200" indent="-457200">
              <a:buClr>
                <a:srgbClr val="C00000"/>
              </a:buClr>
              <a:buFont typeface="+mj-lt"/>
              <a:buAutoNum type="arabicPeriod" startAt="2"/>
              <a:tabLst>
                <a:tab pos="857250" algn="l"/>
                <a:tab pos="3028950" algn="l"/>
                <a:tab pos="4857750" algn="l"/>
              </a:tabLst>
            </a:pPr>
            <a:r>
              <a:rPr lang="en-US" sz="2000" b="1" dirty="0" smtClean="0">
                <a:solidFill>
                  <a:srgbClr val="FF0000"/>
                </a:solidFill>
                <a:latin typeface="Arial" panose="020B0604020202020204" pitchFamily="34" charset="0"/>
                <a:cs typeface="Arial" panose="020B0604020202020204" pitchFamily="34" charset="0"/>
              </a:rPr>
              <a:t>R</a:t>
            </a:r>
            <a:r>
              <a:rPr lang="en-US" sz="2000" dirty="0" smtClean="0">
                <a:latin typeface="Arial" panose="020B0604020202020204" pitchFamily="34" charset="0"/>
                <a:cs typeface="Arial" panose="020B0604020202020204" pitchFamily="34" charset="0"/>
              </a:rPr>
              <a:t> </a:t>
            </a:r>
            <a:r>
              <a:rPr lang="en-US" sz="2000" dirty="0" smtClean="0">
                <a:solidFill>
                  <a:srgbClr val="C00000"/>
                </a:solidFill>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Look at this diagram of a cuboid</a:t>
            </a:r>
            <a:r>
              <a:rPr lang="en-US" sz="2000" dirty="0" smtClean="0">
                <a:latin typeface="Arial" panose="020B0604020202020204" pitchFamily="34" charset="0"/>
                <a:cs typeface="Arial" panose="020B0604020202020204" pitchFamily="34" charset="0"/>
              </a:rPr>
              <a:t>.</a:t>
            </a:r>
          </a:p>
          <a:p>
            <a:pPr marL="1257300" indent="-400050">
              <a:buClr>
                <a:srgbClr val="C00000"/>
              </a:buClr>
              <a:buFont typeface="+mj-lt"/>
              <a:buAutoNum type="romanLcPeriod"/>
              <a:tabLst>
                <a:tab pos="857250" algn="l"/>
                <a:tab pos="3028950" algn="l"/>
                <a:tab pos="4857750" algn="l"/>
              </a:tabLst>
            </a:pPr>
            <a:r>
              <a:rPr lang="en-US" sz="2000" dirty="0">
                <a:latin typeface="Arial" panose="020B0604020202020204" pitchFamily="34" charset="0"/>
                <a:cs typeface="Arial" panose="020B0604020202020204" pitchFamily="34" charset="0"/>
              </a:rPr>
              <a:t>What is the area of the top of the cuboid? </a:t>
            </a:r>
            <a:endParaRPr lang="en-US" sz="2000" dirty="0" smtClean="0">
              <a:latin typeface="Arial" panose="020B0604020202020204" pitchFamily="34" charset="0"/>
              <a:cs typeface="Arial" panose="020B0604020202020204" pitchFamily="34" charset="0"/>
            </a:endParaRPr>
          </a:p>
          <a:p>
            <a:pPr marL="1257300" indent="-400050">
              <a:buClr>
                <a:srgbClr val="C00000"/>
              </a:buClr>
              <a:buFont typeface="+mj-lt"/>
              <a:buAutoNum type="romanLcPeriod"/>
              <a:tabLst>
                <a:tab pos="857250" algn="l"/>
                <a:tab pos="3028950" algn="l"/>
                <a:tab pos="4857750" algn="l"/>
              </a:tabLst>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other face of the cuboid is identical to this one?</a:t>
            </a:r>
          </a:p>
          <a:p>
            <a:pPr marL="914400" indent="-457200">
              <a:buClr>
                <a:srgbClr val="C00000"/>
              </a:buClr>
              <a:buFont typeface="+mj-lt"/>
              <a:buAutoNum type="alphaLcPeriod" startAt="2"/>
              <a:tabLst>
                <a:tab pos="857250" algn="l"/>
                <a:tab pos="1257300" algn="l"/>
                <a:tab pos="3028950" algn="l"/>
                <a:tab pos="4857750" algn="l"/>
              </a:tabLst>
            </a:pPr>
            <a:r>
              <a:rPr lang="en-US" sz="2000" dirty="0" err="1" smtClean="0">
                <a:solidFill>
                  <a:srgbClr val="C00000"/>
                </a:solidFill>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  	What </a:t>
            </a:r>
            <a:r>
              <a:rPr lang="en-US" sz="2000" dirty="0">
                <a:latin typeface="Arial" panose="020B0604020202020204" pitchFamily="34" charset="0"/>
                <a:cs typeface="Arial" panose="020B0604020202020204" pitchFamily="34" charset="0"/>
              </a:rPr>
              <a:t>is the area of the </a:t>
            </a:r>
            <a:r>
              <a:rPr lang="en-US" sz="2000" dirty="0" smtClean="0">
                <a:latin typeface="Arial" panose="020B0604020202020204" pitchFamily="34" charset="0"/>
                <a:cs typeface="Arial" panose="020B0604020202020204" pitchFamily="34" charset="0"/>
              </a:rPr>
              <a:t>front </a:t>
            </a:r>
            <a:r>
              <a:rPr lang="en-US" sz="2000" dirty="0">
                <a:latin typeface="Arial" panose="020B0604020202020204" pitchFamily="34" charset="0"/>
                <a:cs typeface="Arial" panose="020B0604020202020204" pitchFamily="34" charset="0"/>
              </a:rPr>
              <a:t>of this </a:t>
            </a:r>
            <a:r>
              <a:rPr lang="en-US" sz="2000" dirty="0" smtClean="0">
                <a:latin typeface="Arial" panose="020B0604020202020204" pitchFamily="34" charset="0"/>
                <a:cs typeface="Arial" panose="020B0604020202020204" pitchFamily="34" charset="0"/>
              </a:rPr>
              <a:t>	cuboid?</a:t>
            </a:r>
            <a:br>
              <a:rPr lang="en-US" sz="2000" dirty="0" smtClean="0">
                <a:latin typeface="Arial" panose="020B0604020202020204" pitchFamily="34" charset="0"/>
                <a:cs typeface="Arial" panose="020B0604020202020204" pitchFamily="34" charset="0"/>
              </a:rPr>
            </a:br>
            <a:r>
              <a:rPr lang="en-US" sz="2000" dirty="0" smtClean="0">
                <a:solidFill>
                  <a:srgbClr val="C00000"/>
                </a:solidFill>
                <a:latin typeface="Arial" panose="020B0604020202020204" pitchFamily="34" charset="0"/>
                <a:cs typeface="Arial" panose="020B0604020202020204" pitchFamily="34" charset="0"/>
              </a:rPr>
              <a:t>ii</a:t>
            </a:r>
            <a:r>
              <a:rPr lang="en-US" sz="2000" dirty="0" smtClean="0">
                <a:latin typeface="Arial" panose="020B0604020202020204" pitchFamily="34" charset="0"/>
                <a:cs typeface="Arial" panose="020B0604020202020204" pitchFamily="34" charset="0"/>
              </a:rPr>
              <a:t>	Which </a:t>
            </a:r>
            <a:r>
              <a:rPr lang="en-US" sz="2000" dirty="0">
                <a:latin typeface="Arial" panose="020B0604020202020204" pitchFamily="34" charset="0"/>
                <a:cs typeface="Arial" panose="020B0604020202020204" pitchFamily="34" charset="0"/>
              </a:rPr>
              <a:t>other face of the cuboid is identical to this one?</a:t>
            </a:r>
          </a:p>
          <a:p>
            <a:pPr marL="914400" indent="-457200">
              <a:buClr>
                <a:srgbClr val="C00000"/>
              </a:buClr>
              <a:buFont typeface="+mj-lt"/>
              <a:buAutoNum type="alphaLcPeriod" startAt="3"/>
              <a:tabLst>
                <a:tab pos="857250" algn="l"/>
                <a:tab pos="1257300" algn="l"/>
                <a:tab pos="3028950" algn="l"/>
                <a:tab pos="4857750" algn="l"/>
              </a:tabLst>
            </a:pPr>
            <a:r>
              <a:rPr lang="en-US" sz="2000" dirty="0" err="1" smtClean="0">
                <a:solidFill>
                  <a:srgbClr val="C00000"/>
                </a:solidFill>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 	What is the area of the side </a:t>
            </a:r>
            <a:r>
              <a:rPr lang="en-US" sz="2000" dirty="0">
                <a:latin typeface="Arial" panose="020B0604020202020204" pitchFamily="34" charset="0"/>
                <a:cs typeface="Arial" panose="020B0604020202020204" pitchFamily="34" charset="0"/>
              </a:rPr>
              <a:t>of this </a:t>
            </a:r>
            <a:r>
              <a:rPr lang="en-US" sz="2000" dirty="0" smtClean="0">
                <a:latin typeface="Arial" panose="020B0604020202020204" pitchFamily="34" charset="0"/>
                <a:cs typeface="Arial" panose="020B0604020202020204" pitchFamily="34" charset="0"/>
              </a:rPr>
              <a:t>	cuboid</a:t>
            </a:r>
            <a:r>
              <a:rPr lang="en-US" sz="2000" dirty="0">
                <a:latin typeface="Arial" panose="020B0604020202020204" pitchFamily="34" charset="0"/>
                <a:cs typeface="Arial" panose="020B0604020202020204" pitchFamily="34" charset="0"/>
              </a:rPr>
              <a:t>?</a:t>
            </a:r>
          </a:p>
          <a:p>
            <a:pPr lvl="1">
              <a:buClr>
                <a:srgbClr val="C00000"/>
              </a:buClr>
              <a:tabLst>
                <a:tab pos="857250" algn="l"/>
                <a:tab pos="1257300" algn="l"/>
                <a:tab pos="3028950" algn="l"/>
                <a:tab pos="4857750" algn="l"/>
              </a:tabLst>
            </a:pPr>
            <a:r>
              <a:rPr lang="en-US" sz="2000" dirty="0" smtClean="0">
                <a:latin typeface="Arial" panose="020B0604020202020204" pitchFamily="34" charset="0"/>
                <a:cs typeface="Arial" panose="020B0604020202020204" pitchFamily="34" charset="0"/>
              </a:rPr>
              <a:t>	</a:t>
            </a:r>
            <a:r>
              <a:rPr lang="en-US" sz="2000" dirty="0" smtClean="0">
                <a:solidFill>
                  <a:srgbClr val="C00000"/>
                </a:solidFill>
                <a:latin typeface="Arial" panose="020B0604020202020204" pitchFamily="34" charset="0"/>
                <a:cs typeface="Arial" panose="020B0604020202020204" pitchFamily="34" charset="0"/>
              </a:rPr>
              <a:t>ii</a:t>
            </a:r>
            <a:r>
              <a:rPr lang="en-US" sz="2000" dirty="0" smtClean="0">
                <a:latin typeface="Arial" panose="020B0604020202020204" pitchFamily="34" charset="0"/>
                <a:cs typeface="Arial" panose="020B0604020202020204" pitchFamily="34" charset="0"/>
              </a:rPr>
              <a:t> 	Which </a:t>
            </a:r>
            <a:r>
              <a:rPr lang="en-US" sz="2000" dirty="0">
                <a:latin typeface="Arial" panose="020B0604020202020204" pitchFamily="34" charset="0"/>
                <a:cs typeface="Arial" panose="020B0604020202020204" pitchFamily="34" charset="0"/>
              </a:rPr>
              <a:t>other face of the </a:t>
            </a:r>
            <a:r>
              <a:rPr lang="en-US" sz="2000" dirty="0" smtClean="0">
                <a:latin typeface="Arial" panose="020B0604020202020204" pitchFamily="34" charset="0"/>
                <a:cs typeface="Arial" panose="020B0604020202020204" pitchFamily="34" charset="0"/>
              </a:rPr>
              <a:t>cuboid </a:t>
            </a:r>
            <a:r>
              <a:rPr lang="en-US" sz="2000" dirty="0">
                <a:latin typeface="Arial" panose="020B0604020202020204" pitchFamily="34" charset="0"/>
                <a:cs typeface="Arial" panose="020B0604020202020204" pitchFamily="34" charset="0"/>
              </a:rPr>
              <a:t>is </a:t>
            </a:r>
            <a:r>
              <a:rPr lang="en-US" sz="2000" dirty="0" smtClean="0">
                <a:latin typeface="Arial" panose="020B0604020202020204" pitchFamily="34" charset="0"/>
                <a:cs typeface="Arial" panose="020B0604020202020204" pitchFamily="34" charset="0"/>
              </a:rPr>
              <a:t>		identical </a:t>
            </a:r>
            <a:r>
              <a:rPr lang="en-US" sz="2000" dirty="0">
                <a:latin typeface="Arial" panose="020B0604020202020204" pitchFamily="34" charset="0"/>
                <a:cs typeface="Arial" panose="020B0604020202020204" pitchFamily="34" charset="0"/>
              </a:rPr>
              <a:t>to this </a:t>
            </a:r>
            <a:r>
              <a:rPr lang="en-US" sz="2000" dirty="0" smtClean="0">
                <a:latin typeface="Arial" panose="020B0604020202020204" pitchFamily="34" charset="0"/>
                <a:cs typeface="Arial" panose="020B0604020202020204" pitchFamily="34" charset="0"/>
              </a:rPr>
              <a:t>one</a:t>
            </a:r>
            <a:r>
              <a:rPr lang="en-US" sz="2000" dirty="0">
                <a:latin typeface="Arial" panose="020B0604020202020204" pitchFamily="34" charset="0"/>
                <a:cs typeface="Arial" panose="020B0604020202020204" pitchFamily="34" charset="0"/>
              </a:rPr>
              <a:t>?</a:t>
            </a:r>
          </a:p>
          <a:p>
            <a:pPr marL="914400" indent="-457200">
              <a:buClr>
                <a:srgbClr val="C00000"/>
              </a:buClr>
              <a:buFont typeface="+mj-lt"/>
              <a:buAutoNum type="alphaLcPeriod" startAt="4"/>
              <a:tabLst>
                <a:tab pos="857250" algn="l"/>
                <a:tab pos="1371600" algn="l"/>
                <a:tab pos="3028950" algn="l"/>
                <a:tab pos="4857750" algn="l"/>
              </a:tabLst>
            </a:pPr>
            <a:r>
              <a:rPr lang="en-US" sz="2000" dirty="0" smtClean="0">
                <a:latin typeface="Arial" panose="020B0604020202020204" pitchFamily="34" charset="0"/>
                <a:cs typeface="Arial" panose="020B0604020202020204" pitchFamily="34" charset="0"/>
              </a:rPr>
              <a:t>Copy </a:t>
            </a:r>
            <a:r>
              <a:rPr lang="en-US" sz="2000" dirty="0">
                <a:latin typeface="Arial" panose="020B0604020202020204" pitchFamily="34" charset="0"/>
                <a:cs typeface="Arial" panose="020B0604020202020204" pitchFamily="34" charset="0"/>
              </a:rPr>
              <a:t>and complete this calculation to work out the total surface area of the cuboid.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solidFill>
                  <a:srgbClr val="FF0000"/>
                </a:solidFill>
                <a:latin typeface="Arial" panose="020B0604020202020204" pitchFamily="34" charset="0"/>
                <a:cs typeface="Arial" panose="020B0604020202020204" pitchFamily="34" charset="0"/>
              </a:rPr>
              <a:t>2 x </a:t>
            </a:r>
            <a:r>
              <a:rPr lang="en-US" sz="3600" dirty="0" smtClean="0">
                <a:solidFill>
                  <a:srgbClr val="FF0000"/>
                </a:solidFill>
                <a:latin typeface="Arial" panose="020B0604020202020204" pitchFamily="34" charset="0"/>
                <a:cs typeface="Arial" panose="020B0604020202020204" pitchFamily="34" charset="0"/>
              </a:rPr>
              <a:t>□</a:t>
            </a:r>
            <a:r>
              <a:rPr lang="en-US" sz="2000" dirty="0" smtClean="0">
                <a:solidFill>
                  <a:srgbClr val="FF0000"/>
                </a:solidFill>
                <a:latin typeface="Arial" panose="020B0604020202020204" pitchFamily="34" charset="0"/>
                <a:cs typeface="Arial" panose="020B0604020202020204" pitchFamily="34" charset="0"/>
              </a:rPr>
              <a:t> + 2 x </a:t>
            </a:r>
            <a:r>
              <a:rPr lang="en-US" sz="3600" dirty="0">
                <a:solidFill>
                  <a:srgbClr val="FF0000"/>
                </a:solidFill>
                <a:latin typeface="Arial" panose="020B0604020202020204" pitchFamily="34" charset="0"/>
                <a:cs typeface="Arial" panose="020B0604020202020204" pitchFamily="34" charset="0"/>
              </a:rPr>
              <a:t>□</a:t>
            </a:r>
            <a:r>
              <a:rPr lang="en-US" sz="2000" dirty="0" smtClean="0">
                <a:solidFill>
                  <a:srgbClr val="FF0000"/>
                </a:solidFill>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+ 2 </a:t>
            </a:r>
            <a:r>
              <a:rPr lang="en-US" sz="2000" dirty="0" smtClean="0">
                <a:solidFill>
                  <a:srgbClr val="FF0000"/>
                </a:solidFill>
                <a:latin typeface="Arial" panose="020B0604020202020204" pitchFamily="34" charset="0"/>
                <a:cs typeface="Arial" panose="020B0604020202020204" pitchFamily="34" charset="0"/>
              </a:rPr>
              <a:t>x </a:t>
            </a:r>
            <a:r>
              <a:rPr lang="en-US" sz="3600" dirty="0">
                <a:solidFill>
                  <a:srgbClr val="FF0000"/>
                </a:solidFill>
                <a:latin typeface="Arial" panose="020B0604020202020204" pitchFamily="34" charset="0"/>
                <a:cs typeface="Arial" panose="020B0604020202020204" pitchFamily="34" charset="0"/>
              </a:rPr>
              <a:t>□</a:t>
            </a:r>
            <a:r>
              <a:rPr lang="en-US" sz="2000" dirty="0" smtClean="0">
                <a:solidFill>
                  <a:srgbClr val="FF0000"/>
                </a:solidFill>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 </a:t>
            </a:r>
            <a:r>
              <a:rPr lang="en-US" sz="3600" dirty="0">
                <a:solidFill>
                  <a:srgbClr val="FF0000"/>
                </a:solidFill>
                <a:latin typeface="Arial" panose="020B0604020202020204" pitchFamily="34" charset="0"/>
                <a:cs typeface="Arial" panose="020B0604020202020204" pitchFamily="34" charset="0"/>
              </a:rPr>
              <a:t>□</a:t>
            </a:r>
            <a:r>
              <a:rPr lang="en-US" sz="2000" dirty="0">
                <a:solidFill>
                  <a:srgbClr val="FF0000"/>
                </a:solidFill>
                <a:latin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cs typeface="Arial" panose="020B0604020202020204" pitchFamily="34" charset="0"/>
              </a:rPr>
              <a:t> cm</a:t>
            </a:r>
            <a:r>
              <a:rPr lang="en-US" sz="2000" baseline="30000" dirty="0" smtClean="0">
                <a:solidFill>
                  <a:srgbClr val="FF0000"/>
                </a:solidFill>
                <a:latin typeface="Arial" panose="020B0604020202020204" pitchFamily="34" charset="0"/>
                <a:cs typeface="Arial" panose="020B0604020202020204" pitchFamily="34" charset="0"/>
              </a:rPr>
              <a:t>2</a:t>
            </a:r>
            <a:endParaRPr lang="en-US" sz="2000"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5652120" y="1271449"/>
            <a:ext cx="3112653" cy="4446643"/>
          </a:xfrm>
          <a:prstGeom prst="rect">
            <a:avLst/>
          </a:prstGeom>
        </p:spPr>
      </p:pic>
    </p:spTree>
    <p:extLst>
      <p:ext uri="{BB962C8B-B14F-4D97-AF65-F5344CB8AC3E}">
        <p14:creationId xmlns:p14="http://schemas.microsoft.com/office/powerpoint/2010/main" val="4219531317"/>
      </p:ext>
    </p:extLst>
  </p:cSld>
  <p:clrMapOvr>
    <a:masterClrMapping/>
  </p:clrMapOvr>
  <p:transition advClick="0"/>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8.4 – Surface Area of 3D Solids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a:t>
            </a:r>
            <a:endParaRPr lang="en-GB" sz="1400" b="1" dirty="0">
              <a:latin typeface="Calibri" panose="020F0502020204030204" pitchFamily="34" charset="0"/>
            </a:endParaRPr>
          </a:p>
        </p:txBody>
      </p:sp>
      <p:sp>
        <p:nvSpPr>
          <p:cNvPr id="3" name="Rectangle 2"/>
          <p:cNvSpPr/>
          <p:nvPr/>
        </p:nvSpPr>
        <p:spPr>
          <a:xfrm>
            <a:off x="251519" y="1196752"/>
            <a:ext cx="5256585" cy="954107"/>
          </a:xfrm>
          <a:prstGeom prst="rect">
            <a:avLst/>
          </a:prstGeom>
        </p:spPr>
        <p:txBody>
          <a:bodyPr wrap="square">
            <a:spAutoFit/>
          </a:bodyPr>
          <a:lstStyle/>
          <a:p>
            <a:pPr marL="457200" indent="-457200">
              <a:buClr>
                <a:srgbClr val="C00000"/>
              </a:buClr>
              <a:buFont typeface="+mj-lt"/>
              <a:buAutoNum type="arabicPeriod" startAt="3"/>
              <a:tabLst>
                <a:tab pos="857250" algn="l"/>
                <a:tab pos="3028950" algn="l"/>
                <a:tab pos="4857750" algn="l"/>
              </a:tabLst>
            </a:pPr>
            <a:r>
              <a:rPr lang="en-US" sz="2800" dirty="0" smtClean="0">
                <a:latin typeface="Arial" panose="020B0604020202020204" pitchFamily="34" charset="0"/>
                <a:cs typeface="Arial" panose="020B0604020202020204" pitchFamily="34" charset="0"/>
              </a:rPr>
              <a:t>Calculate </a:t>
            </a:r>
            <a:r>
              <a:rPr lang="en-US" sz="2800" dirty="0">
                <a:latin typeface="Arial" panose="020B0604020202020204" pitchFamily="34" charset="0"/>
                <a:cs typeface="Arial" panose="020B0604020202020204" pitchFamily="34" charset="0"/>
              </a:rPr>
              <a:t>the surface area of each cuboid.</a:t>
            </a:r>
            <a:endParaRPr lang="en-US" sz="2800"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78383" y="2150859"/>
            <a:ext cx="5202856" cy="4374485"/>
          </a:xfrm>
          <a:prstGeom prst="rect">
            <a:avLst/>
          </a:prstGeom>
        </p:spPr>
      </p:pic>
      <p:sp>
        <p:nvSpPr>
          <p:cNvPr id="5" name="TextBox 4"/>
          <p:cNvSpPr txBox="1"/>
          <p:nvPr/>
        </p:nvSpPr>
        <p:spPr>
          <a:xfrm>
            <a:off x="273819" y="2067460"/>
            <a:ext cx="356188" cy="461665"/>
          </a:xfrm>
          <a:prstGeom prst="rect">
            <a:avLst/>
          </a:prstGeom>
          <a:noFill/>
        </p:spPr>
        <p:txBody>
          <a:bodyPr wrap="none" rtlCol="0">
            <a:spAutoFit/>
          </a:bodyPr>
          <a:lstStyle/>
          <a:p>
            <a:r>
              <a:rPr lang="en-US" sz="2400" b="1" dirty="0" smtClean="0">
                <a:solidFill>
                  <a:srgbClr val="0070C0"/>
                </a:solidFill>
              </a:rPr>
              <a:t>a</a:t>
            </a:r>
            <a:endParaRPr lang="en-US" b="1" dirty="0">
              <a:solidFill>
                <a:srgbClr val="0070C0"/>
              </a:solidFill>
            </a:endParaRPr>
          </a:p>
        </p:txBody>
      </p:sp>
      <p:sp>
        <p:nvSpPr>
          <p:cNvPr id="8" name="TextBox 7"/>
          <p:cNvSpPr txBox="1"/>
          <p:nvPr/>
        </p:nvSpPr>
        <p:spPr>
          <a:xfrm>
            <a:off x="251520" y="4509120"/>
            <a:ext cx="356188" cy="461665"/>
          </a:xfrm>
          <a:prstGeom prst="rect">
            <a:avLst/>
          </a:prstGeom>
          <a:noFill/>
        </p:spPr>
        <p:txBody>
          <a:bodyPr wrap="none" rtlCol="0">
            <a:spAutoFit/>
          </a:bodyPr>
          <a:lstStyle/>
          <a:p>
            <a:r>
              <a:rPr lang="en-US" sz="2400" b="1" dirty="0" smtClean="0">
                <a:solidFill>
                  <a:srgbClr val="0070C0"/>
                </a:solidFill>
              </a:rPr>
              <a:t>c</a:t>
            </a:r>
            <a:endParaRPr lang="en-US" b="1" dirty="0">
              <a:solidFill>
                <a:srgbClr val="0070C0"/>
              </a:solidFill>
            </a:endParaRPr>
          </a:p>
        </p:txBody>
      </p:sp>
    </p:spTree>
    <p:extLst>
      <p:ext uri="{BB962C8B-B14F-4D97-AF65-F5344CB8AC3E}">
        <p14:creationId xmlns:p14="http://schemas.microsoft.com/office/powerpoint/2010/main" val="3793991800"/>
      </p:ext>
    </p:extLst>
  </p:cSld>
  <p:clrMapOvr>
    <a:masterClrMapping/>
  </p:clrMapOvr>
  <p:transition advClick="0"/>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8.4 – Surface Area of 3D Solids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a:t>
            </a:r>
            <a:endParaRPr lang="en-GB" sz="1400" b="1" dirty="0">
              <a:latin typeface="Calibri" panose="020F0502020204030204" pitchFamily="34" charset="0"/>
            </a:endParaRPr>
          </a:p>
        </p:txBody>
      </p:sp>
      <p:sp>
        <p:nvSpPr>
          <p:cNvPr id="3" name="Rectangle 2"/>
          <p:cNvSpPr/>
          <p:nvPr/>
        </p:nvSpPr>
        <p:spPr>
          <a:xfrm>
            <a:off x="251519" y="1196752"/>
            <a:ext cx="5256585" cy="5632311"/>
          </a:xfrm>
          <a:prstGeom prst="rect">
            <a:avLst/>
          </a:prstGeom>
        </p:spPr>
        <p:txBody>
          <a:bodyPr wrap="square">
            <a:spAutoFit/>
          </a:bodyPr>
          <a:lstStyle/>
          <a:p>
            <a:pPr marL="514350" indent="-514350">
              <a:buClr>
                <a:srgbClr val="C00000"/>
              </a:buClr>
              <a:buFont typeface="+mj-lt"/>
              <a:buAutoNum type="arabicPeriod" startAt="4"/>
              <a:tabLst>
                <a:tab pos="857250" algn="l"/>
                <a:tab pos="3028950" algn="l"/>
                <a:tab pos="485775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Sketch </a:t>
            </a:r>
            <a:r>
              <a:rPr lang="en-US" sz="2400" dirty="0">
                <a:latin typeface="Arial" panose="020B0604020202020204" pitchFamily="34" charset="0"/>
                <a:cs typeface="Arial" panose="020B0604020202020204" pitchFamily="34" charset="0"/>
              </a:rPr>
              <a:t>a net of this </a:t>
            </a:r>
            <a:r>
              <a:rPr lang="en-US" sz="2400" dirty="0" smtClean="0">
                <a:latin typeface="Arial" panose="020B0604020202020204" pitchFamily="34" charset="0"/>
                <a:cs typeface="Arial" panose="020B0604020202020204" pitchFamily="34" charset="0"/>
              </a:rPr>
              <a:t>triangular 	prism</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Label </a:t>
            </a:r>
            <a:r>
              <a:rPr lang="en-US" sz="2400" dirty="0">
                <a:latin typeface="Arial" panose="020B0604020202020204" pitchFamily="34" charset="0"/>
                <a:cs typeface="Arial" panose="020B0604020202020204" pitchFamily="34" charset="0"/>
              </a:rPr>
              <a:t>the lengths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2"/>
              <a:tabLst>
                <a:tab pos="857250" algn="l"/>
                <a:tab pos="3028950" algn="l"/>
                <a:tab pos="4857750" algn="l"/>
              </a:tabLst>
            </a:pPr>
            <a:r>
              <a:rPr lang="en-US" sz="2400" dirty="0" smtClean="0">
                <a:latin typeface="Arial" panose="020B0604020202020204" pitchFamily="34" charset="0"/>
                <a:cs typeface="Arial" panose="020B0604020202020204" pitchFamily="34" charset="0"/>
              </a:rPr>
              <a:t>Work out</a:t>
            </a:r>
            <a:endParaRPr lang="en-US" sz="2400" dirty="0">
              <a:latin typeface="Arial" panose="020B0604020202020204" pitchFamily="34" charset="0"/>
              <a:cs typeface="Arial" panose="020B0604020202020204" pitchFamily="34" charset="0"/>
            </a:endParaRPr>
          </a:p>
          <a:p>
            <a:pPr marL="1314450" indent="-400050">
              <a:buClr>
                <a:srgbClr val="C00000"/>
              </a:buClr>
              <a:buFont typeface="+mj-lt"/>
              <a:buAutoNum type="romanLcPeriod"/>
              <a:tabLst>
                <a:tab pos="857250" algn="l"/>
                <a:tab pos="3028950" algn="l"/>
                <a:tab pos="4857750" algn="l"/>
              </a:tabLst>
            </a:pPr>
            <a:r>
              <a:rPr lang="en-US" sz="2400" dirty="0">
                <a:latin typeface="Arial" panose="020B0604020202020204" pitchFamily="34" charset="0"/>
                <a:cs typeface="Arial" panose="020B0604020202020204" pitchFamily="34" charset="0"/>
              </a:rPr>
              <a:t>the area of each face </a:t>
            </a:r>
            <a:endParaRPr lang="en-US" sz="2400" dirty="0" smtClean="0">
              <a:latin typeface="Arial" panose="020B0604020202020204" pitchFamily="34" charset="0"/>
              <a:cs typeface="Arial" panose="020B0604020202020204" pitchFamily="34" charset="0"/>
            </a:endParaRPr>
          </a:p>
          <a:p>
            <a:pPr marL="1314450" indent="-400050">
              <a:buClr>
                <a:srgbClr val="C00000"/>
              </a:buClr>
              <a:buFont typeface="+mj-lt"/>
              <a:buAutoNum type="romanLcPeriod"/>
              <a:tabLst>
                <a:tab pos="857250" algn="l"/>
                <a:tab pos="3028950" algn="l"/>
                <a:tab pos="485775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total surface area.</a:t>
            </a: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1563271" y="2039665"/>
            <a:ext cx="3080737" cy="3354695"/>
          </a:xfrm>
          <a:prstGeom prst="rect">
            <a:avLst/>
          </a:prstGeom>
        </p:spPr>
      </p:pic>
    </p:spTree>
    <p:extLst>
      <p:ext uri="{BB962C8B-B14F-4D97-AF65-F5344CB8AC3E}">
        <p14:creationId xmlns:p14="http://schemas.microsoft.com/office/powerpoint/2010/main" val="546106832"/>
      </p:ext>
    </p:extLst>
  </p:cSld>
  <p:clrMapOvr>
    <a:masterClrMapping/>
  </p:clrMapOvr>
  <p:transition advClick="0"/>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8.4 – Surface Area of 3D Solids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a:t>
            </a:r>
            <a:endParaRPr lang="en-GB" sz="1400" b="1" dirty="0">
              <a:latin typeface="Calibri" panose="020F0502020204030204" pitchFamily="34" charset="0"/>
            </a:endParaRPr>
          </a:p>
        </p:txBody>
      </p:sp>
      <p:sp>
        <p:nvSpPr>
          <p:cNvPr id="3" name="Rectangle 2"/>
          <p:cNvSpPr/>
          <p:nvPr/>
        </p:nvSpPr>
        <p:spPr>
          <a:xfrm>
            <a:off x="251519" y="1196752"/>
            <a:ext cx="5256585" cy="830997"/>
          </a:xfrm>
          <a:prstGeom prst="rect">
            <a:avLst/>
          </a:prstGeom>
        </p:spPr>
        <p:txBody>
          <a:bodyPr wrap="square">
            <a:spAutoFit/>
          </a:bodyPr>
          <a:lstStyle/>
          <a:p>
            <a:pPr marL="514350" indent="-514350">
              <a:buClr>
                <a:srgbClr val="C00000"/>
              </a:buClr>
              <a:buFont typeface="+mj-lt"/>
              <a:buAutoNum type="arabicPeriod" startAt="5"/>
              <a:tabLst>
                <a:tab pos="857250" algn="l"/>
                <a:tab pos="3028950" algn="l"/>
                <a:tab pos="4857750" algn="l"/>
              </a:tabLst>
            </a:pPr>
            <a:r>
              <a:rPr lang="en-US" sz="2400" dirty="0">
                <a:latin typeface="Arial" panose="020B0604020202020204" pitchFamily="34" charset="0"/>
                <a:cs typeface="Arial" panose="020B0604020202020204" pitchFamily="34" charset="0"/>
              </a:rPr>
              <a:t>Calculate the surface area of each 3D solid.</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899592" y="2060848"/>
            <a:ext cx="4248472" cy="4462532"/>
          </a:xfrm>
          <a:prstGeom prst="rect">
            <a:avLst/>
          </a:prstGeom>
        </p:spPr>
      </p:pic>
    </p:spTree>
    <p:extLst>
      <p:ext uri="{BB962C8B-B14F-4D97-AF65-F5344CB8AC3E}">
        <p14:creationId xmlns:p14="http://schemas.microsoft.com/office/powerpoint/2010/main" val="2976911405"/>
      </p:ext>
    </p:extLst>
  </p:cSld>
  <p:clrMapOvr>
    <a:masterClrMapping/>
  </p:clrMapOvr>
  <p:transition advClick="0"/>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8.4 – Surface Area of 3D Solids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a:t>
            </a:r>
            <a:endParaRPr lang="en-GB" sz="1400" b="1" dirty="0">
              <a:latin typeface="Calibri" panose="020F0502020204030204" pitchFamily="34" charset="0"/>
            </a:endParaRPr>
          </a:p>
        </p:txBody>
      </p:sp>
      <p:sp>
        <p:nvSpPr>
          <p:cNvPr id="3" name="Rectangle 2"/>
          <p:cNvSpPr/>
          <p:nvPr/>
        </p:nvSpPr>
        <p:spPr>
          <a:xfrm>
            <a:off x="251519" y="1196752"/>
            <a:ext cx="5256585" cy="5273751"/>
          </a:xfrm>
          <a:prstGeom prst="rect">
            <a:avLst/>
          </a:prstGeom>
        </p:spPr>
        <p:txBody>
          <a:bodyPr wrap="square">
            <a:spAutoFit/>
          </a:bodyPr>
          <a:lstStyle/>
          <a:p>
            <a:pPr marL="514350" indent="-514350">
              <a:buClr>
                <a:srgbClr val="C00000"/>
              </a:buClr>
              <a:buFont typeface="+mj-lt"/>
              <a:buAutoNum type="arabicPeriod" startAt="6"/>
              <a:tabLst>
                <a:tab pos="857250" algn="l"/>
                <a:tab pos="3028950" algn="l"/>
                <a:tab pos="4857750" algn="l"/>
              </a:tabLst>
            </a:pPr>
            <a:r>
              <a:rPr lang="en-US" sz="2590" b="1" dirty="0">
                <a:solidFill>
                  <a:srgbClr val="FF0000"/>
                </a:solidFill>
                <a:latin typeface="Arial" panose="020B0604020202020204" pitchFamily="34" charset="0"/>
                <a:cs typeface="Arial" panose="020B0604020202020204" pitchFamily="34" charset="0"/>
              </a:rPr>
              <a:t>P</a:t>
            </a:r>
            <a:r>
              <a:rPr lang="en-US" sz="2590" dirty="0">
                <a:latin typeface="Arial" panose="020B0604020202020204" pitchFamily="34" charset="0"/>
                <a:cs typeface="Arial" panose="020B0604020202020204" pitchFamily="34" charset="0"/>
              </a:rPr>
              <a:t> The stand for a model is in the shape of a </a:t>
            </a:r>
            <a:r>
              <a:rPr lang="en-US" sz="2590" dirty="0" smtClean="0">
                <a:latin typeface="Arial" panose="020B0604020202020204" pitchFamily="34" charset="0"/>
                <a:cs typeface="Arial" panose="020B0604020202020204" pitchFamily="34" charset="0"/>
              </a:rPr>
              <a:t>cuboid.</a:t>
            </a:r>
            <a:br>
              <a:rPr lang="en-US" sz="2590" dirty="0" smtClean="0">
                <a:latin typeface="Arial" panose="020B0604020202020204" pitchFamily="34" charset="0"/>
                <a:cs typeface="Arial" panose="020B0604020202020204" pitchFamily="34" charset="0"/>
              </a:rPr>
            </a:br>
            <a:r>
              <a:rPr lang="en-US" sz="2590" dirty="0" smtClean="0">
                <a:latin typeface="Arial" panose="020B0604020202020204" pitchFamily="34" charset="0"/>
                <a:cs typeface="Arial" panose="020B0604020202020204" pitchFamily="34" charset="0"/>
              </a:rPr>
              <a:t>It </a:t>
            </a:r>
            <a:r>
              <a:rPr lang="en-US" sz="2590" dirty="0">
                <a:latin typeface="Arial" panose="020B0604020202020204" pitchFamily="34" charset="0"/>
                <a:cs typeface="Arial" panose="020B0604020202020204" pitchFamily="34" charset="0"/>
              </a:rPr>
              <a:t>is 65mm long, 52mm wide and 25mm tall. Ellie varnishes all the faces except the bottom.</a:t>
            </a:r>
          </a:p>
          <a:p>
            <a:pPr marL="914400" indent="-457200">
              <a:buClr>
                <a:srgbClr val="C00000"/>
              </a:buClr>
              <a:buFont typeface="+mj-lt"/>
              <a:buAutoNum type="alphaLcPeriod"/>
              <a:tabLst>
                <a:tab pos="3028950" algn="l"/>
                <a:tab pos="4857750" algn="l"/>
              </a:tabLst>
            </a:pPr>
            <a:r>
              <a:rPr lang="en-US" sz="2590" dirty="0" smtClean="0">
                <a:latin typeface="Arial" panose="020B0604020202020204" pitchFamily="34" charset="0"/>
                <a:cs typeface="Arial" panose="020B0604020202020204" pitchFamily="34" charset="0"/>
              </a:rPr>
              <a:t>Work </a:t>
            </a:r>
            <a:r>
              <a:rPr lang="en-US" sz="2590" dirty="0">
                <a:latin typeface="Arial" panose="020B0604020202020204" pitchFamily="34" charset="0"/>
                <a:cs typeface="Arial" panose="020B0604020202020204" pitchFamily="34" charset="0"/>
              </a:rPr>
              <a:t>out the total area she varnishes, in square </a:t>
            </a:r>
            <a:r>
              <a:rPr lang="en-US" sz="2590" dirty="0" err="1">
                <a:latin typeface="Arial" panose="020B0604020202020204" pitchFamily="34" charset="0"/>
                <a:cs typeface="Arial" panose="020B0604020202020204" pitchFamily="34" charset="0"/>
              </a:rPr>
              <a:t>centimetres</a:t>
            </a:r>
            <a:r>
              <a:rPr lang="en-US" sz="2590" dirty="0">
                <a:latin typeface="Arial" panose="020B0604020202020204" pitchFamily="34" charset="0"/>
                <a:cs typeface="Arial" panose="020B0604020202020204" pitchFamily="34" charset="0"/>
              </a:rPr>
              <a:t>, </a:t>
            </a:r>
            <a:endParaRPr lang="en-US" sz="259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3028950" algn="l"/>
                <a:tab pos="4857750" algn="l"/>
              </a:tabLst>
            </a:pPr>
            <a:r>
              <a:rPr lang="en-US" sz="2590" dirty="0" smtClean="0">
                <a:latin typeface="Arial" panose="020B0604020202020204" pitchFamily="34" charset="0"/>
                <a:cs typeface="Arial" panose="020B0604020202020204" pitchFamily="34" charset="0"/>
              </a:rPr>
              <a:t>One </a:t>
            </a:r>
            <a:r>
              <a:rPr lang="en-US" sz="2590" dirty="0">
                <a:latin typeface="Arial" panose="020B0604020202020204" pitchFamily="34" charset="0"/>
                <a:cs typeface="Arial" panose="020B0604020202020204" pitchFamily="34" charset="0"/>
              </a:rPr>
              <a:t>tin of varnish covers 120 </a:t>
            </a:r>
            <a:r>
              <a:rPr lang="en-US" sz="2590" dirty="0" smtClean="0">
                <a:latin typeface="Arial" panose="020B0604020202020204" pitchFamily="34" charset="0"/>
                <a:cs typeface="Arial" panose="020B0604020202020204" pitchFamily="34" charset="0"/>
              </a:rPr>
              <a:t>cm</a:t>
            </a:r>
            <a:r>
              <a:rPr lang="en-US" sz="2590" baseline="30000" dirty="0" smtClean="0">
                <a:latin typeface="Arial" panose="020B0604020202020204" pitchFamily="34" charset="0"/>
                <a:cs typeface="Arial" panose="020B0604020202020204" pitchFamily="34" charset="0"/>
              </a:rPr>
              <a:t>2</a:t>
            </a:r>
            <a:r>
              <a:rPr lang="en-US" sz="2590" dirty="0" smtClean="0">
                <a:latin typeface="Arial" panose="020B0604020202020204" pitchFamily="34" charset="0"/>
                <a:cs typeface="Arial" panose="020B0604020202020204" pitchFamily="34" charset="0"/>
              </a:rPr>
              <a:t>.</a:t>
            </a:r>
            <a:br>
              <a:rPr lang="en-US" sz="2590" dirty="0" smtClean="0">
                <a:latin typeface="Arial" panose="020B0604020202020204" pitchFamily="34" charset="0"/>
                <a:cs typeface="Arial" panose="020B0604020202020204" pitchFamily="34" charset="0"/>
              </a:rPr>
            </a:br>
            <a:r>
              <a:rPr lang="en-US" sz="2590" dirty="0" smtClean="0">
                <a:latin typeface="Arial" panose="020B0604020202020204" pitchFamily="34" charset="0"/>
                <a:cs typeface="Arial" panose="020B0604020202020204" pitchFamily="34" charset="0"/>
              </a:rPr>
              <a:t>How </a:t>
            </a:r>
            <a:r>
              <a:rPr lang="en-US" sz="2590" dirty="0">
                <a:latin typeface="Arial" panose="020B0604020202020204" pitchFamily="34" charset="0"/>
                <a:cs typeface="Arial" panose="020B0604020202020204" pitchFamily="34" charset="0"/>
              </a:rPr>
              <a:t>many tins of varnish does Ellie need to varnish 5 model stands?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715741344"/>
      </p:ext>
    </p:extLst>
  </p:cSld>
  <p:clrMapOvr>
    <a:masterClrMapping/>
  </p:clrMapOvr>
  <p:transition advClick="0"/>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8.4 – Surface Area of 3D Solids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a:t>
            </a:r>
            <a:endParaRPr lang="en-GB" sz="1400" b="1" dirty="0">
              <a:latin typeface="Calibri" panose="020F0502020204030204" pitchFamily="34" charset="0"/>
            </a:endParaRPr>
          </a:p>
        </p:txBody>
      </p:sp>
      <p:sp>
        <p:nvSpPr>
          <p:cNvPr id="3" name="Rectangle 2"/>
          <p:cNvSpPr/>
          <p:nvPr/>
        </p:nvSpPr>
        <p:spPr>
          <a:xfrm>
            <a:off x="251519" y="1196752"/>
            <a:ext cx="5256585" cy="5447645"/>
          </a:xfrm>
          <a:prstGeom prst="rect">
            <a:avLst/>
          </a:prstGeom>
        </p:spPr>
        <p:txBody>
          <a:bodyPr wrap="square">
            <a:spAutoFit/>
          </a:bodyPr>
          <a:lstStyle/>
          <a:p>
            <a:pPr marL="457200" indent="-457200">
              <a:buClr>
                <a:srgbClr val="C00000"/>
              </a:buClr>
              <a:buFont typeface="+mj-lt"/>
              <a:buAutoNum type="arabicPeriod" startAt="7"/>
              <a:tabLst>
                <a:tab pos="857250" algn="l"/>
                <a:tab pos="3028950" algn="l"/>
                <a:tab pos="4857750" algn="l"/>
              </a:tabLst>
            </a:pPr>
            <a:r>
              <a:rPr lang="en-US" sz="2400" dirty="0" smtClean="0">
                <a:latin typeface="Arial" panose="020B0604020202020204" pitchFamily="34" charset="0"/>
                <a:cs typeface="Arial" panose="020B0604020202020204" pitchFamily="34" charset="0"/>
              </a:rPr>
              <a:t>These </a:t>
            </a:r>
            <a:r>
              <a:rPr lang="en-US" sz="2400" dirty="0">
                <a:latin typeface="Arial" panose="020B0604020202020204" pitchFamily="34" charset="0"/>
                <a:cs typeface="Arial" panose="020B0604020202020204" pitchFamily="34" charset="0"/>
              </a:rPr>
              <a:t>stools are covered with fabric</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36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3028950" algn="l"/>
                <a:tab pos="4857750" algn="l"/>
              </a:tabLst>
            </a:pPr>
            <a:r>
              <a:rPr lang="en-US" sz="2400" dirty="0">
                <a:latin typeface="Arial" panose="020B0604020202020204" pitchFamily="34" charset="0"/>
                <a:cs typeface="Arial" panose="020B0604020202020204" pitchFamily="34" charset="0"/>
              </a:rPr>
              <a:t>Work out how many square metres of fabric you will need to cover them both. The fabric costs £7.49 per square </a:t>
            </a:r>
            <a:r>
              <a:rPr lang="en-US" sz="2400" dirty="0" err="1">
                <a:latin typeface="Arial" panose="020B0604020202020204" pitchFamily="34" charset="0"/>
                <a:cs typeface="Arial" panose="020B0604020202020204" pitchFamily="34" charset="0"/>
              </a:rPr>
              <a:t>metre</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3028950" algn="l"/>
                <a:tab pos="4857750" algn="l"/>
              </a:tabLst>
            </a:pPr>
            <a:r>
              <a:rPr lang="en-US" sz="2400" dirty="0" smtClean="0">
                <a:latin typeface="Arial" panose="020B0604020202020204" pitchFamily="34" charset="0"/>
                <a:cs typeface="Arial" panose="020B0604020202020204" pitchFamily="34" charset="0"/>
              </a:rPr>
              <a:t>Estimate </a:t>
            </a:r>
            <a:r>
              <a:rPr lang="en-US" sz="2400" dirty="0">
                <a:latin typeface="Arial" panose="020B0604020202020204" pitchFamily="34" charset="0"/>
                <a:cs typeface="Arial" panose="020B0604020202020204" pitchFamily="34" charset="0"/>
              </a:rPr>
              <a:t>the cost of the fabric needed to cover them both.</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233356" y="2031265"/>
            <a:ext cx="3914708" cy="2261831"/>
          </a:xfrm>
          <a:prstGeom prst="rect">
            <a:avLst/>
          </a:prstGeom>
        </p:spPr>
      </p:pic>
    </p:spTree>
    <p:extLst>
      <p:ext uri="{BB962C8B-B14F-4D97-AF65-F5344CB8AC3E}">
        <p14:creationId xmlns:p14="http://schemas.microsoft.com/office/powerpoint/2010/main" val="1670318521"/>
      </p:ext>
    </p:extLst>
  </p:cSld>
  <p:clrMapOvr>
    <a:masterClrMapping/>
  </p:clrMapOvr>
  <p:transition advClick="0"/>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8.4 – Surface Area of 3D Solids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63</a:t>
            </a:r>
            <a:endParaRPr lang="en-GB" sz="1400" b="1" dirty="0">
              <a:latin typeface="Calibri" panose="020F0502020204030204" pitchFamily="34" charset="0"/>
            </a:endParaRPr>
          </a:p>
        </p:txBody>
      </p:sp>
      <p:sp>
        <p:nvSpPr>
          <p:cNvPr id="3" name="Rectangle 2"/>
          <p:cNvSpPr/>
          <p:nvPr/>
        </p:nvSpPr>
        <p:spPr>
          <a:xfrm>
            <a:off x="251519" y="1196752"/>
            <a:ext cx="3168353" cy="1785104"/>
          </a:xfrm>
          <a:prstGeom prst="rect">
            <a:avLst/>
          </a:prstGeom>
        </p:spPr>
        <p:txBody>
          <a:bodyPr wrap="square">
            <a:spAutoFit/>
          </a:bodyPr>
          <a:lstStyle/>
          <a:p>
            <a:pPr marL="457200" indent="-457200">
              <a:buClr>
                <a:srgbClr val="C00000"/>
              </a:buClr>
              <a:buFont typeface="+mj-lt"/>
              <a:buAutoNum type="arabicPeriod" startAt="8"/>
              <a:tabLst>
                <a:tab pos="857250" algn="l"/>
                <a:tab pos="3028950" algn="l"/>
                <a:tab pos="4857750" algn="l"/>
              </a:tabLst>
            </a:pPr>
            <a:r>
              <a:rPr lang="en-US" sz="2200" b="1" dirty="0" smtClean="0">
                <a:solidFill>
                  <a:srgbClr val="FF0000"/>
                </a:solidFill>
                <a:latin typeface="Arial" panose="020B0604020202020204" pitchFamily="34" charset="0"/>
                <a:cs typeface="Arial" panose="020B0604020202020204" pitchFamily="34" charset="0"/>
              </a:rPr>
              <a:t>P/R</a:t>
            </a:r>
            <a:r>
              <a:rPr lang="en-US" sz="2200" dirty="0" smtClean="0">
                <a:latin typeface="Arial" panose="020B0604020202020204" pitchFamily="34" charset="0"/>
                <a:cs typeface="Arial" panose="020B0604020202020204" pitchFamily="34" charset="0"/>
              </a:rPr>
              <a:t> This </a:t>
            </a:r>
            <a:r>
              <a:rPr lang="en-US" sz="2200" dirty="0">
                <a:latin typeface="Arial" panose="020B0604020202020204" pitchFamily="34" charset="0"/>
                <a:cs typeface="Arial" panose="020B0604020202020204" pitchFamily="34" charset="0"/>
              </a:rPr>
              <a:t>cube has surface area </a:t>
            </a:r>
            <a:r>
              <a:rPr lang="en-US" sz="2200" dirty="0" smtClean="0">
                <a:latin typeface="Arial" panose="020B0604020202020204" pitchFamily="34" charset="0"/>
                <a:cs typeface="Arial" panose="020B0604020202020204" pitchFamily="34" charset="0"/>
              </a:rPr>
              <a:t>726 cm</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What </a:t>
            </a:r>
            <a:r>
              <a:rPr lang="en-US" sz="2200" dirty="0">
                <a:latin typeface="Arial" panose="020B0604020202020204" pitchFamily="34" charset="0"/>
                <a:cs typeface="Arial" panose="020B0604020202020204" pitchFamily="34" charset="0"/>
              </a:rPr>
              <a:t>is the length of one side </a:t>
            </a:r>
            <a:r>
              <a:rPr lang="en-US" sz="2200" dirty="0" smtClean="0">
                <a:latin typeface="Arial" panose="020B0604020202020204" pitchFamily="34" charset="0"/>
                <a:cs typeface="Arial" panose="020B0604020202020204" pitchFamily="34" charset="0"/>
              </a:rPr>
              <a:t>of the </a:t>
            </a:r>
            <a:r>
              <a:rPr lang="en-US" sz="2200" dirty="0">
                <a:latin typeface="Arial" panose="020B0604020202020204" pitchFamily="34" charset="0"/>
                <a:cs typeface="Arial" panose="020B0604020202020204" pitchFamily="34" charset="0"/>
              </a:rPr>
              <a:t>cube?</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563888" y="1268760"/>
            <a:ext cx="1872208" cy="1638182"/>
          </a:xfrm>
          <a:prstGeom prst="rect">
            <a:avLst/>
          </a:prstGeom>
        </p:spPr>
      </p:pic>
      <p:sp>
        <p:nvSpPr>
          <p:cNvPr id="10" name="Rectangle 9"/>
          <p:cNvSpPr/>
          <p:nvPr/>
        </p:nvSpPr>
        <p:spPr>
          <a:xfrm flipH="1">
            <a:off x="277537" y="3162741"/>
            <a:ext cx="5204539" cy="41695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Q8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First work out the area of one face.</a:t>
            </a:r>
          </a:p>
        </p:txBody>
      </p:sp>
      <p:grpSp>
        <p:nvGrpSpPr>
          <p:cNvPr id="11" name="Group 10"/>
          <p:cNvGrpSpPr/>
          <p:nvPr/>
        </p:nvGrpSpPr>
        <p:grpSpPr>
          <a:xfrm>
            <a:off x="217486" y="3738805"/>
            <a:ext cx="5264592" cy="2786539"/>
            <a:chOff x="3483872" y="1089031"/>
            <a:chExt cx="5264592" cy="2786539"/>
          </a:xfrm>
        </p:grpSpPr>
        <p:sp>
          <p:nvSpPr>
            <p:cNvPr id="12" name="Round Diagonal Corner Rectangle 11"/>
            <p:cNvSpPr/>
            <p:nvPr/>
          </p:nvSpPr>
          <p:spPr>
            <a:xfrm>
              <a:off x="3491880" y="1089031"/>
              <a:ext cx="5256584" cy="2786539"/>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30893"/>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9 – Exam-Style Questions</a:t>
              </a:r>
              <a:endParaRPr lang="en-US" sz="2000" b="1" dirty="0">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3563888" y="1521079"/>
              <a:ext cx="5176568" cy="2354491"/>
            </a:xfrm>
            <a:prstGeom prst="rect">
              <a:avLst/>
            </a:prstGeom>
          </p:spPr>
          <p:txBody>
            <a:bodyPr wrap="square">
              <a:spAutoFit/>
            </a:bodyPr>
            <a:lstStyle/>
            <a:p>
              <a:pPr>
                <a:spcAft>
                  <a:spcPts val="0"/>
                </a:spcAft>
                <a:tabLst>
                  <a:tab pos="4972050" algn="r"/>
                </a:tabLst>
              </a:pPr>
              <a:r>
                <a:rPr lang="en-US" sz="2100" dirty="0"/>
                <a:t>Storage boxes are 60 cm wooden cubes, painted on all faces.</a:t>
              </a:r>
            </a:p>
            <a:p>
              <a:pPr marL="342900" indent="-342900">
                <a:spcAft>
                  <a:spcPts val="0"/>
                </a:spcAft>
                <a:buClr>
                  <a:srgbClr val="C00000"/>
                </a:buClr>
                <a:buFont typeface="+mj-lt"/>
                <a:buAutoNum type="alphaLcPeriod"/>
                <a:tabLst>
                  <a:tab pos="4972050" algn="r"/>
                </a:tabLst>
              </a:pPr>
              <a:r>
                <a:rPr lang="en-US" sz="2100" dirty="0" smtClean="0"/>
                <a:t>Work </a:t>
              </a:r>
              <a:r>
                <a:rPr lang="en-US" sz="2100" dirty="0"/>
                <a:t>out the area to be painted on one box. </a:t>
              </a:r>
              <a:endParaRPr lang="en-US" sz="2100" dirty="0" smtClean="0"/>
            </a:p>
            <a:p>
              <a:pPr marL="342900" indent="-342900">
                <a:spcAft>
                  <a:spcPts val="0"/>
                </a:spcAft>
                <a:buClr>
                  <a:srgbClr val="C00000"/>
                </a:buClr>
                <a:buFont typeface="+mj-lt"/>
                <a:buAutoNum type="alphaLcPeriod"/>
                <a:tabLst>
                  <a:tab pos="4972050" algn="r"/>
                </a:tabLst>
              </a:pPr>
              <a:r>
                <a:rPr lang="en-US" sz="2100" dirty="0" smtClean="0"/>
                <a:t>One </a:t>
              </a:r>
              <a:r>
                <a:rPr lang="en-US" sz="2100" dirty="0"/>
                <a:t>tin of paint covers an area of 25 m2. How many whole boxes can be painted with one tin of paint? </a:t>
              </a:r>
              <a:r>
                <a:rPr lang="en-US" sz="2100" dirty="0" smtClean="0"/>
                <a:t>	</a:t>
              </a:r>
              <a:r>
                <a:rPr lang="en-US" sz="2100" b="1" dirty="0" smtClean="0"/>
                <a:t>(</a:t>
              </a:r>
              <a:r>
                <a:rPr lang="en-US" sz="2100" b="1" dirty="0"/>
                <a:t>4 marks)</a:t>
              </a:r>
            </a:p>
          </p:txBody>
        </p:sp>
      </p:grpSp>
    </p:spTree>
    <p:extLst>
      <p:ext uri="{BB962C8B-B14F-4D97-AF65-F5344CB8AC3E}">
        <p14:creationId xmlns:p14="http://schemas.microsoft.com/office/powerpoint/2010/main" val="1543201389"/>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5.3 – Solving Equations with Brackets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a:t>
            </a:r>
            <a:endParaRPr lang="en-GB" sz="1400" b="1" dirty="0">
              <a:latin typeface="Calibri" panose="020F0502020204030204" pitchFamily="34" charset="0"/>
            </a:endParaRPr>
          </a:p>
        </p:txBody>
      </p:sp>
      <p:sp>
        <p:nvSpPr>
          <p:cNvPr id="3" name="Rectangle 2"/>
          <p:cNvSpPr/>
          <p:nvPr/>
        </p:nvSpPr>
        <p:spPr>
          <a:xfrm>
            <a:off x="251520" y="2996952"/>
            <a:ext cx="5256584" cy="1938992"/>
          </a:xfrm>
          <a:prstGeom prst="rect">
            <a:avLst/>
          </a:prstGeom>
        </p:spPr>
        <p:txBody>
          <a:bodyPr wrap="square">
            <a:spAutoFit/>
          </a:bodyPr>
          <a:lstStyle/>
          <a:p>
            <a:pPr marL="457200" indent="-457200">
              <a:buClr>
                <a:srgbClr val="C00000"/>
              </a:buClr>
              <a:buFont typeface="+mj-lt"/>
              <a:buAutoNum type="arabicPeriod" startAt="7"/>
              <a:tabLst>
                <a:tab pos="2852738" algn="l"/>
                <a:tab pos="32004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Lawrence is paid 5 times as much as </a:t>
            </a:r>
            <a:r>
              <a:rPr lang="en-US" sz="2400" dirty="0" smtClean="0">
                <a:latin typeface="Arial" panose="020B0604020202020204" pitchFamily="34" charset="0"/>
                <a:cs typeface="Arial" panose="020B0604020202020204" pitchFamily="34" charset="0"/>
              </a:rPr>
              <a:t>Ethan.</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He </a:t>
            </a:r>
            <a:r>
              <a:rPr lang="en-US" sz="2400" dirty="0">
                <a:latin typeface="Arial" panose="020B0604020202020204" pitchFamily="34" charset="0"/>
                <a:cs typeface="Arial" panose="020B0604020202020204" pitchFamily="34" charset="0"/>
              </a:rPr>
              <a:t>also earns £40 more than </a:t>
            </a:r>
            <a:r>
              <a:rPr lang="en-US" sz="2400" dirty="0" smtClean="0">
                <a:latin typeface="Arial" panose="020B0604020202020204" pitchFamily="34" charset="0"/>
                <a:cs typeface="Arial" panose="020B0604020202020204" pitchFamily="34" charset="0"/>
              </a:rPr>
              <a:t>Ethan.</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much do they each earn?</a:t>
            </a:r>
          </a:p>
        </p:txBody>
      </p:sp>
      <p:grpSp>
        <p:nvGrpSpPr>
          <p:cNvPr id="5" name="Group 4"/>
          <p:cNvGrpSpPr/>
          <p:nvPr/>
        </p:nvGrpSpPr>
        <p:grpSpPr>
          <a:xfrm>
            <a:off x="243512" y="1268760"/>
            <a:ext cx="5264592" cy="1608270"/>
            <a:chOff x="3483872" y="1089031"/>
            <a:chExt cx="5264592" cy="1608270"/>
          </a:xfrm>
        </p:grpSpPr>
        <p:sp>
          <p:nvSpPr>
            <p:cNvPr id="6" name="Round Diagonal Corner Rectangle 5"/>
            <p:cNvSpPr/>
            <p:nvPr/>
          </p:nvSpPr>
          <p:spPr>
            <a:xfrm>
              <a:off x="3491880" y="1089031"/>
              <a:ext cx="5256584" cy="1608270"/>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latin typeface="Arial" panose="020B0604020202020204" pitchFamily="34" charset="0"/>
                  <a:cs typeface="Arial" panose="020B0604020202020204" pitchFamily="34" charset="0"/>
                </a:rPr>
                <a:t>6 – Exam-Style Questions</a:t>
              </a:r>
              <a:endParaRPr lang="en-US" sz="28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563888" y="1666250"/>
              <a:ext cx="5176568" cy="1031051"/>
            </a:xfrm>
            <a:prstGeom prst="rect">
              <a:avLst/>
            </a:prstGeom>
          </p:spPr>
          <p:txBody>
            <a:bodyPr wrap="square">
              <a:spAutoFit/>
            </a:bodyPr>
            <a:lstStyle/>
            <a:p>
              <a:pPr>
                <a:spcAft>
                  <a:spcPts val="600"/>
                </a:spcAft>
                <a:tabLst>
                  <a:tab pos="4972050" algn="r"/>
                </a:tabLst>
              </a:pPr>
              <a:r>
                <a:rPr lang="en-US" sz="2800" dirty="0" smtClean="0"/>
                <a:t>Solve:</a:t>
              </a:r>
            </a:p>
            <a:p>
              <a:pPr>
                <a:spcAft>
                  <a:spcPts val="600"/>
                </a:spcAft>
                <a:tabLst>
                  <a:tab pos="4972050" algn="r"/>
                </a:tabLst>
              </a:pPr>
              <a:r>
                <a:rPr lang="en-US" sz="2800" dirty="0" smtClean="0"/>
                <a:t>4(x </a:t>
              </a:r>
              <a:r>
                <a:rPr lang="en-US" sz="2800" dirty="0"/>
                <a:t>- 1) = 2x + 14 </a:t>
              </a:r>
              <a:r>
                <a:rPr lang="en-US" sz="2800" dirty="0" smtClean="0"/>
                <a:t>	</a:t>
              </a:r>
              <a:r>
                <a:rPr lang="en-US" sz="2800" b="1" dirty="0" smtClean="0"/>
                <a:t>(</a:t>
              </a:r>
              <a:r>
                <a:rPr lang="en-US" sz="2800" b="1" dirty="0"/>
                <a:t>4 marks)</a:t>
              </a:r>
            </a:p>
          </p:txBody>
        </p:sp>
      </p:grpSp>
      <p:sp>
        <p:nvSpPr>
          <p:cNvPr id="9" name="Rectangle 8"/>
          <p:cNvSpPr/>
          <p:nvPr/>
        </p:nvSpPr>
        <p:spPr>
          <a:xfrm flipH="1">
            <a:off x="277538" y="5085184"/>
            <a:ext cx="5204539" cy="144016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Q7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Write an equation and solve </a:t>
            </a:r>
            <a:r>
              <a:rPr lang="en-US" sz="2800" dirty="0" smtClean="0">
                <a:solidFill>
                  <a:schemeClr val="tx1"/>
                </a:solidFill>
                <a:latin typeface="Arial" panose="020B0604020202020204" pitchFamily="34" charset="0"/>
                <a:cs typeface="Arial" panose="020B0604020202020204" pitchFamily="34" charset="0"/>
              </a:rPr>
              <a:t>it. Use </a:t>
            </a:r>
            <a:r>
              <a:rPr lang="en-US" sz="2800" i="1" dirty="0">
                <a:solidFill>
                  <a:schemeClr val="tx1"/>
                </a:solidFill>
                <a:latin typeface="Arial" panose="020B0604020202020204" pitchFamily="34" charset="0"/>
                <a:cs typeface="Arial" panose="020B0604020202020204" pitchFamily="34" charset="0"/>
              </a:rPr>
              <a:t>x</a:t>
            </a:r>
            <a:r>
              <a:rPr lang="en-US" sz="2800" dirty="0">
                <a:solidFill>
                  <a:schemeClr val="tx1"/>
                </a:solidFill>
                <a:latin typeface="Arial" panose="020B0604020202020204" pitchFamily="34" charset="0"/>
                <a:cs typeface="Arial" panose="020B0604020202020204" pitchFamily="34" charset="0"/>
              </a:rPr>
              <a:t> for Ethan's earnings.</a:t>
            </a:r>
          </a:p>
        </p:txBody>
      </p:sp>
    </p:spTree>
    <p:extLst>
      <p:ext uri="{BB962C8B-B14F-4D97-AF65-F5344CB8AC3E}">
        <p14:creationId xmlns:p14="http://schemas.microsoft.com/office/powerpoint/2010/main" val="2663317552"/>
      </p:ext>
    </p:extLst>
  </p:cSld>
  <p:clrMapOvr>
    <a:masterClrMapping/>
  </p:clrMapOvr>
  <p:transition advClick="0"/>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8.5 - Volume of Prisms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64</a:t>
            </a:r>
            <a:endParaRPr lang="en-GB" sz="1400" b="1" dirty="0">
              <a:latin typeface="Calibri" panose="020F0502020204030204" pitchFamily="34" charset="0"/>
            </a:endParaRPr>
          </a:p>
        </p:txBody>
      </p:sp>
      <p:sp>
        <p:nvSpPr>
          <p:cNvPr id="3" name="Rectangle 2"/>
          <p:cNvSpPr/>
          <p:nvPr/>
        </p:nvSpPr>
        <p:spPr>
          <a:xfrm>
            <a:off x="251519" y="1196752"/>
            <a:ext cx="5256585" cy="3570208"/>
          </a:xfrm>
          <a:prstGeom prst="rect">
            <a:avLst/>
          </a:prstGeom>
        </p:spPr>
        <p:txBody>
          <a:bodyPr wrap="square">
            <a:spAutoFit/>
          </a:bodyPr>
          <a:lstStyle/>
          <a:p>
            <a:pPr marL="457200" indent="-457200">
              <a:buClr>
                <a:srgbClr val="C00000"/>
              </a:buClr>
              <a:buFont typeface="+mj-lt"/>
              <a:buAutoNum type="arabicPeriod"/>
              <a:tabLst>
                <a:tab pos="857250" algn="l"/>
                <a:tab pos="3028950" algn="l"/>
                <a:tab pos="4857750" algn="l"/>
              </a:tabLst>
            </a:pPr>
            <a:r>
              <a:rPr lang="en-US" sz="2200" dirty="0">
                <a:latin typeface="Arial" panose="020B0604020202020204" pitchFamily="34" charset="0"/>
                <a:cs typeface="Arial" panose="020B0604020202020204" pitchFamily="34" charset="0"/>
              </a:rPr>
              <a:t>This cuboid is made of </a:t>
            </a:r>
            <a:r>
              <a:rPr lang="en-US" sz="2200" dirty="0" err="1">
                <a:latin typeface="Arial" panose="020B0604020202020204" pitchFamily="34" charset="0"/>
                <a:cs typeface="Arial" panose="020B0604020202020204" pitchFamily="34" charset="0"/>
              </a:rPr>
              <a:t>centimetre</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cubes.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Each </a:t>
            </a:r>
            <a:r>
              <a:rPr lang="en-US" sz="2200" dirty="0">
                <a:latin typeface="Arial" panose="020B0604020202020204" pitchFamily="34" charset="0"/>
                <a:cs typeface="Arial" panose="020B0604020202020204" pitchFamily="34" charset="0"/>
              </a:rPr>
              <a:t>cube has volume 1 </a:t>
            </a:r>
            <a:r>
              <a:rPr lang="en-US" sz="2200" dirty="0" smtClean="0">
                <a:latin typeface="Arial" panose="020B0604020202020204" pitchFamily="34" charset="0"/>
                <a:cs typeface="Arial" panose="020B0604020202020204" pitchFamily="34" charset="0"/>
              </a:rPr>
              <a:t>cm</a:t>
            </a:r>
            <a:r>
              <a:rPr lang="en-US" sz="2200" baseline="30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volume of the </a:t>
            </a:r>
            <a:r>
              <a:rPr lang="en-US" sz="2200" dirty="0" smtClean="0">
                <a:latin typeface="Arial" panose="020B0604020202020204" pitchFamily="34" charset="0"/>
                <a:cs typeface="Arial" panose="020B0604020202020204" pitchFamily="34" charset="0"/>
              </a:rPr>
              <a:t>cuboid.</a:t>
            </a:r>
          </a:p>
          <a:p>
            <a:pPr marL="457200" indent="-457200">
              <a:buClr>
                <a:srgbClr val="C00000"/>
              </a:buClr>
              <a:buFont typeface="+mj-lt"/>
              <a:buAutoNum type="arabicPeriod"/>
              <a:tabLst>
                <a:tab pos="857250" algn="l"/>
                <a:tab pos="3028950" algn="l"/>
                <a:tab pos="4857750" algn="l"/>
              </a:tabLst>
            </a:pPr>
            <a:r>
              <a:rPr lang="en-US" sz="2200" dirty="0" smtClean="0">
                <a:latin typeface="Arial" panose="020B0604020202020204" pitchFamily="34" charset="0"/>
                <a:cs typeface="Arial" panose="020B0604020202020204" pitchFamily="34" charset="0"/>
              </a:rPr>
              <a:t>Here </a:t>
            </a:r>
            <a:r>
              <a:rPr lang="en-US" sz="2200" dirty="0">
                <a:latin typeface="Arial" panose="020B0604020202020204" pitchFamily="34" charset="0"/>
                <a:cs typeface="Arial" panose="020B0604020202020204" pitchFamily="34" charset="0"/>
              </a:rPr>
              <a:t>are some more cuboids made of 1 cm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cubes.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their volumes.</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108745" y="1692690"/>
            <a:ext cx="3327351" cy="1232355"/>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78383" y="4828387"/>
            <a:ext cx="5202856" cy="1768965"/>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1195862694"/>
      </p:ext>
    </p:extLst>
  </p:cSld>
  <p:clrMapOvr>
    <a:masterClrMapping/>
  </p:clrMapOvr>
  <p:transition advClick="0"/>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8.5 - Volume of Prisms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64</a:t>
            </a:r>
            <a:endParaRPr lang="en-GB" sz="1400" b="1" dirty="0">
              <a:latin typeface="Calibri" panose="020F0502020204030204" pitchFamily="34" charset="0"/>
            </a:endParaRPr>
          </a:p>
        </p:txBody>
      </p:sp>
      <p:sp>
        <p:nvSpPr>
          <p:cNvPr id="3" name="Rectangle 2"/>
          <p:cNvSpPr/>
          <p:nvPr/>
        </p:nvSpPr>
        <p:spPr>
          <a:xfrm>
            <a:off x="251519" y="1196752"/>
            <a:ext cx="5256585" cy="1384995"/>
          </a:xfrm>
          <a:prstGeom prst="rect">
            <a:avLst/>
          </a:prstGeom>
        </p:spPr>
        <p:txBody>
          <a:bodyPr wrap="square">
            <a:spAutoFit/>
          </a:bodyPr>
          <a:lstStyle/>
          <a:p>
            <a:pPr marL="457200" indent="-457200">
              <a:buClr>
                <a:srgbClr val="C00000"/>
              </a:buClr>
              <a:buFont typeface="+mj-lt"/>
              <a:buAutoNum type="arabicPeriod" startAt="3"/>
              <a:tabLst>
                <a:tab pos="857250" algn="l"/>
                <a:tab pos="3028950" algn="l"/>
                <a:tab pos="4857750" algn="l"/>
              </a:tabLst>
            </a:pPr>
            <a:r>
              <a:rPr lang="en-US" sz="2800" dirty="0">
                <a:latin typeface="Arial" panose="020B0604020202020204" pitchFamily="34" charset="0"/>
                <a:cs typeface="Arial" panose="020B0604020202020204" pitchFamily="34" charset="0"/>
              </a:rPr>
              <a:t>Work out the volume of each cuboid. Give the correct units with your answer.</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79170" y="2703991"/>
            <a:ext cx="5201282" cy="3821353"/>
          </a:xfrm>
          <a:prstGeom prst="rect">
            <a:avLst/>
          </a:prstGeom>
        </p:spPr>
      </p:pic>
    </p:spTree>
    <p:extLst>
      <p:ext uri="{BB962C8B-B14F-4D97-AF65-F5344CB8AC3E}">
        <p14:creationId xmlns:p14="http://schemas.microsoft.com/office/powerpoint/2010/main" val="2587784411"/>
      </p:ext>
    </p:extLst>
  </p:cSld>
  <p:clrMapOvr>
    <a:masterClrMapping/>
  </p:clrMapOvr>
  <p:transition advClick="0"/>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8.5 - Volume of Prisms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64</a:t>
            </a:r>
            <a:endParaRPr lang="en-GB" sz="1400" b="1" dirty="0">
              <a:latin typeface="Calibri" panose="020F0502020204030204" pitchFamily="34" charset="0"/>
            </a:endParaRPr>
          </a:p>
        </p:txBody>
      </p:sp>
      <p:sp>
        <p:nvSpPr>
          <p:cNvPr id="3" name="Rectangle 2"/>
          <p:cNvSpPr/>
          <p:nvPr/>
        </p:nvSpPr>
        <p:spPr>
          <a:xfrm>
            <a:off x="251519" y="1196752"/>
            <a:ext cx="5249281" cy="1384995"/>
          </a:xfrm>
          <a:prstGeom prst="rect">
            <a:avLst/>
          </a:prstGeom>
        </p:spPr>
        <p:txBody>
          <a:bodyPr wrap="square">
            <a:spAutoFit/>
          </a:bodyPr>
          <a:lstStyle/>
          <a:p>
            <a:pPr marL="514350" indent="-514350">
              <a:buClr>
                <a:srgbClr val="C00000"/>
              </a:buClr>
              <a:buFont typeface="+mj-lt"/>
              <a:buAutoNum type="arabicPeriod" startAt="4"/>
              <a:tabLst>
                <a:tab pos="857250" algn="l"/>
                <a:tab pos="3028950" algn="l"/>
                <a:tab pos="4857750" algn="l"/>
              </a:tabLst>
            </a:pPr>
            <a:r>
              <a:rPr lang="en-US" sz="2800" dirty="0">
                <a:latin typeface="Arial" panose="020B0604020202020204" pitchFamily="34" charset="0"/>
                <a:cs typeface="Arial" panose="020B0604020202020204" pitchFamily="34" charset="0"/>
              </a:rPr>
              <a:t>This prism is made from </a:t>
            </a:r>
            <a:r>
              <a:rPr lang="en-US" sz="2800" dirty="0" err="1">
                <a:latin typeface="Arial" panose="020B0604020202020204" pitchFamily="34" charset="0"/>
                <a:cs typeface="Arial" panose="020B0604020202020204" pitchFamily="34" charset="0"/>
              </a:rPr>
              <a:t>centimetre</a:t>
            </a:r>
            <a:r>
              <a:rPr lang="en-US" sz="2800" dirty="0">
                <a:latin typeface="Arial" panose="020B0604020202020204" pitchFamily="34" charset="0"/>
                <a:cs typeface="Arial" panose="020B0604020202020204" pitchFamily="34" charset="0"/>
              </a:rPr>
              <a:t> cubes. Work out the volume of the prism.</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1635291" y="2656556"/>
            <a:ext cx="2528803" cy="3928725"/>
          </a:xfrm>
          <a:prstGeom prst="rect">
            <a:avLst/>
          </a:prstGeom>
        </p:spPr>
      </p:pic>
    </p:spTree>
    <p:extLst>
      <p:ext uri="{BB962C8B-B14F-4D97-AF65-F5344CB8AC3E}">
        <p14:creationId xmlns:p14="http://schemas.microsoft.com/office/powerpoint/2010/main" val="2174499774"/>
      </p:ext>
    </p:extLst>
  </p:cSld>
  <p:clrMapOvr>
    <a:masterClrMapping/>
  </p:clrMapOvr>
  <p:transition advClick="0"/>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8.5 - Volume of Prisms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64</a:t>
            </a:r>
            <a:endParaRPr lang="en-GB" sz="1400" b="1" dirty="0">
              <a:latin typeface="Calibri" panose="020F0502020204030204" pitchFamily="34" charset="0"/>
            </a:endParaRPr>
          </a:p>
        </p:txBody>
      </p:sp>
      <p:sp>
        <p:nvSpPr>
          <p:cNvPr id="3" name="Rectangle 2"/>
          <p:cNvSpPr/>
          <p:nvPr/>
        </p:nvSpPr>
        <p:spPr>
          <a:xfrm>
            <a:off x="251519" y="1196752"/>
            <a:ext cx="3888433" cy="1569660"/>
          </a:xfrm>
          <a:prstGeom prst="rect">
            <a:avLst/>
          </a:prstGeom>
        </p:spPr>
        <p:txBody>
          <a:bodyPr wrap="square">
            <a:spAutoFit/>
          </a:bodyPr>
          <a:lstStyle/>
          <a:p>
            <a:pPr marL="514350" indent="-514350">
              <a:buClr>
                <a:srgbClr val="C00000"/>
              </a:buClr>
              <a:buFont typeface="+mj-lt"/>
              <a:buAutoNum type="arabicPeriod" startAt="5"/>
              <a:tabLst>
                <a:tab pos="857250" algn="l"/>
                <a:tab pos="3028950" algn="l"/>
                <a:tab pos="4857750" algn="l"/>
              </a:tabLst>
            </a:pPr>
            <a:r>
              <a:rPr lang="en-US" sz="3200" dirty="0">
                <a:latin typeface="Arial" panose="020B0604020202020204" pitchFamily="34" charset="0"/>
                <a:cs typeface="Arial" panose="020B0604020202020204" pitchFamily="34" charset="0"/>
              </a:rPr>
              <a:t>Calculate the volume of each prism.</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41910" t="2283" r="2672" b="55414"/>
          <a:stretch/>
        </p:blipFill>
        <p:spPr>
          <a:xfrm>
            <a:off x="3995936" y="1270298"/>
            <a:ext cx="1504864" cy="1716293"/>
          </a:xfrm>
          <a:prstGeom prst="rect">
            <a:avLst/>
          </a:prstGeom>
        </p:spPr>
      </p:pic>
      <p:pic>
        <p:nvPicPr>
          <p:cNvPr id="9" name="Picture 8"/>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84307" y="3128590"/>
            <a:ext cx="3065951" cy="3396754"/>
          </a:xfrm>
          <a:prstGeom prst="rect">
            <a:avLst/>
          </a:prstGeom>
        </p:spPr>
      </p:pic>
      <p:pic>
        <p:nvPicPr>
          <p:cNvPr id="5" name="Picture 4"/>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3275856" y="4414987"/>
            <a:ext cx="2179556" cy="2099936"/>
          </a:xfrm>
          <a:prstGeom prst="rect">
            <a:avLst/>
          </a:prstGeom>
        </p:spPr>
      </p:pic>
      <p:sp>
        <p:nvSpPr>
          <p:cNvPr id="6" name="TextBox 5"/>
          <p:cNvSpPr txBox="1"/>
          <p:nvPr/>
        </p:nvSpPr>
        <p:spPr>
          <a:xfrm>
            <a:off x="3350258" y="4435625"/>
            <a:ext cx="338554" cy="400110"/>
          </a:xfrm>
          <a:prstGeom prst="rect">
            <a:avLst/>
          </a:prstGeom>
          <a:noFill/>
        </p:spPr>
        <p:txBody>
          <a:bodyPr wrap="none" rtlCol="0">
            <a:spAutoFit/>
          </a:bodyPr>
          <a:lstStyle/>
          <a:p>
            <a:r>
              <a:rPr lang="en-US" sz="2000" b="1" dirty="0" smtClean="0">
                <a:solidFill>
                  <a:srgbClr val="0070C0"/>
                </a:solidFill>
                <a:latin typeface="Adobe Gothic Std B" panose="020B0800000000000000" pitchFamily="34" charset="-128"/>
                <a:ea typeface="Adobe Gothic Std B" panose="020B0800000000000000" pitchFamily="34" charset="-128"/>
                <a:cs typeface="Arial" panose="020B0604020202020204" pitchFamily="34" charset="0"/>
              </a:rPr>
              <a:t>C</a:t>
            </a:r>
            <a:endParaRPr lang="en-US" b="1" dirty="0">
              <a:solidFill>
                <a:srgbClr val="0070C0"/>
              </a:solidFill>
              <a:latin typeface="Adobe Gothic Std B" panose="020B0800000000000000" pitchFamily="34" charset="-128"/>
              <a:ea typeface="Adobe Gothic Std B" panose="020B0800000000000000" pitchFamily="34" charset="-128"/>
              <a:cs typeface="Arial" panose="020B0604020202020204" pitchFamily="34" charset="0"/>
            </a:endParaRP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63494561"/>
      </p:ext>
    </p:extLst>
  </p:cSld>
  <p:clrMapOvr>
    <a:masterClrMapping/>
  </p:clrMapOvr>
  <p:transition advClick="0"/>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8.5 - Volume of Prisms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64</a:t>
            </a:r>
            <a:endParaRPr lang="en-GB" sz="1400" b="1" dirty="0">
              <a:latin typeface="Calibri" panose="020F0502020204030204" pitchFamily="34" charset="0"/>
            </a:endParaRPr>
          </a:p>
        </p:txBody>
      </p:sp>
      <p:sp>
        <p:nvSpPr>
          <p:cNvPr id="3" name="Rectangle 2"/>
          <p:cNvSpPr/>
          <p:nvPr/>
        </p:nvSpPr>
        <p:spPr>
          <a:xfrm>
            <a:off x="251519" y="1196752"/>
            <a:ext cx="5256585" cy="4770537"/>
          </a:xfrm>
          <a:prstGeom prst="rect">
            <a:avLst/>
          </a:prstGeom>
        </p:spPr>
        <p:txBody>
          <a:bodyPr wrap="square">
            <a:spAutoFit/>
          </a:bodyPr>
          <a:lstStyle/>
          <a:p>
            <a:pPr marL="514350" indent="-514350">
              <a:buClr>
                <a:srgbClr val="C00000"/>
              </a:buClr>
              <a:buFont typeface="+mj-lt"/>
              <a:buAutoNum type="arabicPeriod" startAt="6"/>
              <a:tabLst>
                <a:tab pos="857250" algn="l"/>
                <a:tab pos="3028950" algn="l"/>
                <a:tab pos="4857750" algn="l"/>
              </a:tabLst>
            </a:pPr>
            <a:r>
              <a:rPr lang="en-US" sz="3800" b="1" dirty="0" smtClean="0">
                <a:solidFill>
                  <a:srgbClr val="FF0000"/>
                </a:solidFill>
                <a:latin typeface="Arial" panose="020B0604020202020204" pitchFamily="34" charset="0"/>
                <a:cs typeface="Arial" panose="020B0604020202020204" pitchFamily="34" charset="0"/>
              </a:rPr>
              <a:t>P/R</a:t>
            </a:r>
            <a:r>
              <a:rPr lang="en-US" sz="3800" dirty="0" smtClean="0">
                <a:latin typeface="Arial" panose="020B0604020202020204" pitchFamily="34" charset="0"/>
                <a:cs typeface="Arial" panose="020B0604020202020204" pitchFamily="34" charset="0"/>
              </a:rPr>
              <a:t> The </a:t>
            </a:r>
            <a:r>
              <a:rPr lang="en-US" sz="3800" dirty="0">
                <a:latin typeface="Arial" panose="020B0604020202020204" pitchFamily="34" charset="0"/>
                <a:cs typeface="Arial" panose="020B0604020202020204" pitchFamily="34" charset="0"/>
              </a:rPr>
              <a:t>cross-section of a prism is a pentagon with area 8.4 </a:t>
            </a:r>
            <a:r>
              <a:rPr lang="en-US" sz="3800" dirty="0" smtClean="0">
                <a:latin typeface="Arial" panose="020B0604020202020204" pitchFamily="34" charset="0"/>
                <a:cs typeface="Arial" panose="020B0604020202020204" pitchFamily="34" charset="0"/>
              </a:rPr>
              <a:t>cm</a:t>
            </a:r>
            <a:r>
              <a:rPr lang="en-US" sz="3800" baseline="30000" dirty="0" smtClean="0">
                <a:latin typeface="Arial" panose="020B0604020202020204" pitchFamily="34" charset="0"/>
                <a:cs typeface="Arial" panose="020B0604020202020204" pitchFamily="34" charset="0"/>
              </a:rPr>
              <a:t>2</a:t>
            </a:r>
            <a:r>
              <a:rPr lang="en-US" sz="3800" dirty="0" smtClean="0">
                <a:latin typeface="Arial" panose="020B0604020202020204" pitchFamily="34" charset="0"/>
                <a:cs typeface="Arial" panose="020B0604020202020204" pitchFamily="34" charset="0"/>
              </a:rPr>
              <a:t>.</a:t>
            </a:r>
            <a:br>
              <a:rPr lang="en-US" sz="3800" dirty="0" smtClean="0">
                <a:latin typeface="Arial" panose="020B0604020202020204" pitchFamily="34" charset="0"/>
                <a:cs typeface="Arial" panose="020B0604020202020204" pitchFamily="34" charset="0"/>
              </a:rPr>
            </a:br>
            <a:r>
              <a:rPr lang="en-US" sz="3800" dirty="0" smtClean="0">
                <a:latin typeface="Arial" panose="020B0604020202020204" pitchFamily="34" charset="0"/>
                <a:cs typeface="Arial" panose="020B0604020202020204" pitchFamily="34" charset="0"/>
              </a:rPr>
              <a:t>The </a:t>
            </a:r>
            <a:r>
              <a:rPr lang="en-US" sz="3800" dirty="0">
                <a:latin typeface="Arial" panose="020B0604020202020204" pitchFamily="34" charset="0"/>
                <a:cs typeface="Arial" panose="020B0604020202020204" pitchFamily="34" charset="0"/>
              </a:rPr>
              <a:t>prism is 5.3 cm </a:t>
            </a:r>
            <a:r>
              <a:rPr lang="en-US" sz="3800" dirty="0" smtClean="0">
                <a:latin typeface="Arial" panose="020B0604020202020204" pitchFamily="34" charset="0"/>
                <a:cs typeface="Arial" panose="020B0604020202020204" pitchFamily="34" charset="0"/>
              </a:rPr>
              <a:t>long.</a:t>
            </a:r>
            <a:br>
              <a:rPr lang="en-US" sz="3800" dirty="0" smtClean="0">
                <a:latin typeface="Arial" panose="020B0604020202020204" pitchFamily="34" charset="0"/>
                <a:cs typeface="Arial" panose="020B0604020202020204" pitchFamily="34" charset="0"/>
              </a:rPr>
            </a:br>
            <a:r>
              <a:rPr lang="en-US" sz="3800" dirty="0" smtClean="0">
                <a:latin typeface="Arial" panose="020B0604020202020204" pitchFamily="34" charset="0"/>
                <a:cs typeface="Arial" panose="020B0604020202020204" pitchFamily="34" charset="0"/>
              </a:rPr>
              <a:t>Work </a:t>
            </a:r>
            <a:r>
              <a:rPr lang="en-US" sz="3800" dirty="0">
                <a:latin typeface="Arial" panose="020B0604020202020204" pitchFamily="34" charset="0"/>
                <a:cs typeface="Arial" panose="020B0604020202020204" pitchFamily="34" charset="0"/>
              </a:rPr>
              <a:t>out the volume of the prism.</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115450594"/>
      </p:ext>
    </p:extLst>
  </p:cSld>
  <p:clrMapOvr>
    <a:masterClrMapping/>
  </p:clrMapOvr>
  <p:transition advClick="0"/>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8.5 - Volume of Prisms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64</a:t>
            </a:r>
            <a:endParaRPr lang="en-GB" sz="1400" b="1" dirty="0">
              <a:latin typeface="Calibri" panose="020F0502020204030204" pitchFamily="34" charset="0"/>
            </a:endParaRPr>
          </a:p>
        </p:txBody>
      </p:sp>
      <p:grpSp>
        <p:nvGrpSpPr>
          <p:cNvPr id="6" name="Group 5"/>
          <p:cNvGrpSpPr/>
          <p:nvPr/>
        </p:nvGrpSpPr>
        <p:grpSpPr>
          <a:xfrm>
            <a:off x="251520" y="1268759"/>
            <a:ext cx="5256584" cy="4033035"/>
            <a:chOff x="3517906" y="1089030"/>
            <a:chExt cx="5256584" cy="4033035"/>
          </a:xfrm>
        </p:grpSpPr>
        <p:sp>
          <p:nvSpPr>
            <p:cNvPr id="7" name="Round Diagonal Corner Rectangle 6"/>
            <p:cNvSpPr/>
            <p:nvPr/>
          </p:nvSpPr>
          <p:spPr>
            <a:xfrm>
              <a:off x="3517906" y="1089030"/>
              <a:ext cx="5256584" cy="4033035"/>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517906" y="1089031"/>
              <a:ext cx="5256584" cy="360040"/>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7 – Exam-Style Questions</a:t>
              </a:r>
              <a:endParaRPr lang="en-US" sz="20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521079"/>
              <a:ext cx="5176568" cy="3600986"/>
            </a:xfrm>
            <a:prstGeom prst="rect">
              <a:avLst/>
            </a:prstGeom>
          </p:spPr>
          <p:txBody>
            <a:bodyPr wrap="square">
              <a:spAutoFit/>
            </a:bodyPr>
            <a:lstStyle/>
            <a:p>
              <a:pPr>
                <a:spcAft>
                  <a:spcPts val="0"/>
                </a:spcAft>
                <a:tabLst>
                  <a:tab pos="4972050" algn="r"/>
                </a:tabLst>
              </a:pPr>
              <a:r>
                <a:rPr lang="en-US" sz="1900" dirty="0"/>
                <a:t>The diagram shows a </a:t>
              </a:r>
              <a:r>
                <a:rPr lang="en-US" sz="1900" dirty="0" smtClean="0"/>
                <a:t>water </a:t>
              </a:r>
              <a:br>
                <a:rPr lang="en-US" sz="1900" dirty="0" smtClean="0"/>
              </a:br>
              <a:r>
                <a:rPr lang="en-US" sz="1900" dirty="0" smtClean="0"/>
                <a:t>tank </a:t>
              </a:r>
              <a:r>
                <a:rPr lang="en-US" sz="1900" dirty="0"/>
                <a:t>in the shape </a:t>
              </a:r>
              <a:r>
                <a:rPr lang="en-US" sz="1900" dirty="0" smtClean="0"/>
                <a:t>of a cuboid</a:t>
              </a:r>
              <a:r>
                <a:rPr lang="en-US" sz="1900" dirty="0"/>
                <a:t>.</a:t>
              </a:r>
            </a:p>
            <a:p>
              <a:pPr>
                <a:spcAft>
                  <a:spcPts val="0"/>
                </a:spcAft>
                <a:tabLst>
                  <a:tab pos="4972050" algn="r"/>
                </a:tabLst>
              </a:pPr>
              <a:r>
                <a:rPr lang="en-US" sz="1900" dirty="0"/>
                <a:t>The tank is 1.8 m tall, </a:t>
              </a:r>
              <a:r>
                <a:rPr lang="en-US" sz="1900" dirty="0" smtClean="0"/>
                <a:t>80 </a:t>
              </a:r>
              <a:r>
                <a:rPr lang="en-US" sz="1900" dirty="0"/>
                <a:t>cm </a:t>
              </a:r>
              <a:r>
                <a:rPr lang="en-US" sz="1900" dirty="0" smtClean="0"/>
                <a:t/>
              </a:r>
              <a:br>
                <a:rPr lang="en-US" sz="1900" dirty="0" smtClean="0"/>
              </a:br>
              <a:r>
                <a:rPr lang="en-US" sz="1900" dirty="0" smtClean="0"/>
                <a:t>long </a:t>
              </a:r>
              <a:r>
                <a:rPr lang="en-US" sz="1900" dirty="0"/>
                <a:t>and 60 cm </a:t>
              </a:r>
              <a:r>
                <a:rPr lang="en-US" sz="1900" dirty="0" smtClean="0"/>
                <a:t>wide. The </a:t>
              </a:r>
              <a:br>
                <a:rPr lang="en-US" sz="1900" dirty="0" smtClean="0"/>
              </a:br>
              <a:r>
                <a:rPr lang="en-US" sz="1900" dirty="0" smtClean="0"/>
                <a:t>depth </a:t>
              </a:r>
              <a:r>
                <a:rPr lang="en-US" sz="1900" dirty="0"/>
                <a:t>of water </a:t>
              </a:r>
              <a:r>
                <a:rPr lang="en-US" sz="1900" dirty="0" smtClean="0"/>
                <a:t>in </a:t>
              </a:r>
              <a:r>
                <a:rPr lang="en-US" sz="1900" dirty="0"/>
                <a:t>the </a:t>
              </a:r>
              <a:r>
                <a:rPr lang="en-US" sz="1900" dirty="0" smtClean="0"/>
                <a:t>tank </a:t>
              </a:r>
              <a:r>
                <a:rPr lang="en-US" sz="1900" dirty="0"/>
                <a:t>is </a:t>
              </a:r>
              <a:r>
                <a:rPr lang="en-US" sz="1900" dirty="0" smtClean="0"/>
                <a:t/>
              </a:r>
              <a:br>
                <a:rPr lang="en-US" sz="1900" dirty="0" smtClean="0"/>
              </a:br>
              <a:r>
                <a:rPr lang="en-US" sz="1900" dirty="0" smtClean="0"/>
                <a:t>1.4 </a:t>
              </a:r>
              <a:r>
                <a:rPr lang="en-US" sz="1900" dirty="0"/>
                <a:t>m.</a:t>
              </a:r>
            </a:p>
            <a:p>
              <a:pPr marL="342900" indent="-342900">
                <a:spcAft>
                  <a:spcPts val="0"/>
                </a:spcAft>
                <a:buClr>
                  <a:srgbClr val="C00000"/>
                </a:buClr>
                <a:buFont typeface="+mj-lt"/>
                <a:buAutoNum type="alphaLcPeriod"/>
                <a:tabLst>
                  <a:tab pos="4972050" algn="r"/>
                </a:tabLst>
              </a:pPr>
              <a:r>
                <a:rPr lang="en-US" sz="1900" dirty="0"/>
                <a:t>How many cubic metres </a:t>
              </a:r>
              <a:r>
                <a:rPr lang="en-US" sz="1900" dirty="0" smtClean="0"/>
                <a:t/>
              </a:r>
              <a:br>
                <a:rPr lang="en-US" sz="1900" dirty="0" smtClean="0"/>
              </a:br>
              <a:r>
                <a:rPr lang="en-US" sz="1900" dirty="0" smtClean="0"/>
                <a:t>of </a:t>
              </a:r>
              <a:r>
                <a:rPr lang="en-US" sz="1900" dirty="0"/>
                <a:t>water are in the tank? Give your answer to 2 decimal places. </a:t>
              </a:r>
              <a:r>
                <a:rPr lang="en-US" sz="1900" dirty="0" smtClean="0"/>
                <a:t>	</a:t>
              </a:r>
              <a:r>
                <a:rPr lang="en-US" sz="1900" b="1" dirty="0" smtClean="0"/>
                <a:t>(</a:t>
              </a:r>
              <a:r>
                <a:rPr lang="en-US" sz="1900" b="1" dirty="0"/>
                <a:t>3 marks)</a:t>
              </a:r>
            </a:p>
            <a:p>
              <a:pPr marL="342900" indent="-342900">
                <a:spcAft>
                  <a:spcPts val="0"/>
                </a:spcAft>
                <a:buClr>
                  <a:srgbClr val="C00000"/>
                </a:buClr>
                <a:buFont typeface="+mj-lt"/>
                <a:buAutoNum type="alphaLcPeriod"/>
                <a:tabLst>
                  <a:tab pos="4972050" algn="r"/>
                </a:tabLst>
              </a:pPr>
              <a:r>
                <a:rPr lang="en-US" sz="1900" dirty="0" smtClean="0"/>
                <a:t>Water </a:t>
              </a:r>
              <a:r>
                <a:rPr lang="en-US" sz="1900" dirty="0"/>
                <a:t>costs £5.59 per cubic </a:t>
              </a:r>
              <a:r>
                <a:rPr lang="en-US" sz="1900" dirty="0" err="1" smtClean="0"/>
                <a:t>metre</a:t>
              </a:r>
              <a:r>
                <a:rPr lang="en-US" sz="1900" dirty="0" smtClean="0"/>
                <a:t>.</a:t>
              </a:r>
              <a:br>
                <a:rPr lang="en-US" sz="1900" dirty="0" smtClean="0"/>
              </a:br>
              <a:r>
                <a:rPr lang="en-US" sz="1900" dirty="0" smtClean="0"/>
                <a:t>How </a:t>
              </a:r>
              <a:r>
                <a:rPr lang="en-US" sz="1900" dirty="0"/>
                <a:t>much will it cost to fill the rest of the tank? </a:t>
              </a:r>
              <a:r>
                <a:rPr lang="en-US" sz="1900" dirty="0" smtClean="0"/>
                <a:t>	</a:t>
              </a:r>
              <a:r>
                <a:rPr lang="en-US" sz="1900" b="1" dirty="0" smtClean="0"/>
                <a:t>(</a:t>
              </a:r>
              <a:r>
                <a:rPr lang="en-US" sz="1900" b="1" dirty="0"/>
                <a:t>3 marks)</a:t>
              </a:r>
            </a:p>
          </p:txBody>
        </p:sp>
      </p:gr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707904" y="1700808"/>
            <a:ext cx="1710369" cy="2036386"/>
          </a:xfrm>
          <a:prstGeom prst="rect">
            <a:avLst/>
          </a:prstGeom>
        </p:spPr>
      </p:pic>
      <p:sp>
        <p:nvSpPr>
          <p:cNvPr id="12" name="Rectangle 11"/>
          <p:cNvSpPr/>
          <p:nvPr/>
        </p:nvSpPr>
        <p:spPr>
          <a:xfrm flipH="1">
            <a:off x="251520" y="5445224"/>
            <a:ext cx="8463916" cy="115212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Q7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Mark the depth of the water on the diagram. Before you start your working out, check what units you need to use for your answer. Do you need to change any units before you do the calculation?</a:t>
            </a:r>
          </a:p>
        </p:txBody>
      </p:sp>
    </p:spTree>
    <p:extLst>
      <p:ext uri="{BB962C8B-B14F-4D97-AF65-F5344CB8AC3E}">
        <p14:creationId xmlns:p14="http://schemas.microsoft.com/office/powerpoint/2010/main" val="1187365928"/>
      </p:ext>
    </p:extLst>
  </p:cSld>
  <p:clrMapOvr>
    <a:masterClrMapping/>
  </p:clrMapOvr>
  <p:transition advClick="0"/>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8.5 - Volume of Prisms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64</a:t>
            </a:r>
            <a:endParaRPr lang="en-GB" sz="1400" b="1" dirty="0">
              <a:latin typeface="Calibri" panose="020F0502020204030204" pitchFamily="34" charset="0"/>
            </a:endParaRPr>
          </a:p>
        </p:txBody>
      </p:sp>
      <p:sp>
        <p:nvSpPr>
          <p:cNvPr id="3" name="Rectangle 2"/>
          <p:cNvSpPr/>
          <p:nvPr/>
        </p:nvSpPr>
        <p:spPr>
          <a:xfrm>
            <a:off x="251519" y="1196752"/>
            <a:ext cx="5256585" cy="5139869"/>
          </a:xfrm>
          <a:prstGeom prst="rect">
            <a:avLst/>
          </a:prstGeom>
        </p:spPr>
        <p:txBody>
          <a:bodyPr wrap="square">
            <a:spAutoFit/>
          </a:bodyPr>
          <a:lstStyle/>
          <a:p>
            <a:pPr marL="628650" indent="-628650">
              <a:buClr>
                <a:srgbClr val="C00000"/>
              </a:buClr>
              <a:buFont typeface="+mj-lt"/>
              <a:buAutoNum type="arabicPeriod" startAt="8"/>
              <a:tabLst>
                <a:tab pos="857250" algn="l"/>
                <a:tab pos="3028950" algn="l"/>
                <a:tab pos="4857750" algn="l"/>
              </a:tabLst>
            </a:pPr>
            <a:r>
              <a:rPr lang="en-US" sz="4100" b="1" dirty="0" smtClean="0">
                <a:solidFill>
                  <a:srgbClr val="FF0000"/>
                </a:solidFill>
                <a:latin typeface="Arial" panose="020B0604020202020204" pitchFamily="34" charset="0"/>
                <a:cs typeface="Arial" panose="020B0604020202020204" pitchFamily="34" charset="0"/>
              </a:rPr>
              <a:t>P</a:t>
            </a:r>
            <a:r>
              <a:rPr lang="en-US" sz="4100" dirty="0" smtClean="0">
                <a:latin typeface="Arial" panose="020B0604020202020204" pitchFamily="34" charset="0"/>
                <a:cs typeface="Arial" panose="020B0604020202020204" pitchFamily="34" charset="0"/>
              </a:rPr>
              <a:t> </a:t>
            </a:r>
            <a:r>
              <a:rPr lang="en-US" sz="4100" dirty="0">
                <a:latin typeface="Arial" panose="020B0604020202020204" pitchFamily="34" charset="0"/>
                <a:cs typeface="Arial" panose="020B0604020202020204" pitchFamily="34" charset="0"/>
              </a:rPr>
              <a:t>A cube has volume </a:t>
            </a:r>
            <a:r>
              <a:rPr lang="en-US" sz="4100" dirty="0" smtClean="0">
                <a:latin typeface="Arial" panose="020B0604020202020204" pitchFamily="34" charset="0"/>
                <a:cs typeface="Arial" panose="020B0604020202020204" pitchFamily="34" charset="0"/>
              </a:rPr>
              <a:t>729 cm</a:t>
            </a:r>
            <a:r>
              <a:rPr lang="en-US" sz="4100" baseline="30000" dirty="0" smtClean="0">
                <a:latin typeface="Arial" panose="020B0604020202020204" pitchFamily="34" charset="0"/>
                <a:cs typeface="Arial" panose="020B0604020202020204" pitchFamily="34" charset="0"/>
              </a:rPr>
              <a:t>3</a:t>
            </a:r>
            <a:r>
              <a:rPr lang="en-US" sz="4100" dirty="0" smtClean="0">
                <a:latin typeface="Arial" panose="020B0604020202020204" pitchFamily="34" charset="0"/>
                <a:cs typeface="Arial" panose="020B0604020202020204" pitchFamily="34" charset="0"/>
              </a:rPr>
              <a:t>.</a:t>
            </a:r>
            <a:br>
              <a:rPr lang="en-US" sz="4100" dirty="0" smtClean="0">
                <a:latin typeface="Arial" panose="020B0604020202020204" pitchFamily="34" charset="0"/>
                <a:cs typeface="Arial" panose="020B0604020202020204" pitchFamily="34" charset="0"/>
              </a:rPr>
            </a:br>
            <a:r>
              <a:rPr lang="en-US" sz="4100" dirty="0" smtClean="0">
                <a:latin typeface="Arial" panose="020B0604020202020204" pitchFamily="34" charset="0"/>
                <a:cs typeface="Arial" panose="020B0604020202020204" pitchFamily="34" charset="0"/>
              </a:rPr>
              <a:t>How </a:t>
            </a:r>
            <a:r>
              <a:rPr lang="en-US" sz="4100" dirty="0">
                <a:latin typeface="Arial" panose="020B0604020202020204" pitchFamily="34" charset="0"/>
                <a:cs typeface="Arial" panose="020B0604020202020204" pitchFamily="34" charset="0"/>
              </a:rPr>
              <a:t>long is one side of the </a:t>
            </a:r>
            <a:r>
              <a:rPr lang="en-US" sz="4100" dirty="0" smtClean="0">
                <a:latin typeface="Arial" panose="020B0604020202020204" pitchFamily="34" charset="0"/>
                <a:cs typeface="Arial" panose="020B0604020202020204" pitchFamily="34" charset="0"/>
              </a:rPr>
              <a:t>cube?</a:t>
            </a:r>
          </a:p>
          <a:p>
            <a:pPr marL="628650" indent="-628650">
              <a:buClr>
                <a:srgbClr val="C00000"/>
              </a:buClr>
              <a:buFont typeface="+mj-lt"/>
              <a:buAutoNum type="arabicPeriod" startAt="8"/>
              <a:tabLst>
                <a:tab pos="857250" algn="l"/>
                <a:tab pos="3028950" algn="l"/>
                <a:tab pos="4857750" algn="l"/>
              </a:tabLst>
            </a:pPr>
            <a:r>
              <a:rPr lang="en-US" sz="4100" b="1" dirty="0" smtClean="0">
                <a:solidFill>
                  <a:srgbClr val="FF0000"/>
                </a:solidFill>
                <a:latin typeface="Arial" panose="020B0604020202020204" pitchFamily="34" charset="0"/>
                <a:cs typeface="Arial" panose="020B0604020202020204" pitchFamily="34" charset="0"/>
              </a:rPr>
              <a:t>P</a:t>
            </a:r>
            <a:r>
              <a:rPr lang="en-US" sz="4100" dirty="0" smtClean="0">
                <a:latin typeface="Arial" panose="020B0604020202020204" pitchFamily="34" charset="0"/>
                <a:cs typeface="Arial" panose="020B0604020202020204" pitchFamily="34" charset="0"/>
              </a:rPr>
              <a:t> </a:t>
            </a:r>
            <a:r>
              <a:rPr lang="en-US" sz="4100" dirty="0">
                <a:latin typeface="Arial" panose="020B0604020202020204" pitchFamily="34" charset="0"/>
                <a:cs typeface="Arial" panose="020B0604020202020204" pitchFamily="34" charset="0"/>
              </a:rPr>
              <a:t>Sketch and label the dimensions of three cuboids with volume </a:t>
            </a:r>
            <a:r>
              <a:rPr lang="en-US" sz="4100" dirty="0" smtClean="0">
                <a:latin typeface="Arial" panose="020B0604020202020204" pitchFamily="34" charset="0"/>
                <a:cs typeface="Arial" panose="020B0604020202020204" pitchFamily="34" charset="0"/>
              </a:rPr>
              <a:t>36 cm</a:t>
            </a:r>
            <a:r>
              <a:rPr lang="en-US" sz="4100" baseline="30000" dirty="0" smtClean="0">
                <a:latin typeface="Arial" panose="020B0604020202020204" pitchFamily="34" charset="0"/>
                <a:cs typeface="Arial" panose="020B0604020202020204" pitchFamily="34" charset="0"/>
              </a:rPr>
              <a:t>3</a:t>
            </a:r>
            <a:r>
              <a:rPr lang="en-US" sz="4100" dirty="0" smtClean="0">
                <a:latin typeface="Arial" panose="020B0604020202020204" pitchFamily="34" charset="0"/>
                <a:cs typeface="Arial" panose="020B0604020202020204" pitchFamily="34" charset="0"/>
              </a:rPr>
              <a:t>.</a:t>
            </a:r>
            <a:endParaRPr lang="en-US" sz="4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2165080"/>
      </p:ext>
    </p:extLst>
  </p:cSld>
  <p:clrMapOvr>
    <a:masterClrMapping/>
  </p:clrMapOvr>
  <p:transition advClick="0"/>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8.6 – More Volume &amp; Surface Area</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64</a:t>
            </a:r>
            <a:endParaRPr lang="en-GB" sz="1400" b="1" dirty="0">
              <a:latin typeface="Calibri" panose="020F0502020204030204" pitchFamily="34" charset="0"/>
            </a:endParaRPr>
          </a:p>
        </p:txBody>
      </p:sp>
      <p:sp>
        <p:nvSpPr>
          <p:cNvPr id="3" name="Rectangle 2"/>
          <p:cNvSpPr/>
          <p:nvPr/>
        </p:nvSpPr>
        <p:spPr>
          <a:xfrm>
            <a:off x="251519" y="1196752"/>
            <a:ext cx="5256585" cy="5570756"/>
          </a:xfrm>
          <a:prstGeom prst="rect">
            <a:avLst/>
          </a:prstGeom>
        </p:spPr>
        <p:txBody>
          <a:bodyPr wrap="square">
            <a:spAutoFit/>
          </a:bodyPr>
          <a:lstStyle/>
          <a:p>
            <a:pPr marL="457200" indent="-457200">
              <a:buClr>
                <a:srgbClr val="C00000"/>
              </a:buClr>
              <a:buFont typeface="+mj-lt"/>
              <a:buAutoNum type="arabicPeriod"/>
              <a:tabLst>
                <a:tab pos="857250" algn="l"/>
                <a:tab pos="2800350" algn="l"/>
                <a:tab pos="4857750" algn="l"/>
              </a:tabLst>
            </a:pPr>
            <a:r>
              <a:rPr lang="en-US" sz="2200" dirty="0" smtClean="0">
                <a:latin typeface="Arial" panose="020B0604020202020204" pitchFamily="34" charset="0"/>
                <a:cs typeface="Arial" panose="020B0604020202020204" pitchFamily="34" charset="0"/>
              </a:rPr>
              <a:t>Convert</a:t>
            </a:r>
          </a:p>
          <a:p>
            <a:pPr marL="457200" indent="-457200">
              <a:buClr>
                <a:srgbClr val="C00000"/>
              </a:buClr>
              <a:buFont typeface="+mj-lt"/>
              <a:buAutoNum type="alphaLcPeriod"/>
              <a:tabLst>
                <a:tab pos="857250" algn="l"/>
                <a:tab pos="2514600" algn="l"/>
                <a:tab pos="4857750" algn="l"/>
              </a:tabLst>
            </a:pPr>
            <a:r>
              <a:rPr lang="en-US" sz="2200" dirty="0" smtClean="0">
                <a:latin typeface="Arial" panose="020B0604020202020204" pitchFamily="34" charset="0"/>
                <a:cs typeface="Arial" panose="020B0604020202020204" pitchFamily="34" charset="0"/>
              </a:rPr>
              <a:t>17 </a:t>
            </a:r>
            <a:r>
              <a:rPr lang="en-US" sz="2200" dirty="0">
                <a:latin typeface="Arial" panose="020B0604020202020204" pitchFamily="34" charset="0"/>
                <a:cs typeface="Arial" panose="020B0604020202020204" pitchFamily="34" charset="0"/>
              </a:rPr>
              <a:t>cm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to mm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25000 mm3 to cm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p>
          <a:p>
            <a:pPr marL="457200" indent="-457200">
              <a:buClr>
                <a:srgbClr val="C00000"/>
              </a:buClr>
              <a:buFont typeface="+mj-lt"/>
              <a:buAutoNum type="alphaLcPeriod"/>
              <a:tabLst>
                <a:tab pos="857250" algn="l"/>
                <a:tab pos="2514600" algn="l"/>
                <a:tab pos="4857750" algn="l"/>
              </a:tabLst>
            </a:pPr>
            <a:r>
              <a:rPr lang="en-US" sz="2200" dirty="0" smtClean="0">
                <a:latin typeface="Arial" panose="020B0604020202020204" pitchFamily="34" charset="0"/>
                <a:cs typeface="Arial" panose="020B0604020202020204" pitchFamily="34" charset="0"/>
              </a:rPr>
              <a:t>6.1 </a:t>
            </a:r>
            <a:r>
              <a:rPr lang="en-US" sz="2200" dirty="0">
                <a:latin typeface="Arial" panose="020B0604020202020204" pitchFamily="34" charset="0"/>
                <a:cs typeface="Arial" panose="020B0604020202020204" pitchFamily="34" charset="0"/>
              </a:rPr>
              <a:t>cm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to </a:t>
            </a:r>
            <a:r>
              <a:rPr lang="en-US" sz="2200" dirty="0" smtClean="0">
                <a:latin typeface="Arial" panose="020B0604020202020204" pitchFamily="34" charset="0"/>
                <a:cs typeface="Arial" panose="020B0604020202020204" pitchFamily="34" charset="0"/>
              </a:rPr>
              <a:t>mm</a:t>
            </a:r>
            <a:r>
              <a:rPr lang="en-US" sz="2200" baseline="30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12870 mm</a:t>
            </a:r>
            <a:r>
              <a:rPr lang="en-US" sz="2200" baseline="30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to </a:t>
            </a:r>
            <a:r>
              <a:rPr lang="en-US" sz="2200" dirty="0" smtClean="0">
                <a:latin typeface="Arial" panose="020B0604020202020204" pitchFamily="34" charset="0"/>
                <a:cs typeface="Arial" panose="020B0604020202020204" pitchFamily="34" charset="0"/>
              </a:rPr>
              <a:t>cm</a:t>
            </a:r>
            <a:r>
              <a:rPr lang="en-US" sz="2200" baseline="30000" dirty="0" smtClean="0">
                <a:latin typeface="Arial" panose="020B0604020202020204" pitchFamily="34" charset="0"/>
                <a:cs typeface="Arial" panose="020B0604020202020204" pitchFamily="34" charset="0"/>
              </a:rPr>
              <a:t>3</a:t>
            </a:r>
            <a:br>
              <a:rPr lang="en-US" sz="2200" baseline="30000" dirty="0" smtClean="0">
                <a:latin typeface="Arial" panose="020B0604020202020204" pitchFamily="34" charset="0"/>
                <a:cs typeface="Arial" panose="020B0604020202020204" pitchFamily="34" charset="0"/>
              </a:rPr>
            </a:br>
            <a:r>
              <a:rPr lang="en-US" sz="2200" baseline="30000" dirty="0" smtClean="0">
                <a:latin typeface="Arial" panose="020B0604020202020204" pitchFamily="34" charset="0"/>
                <a:cs typeface="Arial" panose="020B0604020202020204" pitchFamily="34" charset="0"/>
              </a:rPr>
              <a:t/>
            </a:r>
            <a:br>
              <a:rPr lang="en-US" sz="2200" baseline="30000" dirty="0" smtClean="0">
                <a:latin typeface="Arial" panose="020B0604020202020204" pitchFamily="34" charset="0"/>
                <a:cs typeface="Arial" panose="020B0604020202020204" pitchFamily="34" charset="0"/>
              </a:rPr>
            </a:br>
            <a:r>
              <a:rPr lang="en-US" sz="2200" baseline="30000" dirty="0" smtClean="0">
                <a:latin typeface="Arial" panose="020B0604020202020204" pitchFamily="34" charset="0"/>
                <a:cs typeface="Arial" panose="020B0604020202020204" pitchFamily="34" charset="0"/>
              </a:rPr>
              <a:t/>
            </a:r>
            <a:br>
              <a:rPr lang="en-US" sz="2200" baseline="30000" dirty="0" smtClean="0">
                <a:latin typeface="Arial" panose="020B0604020202020204" pitchFamily="34" charset="0"/>
                <a:cs typeface="Arial" panose="020B0604020202020204" pitchFamily="34" charset="0"/>
              </a:rPr>
            </a:br>
            <a:r>
              <a:rPr lang="en-US" sz="2200" baseline="30000" dirty="0" smtClean="0">
                <a:latin typeface="Arial" panose="020B0604020202020204" pitchFamily="34" charset="0"/>
                <a:cs typeface="Arial" panose="020B0604020202020204" pitchFamily="34" charset="0"/>
              </a:rPr>
              <a:t/>
            </a:r>
            <a:br>
              <a:rPr lang="en-US" sz="2200" baseline="30000" dirty="0" smtClean="0">
                <a:latin typeface="Arial" panose="020B0604020202020204" pitchFamily="34" charset="0"/>
                <a:cs typeface="Arial" panose="020B0604020202020204" pitchFamily="34" charset="0"/>
              </a:rPr>
            </a:br>
            <a:r>
              <a:rPr lang="en-US" sz="2200" baseline="30000" dirty="0" smtClean="0">
                <a:latin typeface="Arial" panose="020B0604020202020204" pitchFamily="34" charset="0"/>
                <a:cs typeface="Arial" panose="020B0604020202020204" pitchFamily="34" charset="0"/>
              </a:rPr>
              <a:t/>
            </a:r>
            <a:br>
              <a:rPr lang="en-US" sz="2200" baseline="30000" dirty="0" smtClean="0">
                <a:latin typeface="Arial" panose="020B0604020202020204" pitchFamily="34" charset="0"/>
                <a:cs typeface="Arial" panose="020B0604020202020204" pitchFamily="34" charset="0"/>
              </a:rPr>
            </a:br>
            <a:r>
              <a:rPr lang="en-US" sz="2200" baseline="30000" dirty="0" smtClean="0">
                <a:latin typeface="Arial" panose="020B0604020202020204" pitchFamily="34" charset="0"/>
                <a:cs typeface="Arial" panose="020B0604020202020204" pitchFamily="34" charset="0"/>
              </a:rPr>
              <a:t/>
            </a:r>
            <a:br>
              <a:rPr lang="en-US" sz="2200" baseline="30000" dirty="0" smtClean="0">
                <a:latin typeface="Arial" panose="020B0604020202020204" pitchFamily="34" charset="0"/>
                <a:cs typeface="Arial" panose="020B0604020202020204" pitchFamily="34" charset="0"/>
              </a:rPr>
            </a:br>
            <a:endParaRPr lang="en-US" sz="2200" baseline="30000" dirty="0" smtClean="0">
              <a:latin typeface="Arial" panose="020B0604020202020204" pitchFamily="34" charset="0"/>
              <a:cs typeface="Arial" panose="020B0604020202020204" pitchFamily="34" charset="0"/>
            </a:endParaRPr>
          </a:p>
          <a:p>
            <a:pPr>
              <a:buClr>
                <a:srgbClr val="C00000"/>
              </a:buClr>
              <a:tabLst>
                <a:tab pos="857250" algn="l"/>
                <a:tab pos="2514600" algn="l"/>
                <a:tab pos="4857750" algn="l"/>
              </a:tabLst>
            </a:pPr>
            <a:endParaRPr lang="en-US" sz="4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800100" algn="l"/>
                <a:tab pos="2514600" algn="l"/>
                <a:tab pos="4857750" algn="l"/>
              </a:tabLst>
            </a:pPr>
            <a:r>
              <a:rPr lang="en-US" sz="2200" dirty="0" smtClean="0">
                <a:solidFill>
                  <a:srgbClr val="C00000"/>
                </a:solidFill>
                <a:latin typeface="Arial" panose="020B0604020202020204" pitchFamily="34" charset="0"/>
                <a:cs typeface="Arial" panose="020B0604020202020204" pitchFamily="34" charset="0"/>
              </a:rPr>
              <a:t>a</a:t>
            </a:r>
            <a:r>
              <a:rPr lang="en-US" sz="2200" dirty="0" smtClean="0">
                <a:latin typeface="Arial" panose="020B0604020202020204" pitchFamily="34" charset="0"/>
                <a:cs typeface="Arial" panose="020B0604020202020204" pitchFamily="34" charset="0"/>
              </a:rPr>
              <a:t> 	Work </a:t>
            </a:r>
            <a:r>
              <a:rPr lang="en-US" sz="2200" dirty="0">
                <a:latin typeface="Arial" panose="020B0604020202020204" pitchFamily="34" charset="0"/>
                <a:cs typeface="Arial" panose="020B0604020202020204" pitchFamily="34" charset="0"/>
              </a:rPr>
              <a:t>out 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volume </a:t>
            </a:r>
            <a:r>
              <a:rPr lang="en-US" sz="2200" dirty="0">
                <a:latin typeface="Arial" panose="020B0604020202020204" pitchFamily="34" charset="0"/>
                <a:cs typeface="Arial" panose="020B0604020202020204" pitchFamily="34" charset="0"/>
              </a:rPr>
              <a:t>of this </a:t>
            </a:r>
            <a:r>
              <a:rPr lang="en-US" sz="2200" dirty="0" smtClean="0">
                <a:latin typeface="Arial" panose="020B0604020202020204" pitchFamily="34" charset="0"/>
                <a:cs typeface="Arial" panose="020B0604020202020204" pitchFamily="34" charset="0"/>
              </a:rPr>
              <a:t>	cuboid </a:t>
            </a:r>
            <a:r>
              <a:rPr lang="en-US" sz="2200" dirty="0">
                <a:latin typeface="Arial" panose="020B0604020202020204" pitchFamily="34" charset="0"/>
                <a:cs typeface="Arial" panose="020B0604020202020204" pitchFamily="34" charset="0"/>
              </a:rPr>
              <a:t>in cm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then </a:t>
            </a:r>
            <a:r>
              <a:rPr lang="en-US" sz="2200" dirty="0">
                <a:latin typeface="Arial" panose="020B0604020202020204" pitchFamily="34" charset="0"/>
                <a:cs typeface="Arial" panose="020B0604020202020204" pitchFamily="34" charset="0"/>
              </a:rPr>
              <a:t>convert it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to mm</a:t>
            </a:r>
            <a:r>
              <a:rPr lang="en-US" sz="2200" baseline="30000" dirty="0" smtClean="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a:t>
            </a:r>
          </a:p>
          <a:p>
            <a:pPr marL="800100" indent="-342900">
              <a:buClr>
                <a:srgbClr val="C00000"/>
              </a:buClr>
              <a:buFont typeface="+mj-lt"/>
              <a:buAutoNum type="alphaLcPeriod" startAt="2"/>
              <a:tabLst>
                <a:tab pos="2514600" algn="l"/>
                <a:tab pos="4857750" algn="l"/>
              </a:tabLst>
            </a:pPr>
            <a:r>
              <a:rPr lang="en-US" sz="2200" dirty="0" smtClean="0">
                <a:latin typeface="Arial" panose="020B0604020202020204" pitchFamily="34" charset="0"/>
                <a:cs typeface="Arial" panose="020B0604020202020204" pitchFamily="34" charset="0"/>
              </a:rPr>
              <a:t>Convert </a:t>
            </a:r>
            <a:r>
              <a:rPr lang="en-US" sz="2200" dirty="0">
                <a:latin typeface="Arial" panose="020B0604020202020204" pitchFamily="34" charset="0"/>
                <a:cs typeface="Arial" panose="020B0604020202020204" pitchFamily="34" charset="0"/>
              </a:rPr>
              <a:t>the measurements of the cuboid to mm, then work out the volume in mm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a:t>
            </a:r>
          </a:p>
        </p:txBody>
      </p:sp>
      <p:sp>
        <p:nvSpPr>
          <p:cNvPr id="5" name="Rectangle 4"/>
          <p:cNvSpPr/>
          <p:nvPr/>
        </p:nvSpPr>
        <p:spPr>
          <a:xfrm flipH="1">
            <a:off x="251518" y="2736856"/>
            <a:ext cx="5204539" cy="1124192"/>
          </a:xfrm>
          <a:prstGeom prst="rect">
            <a:avLst/>
          </a:prstGeom>
          <a:solidFill>
            <a:srgbClr val="FFF4EE"/>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
            </a:r>
            <a:br>
              <a:rPr lang="en-US" sz="2400" b="1" dirty="0" smtClean="0">
                <a:solidFill>
                  <a:srgbClr val="C00000"/>
                </a:solidFill>
                <a:latin typeface="Arial" panose="020B0604020202020204" pitchFamily="34" charset="0"/>
                <a:cs typeface="Arial" panose="020B0604020202020204" pitchFamily="34" charset="0"/>
              </a:rPr>
            </a:br>
            <a:r>
              <a:rPr lang="en-US" sz="2400" b="1" dirty="0" smtClean="0">
                <a:solidFill>
                  <a:srgbClr val="C00000"/>
                </a:solidFill>
                <a:latin typeface="Arial" panose="020B0604020202020204" pitchFamily="34" charset="0"/>
                <a:cs typeface="Arial" panose="020B0604020202020204" pitchFamily="34" charset="0"/>
              </a:rPr>
              <a:t>Q1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t>
            </a:r>
            <a:br>
              <a:rPr lang="en-US" sz="2400" dirty="0" smtClean="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339752" y="2780928"/>
            <a:ext cx="2454390" cy="1046984"/>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067368" y="3989880"/>
            <a:ext cx="2392297" cy="1671368"/>
          </a:xfrm>
          <a:prstGeom prst="rect">
            <a:avLst/>
          </a:prstGeom>
        </p:spPr>
      </p:pic>
    </p:spTree>
    <p:extLst>
      <p:ext uri="{BB962C8B-B14F-4D97-AF65-F5344CB8AC3E}">
        <p14:creationId xmlns:p14="http://schemas.microsoft.com/office/powerpoint/2010/main" val="3698079475"/>
      </p:ext>
    </p:extLst>
  </p:cSld>
  <p:clrMapOvr>
    <a:masterClrMapping/>
  </p:clrMapOvr>
  <p:transition advClick="0"/>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8.6 – More Volume &amp; Surface Area</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65</a:t>
            </a:r>
            <a:endParaRPr lang="en-GB" sz="1400" b="1" dirty="0">
              <a:latin typeface="Calibri" panose="020F0502020204030204" pitchFamily="34" charset="0"/>
            </a:endParaRPr>
          </a:p>
        </p:txBody>
      </p:sp>
      <p:sp>
        <p:nvSpPr>
          <p:cNvPr id="3" name="Rectangle 2"/>
          <p:cNvSpPr/>
          <p:nvPr/>
        </p:nvSpPr>
        <p:spPr>
          <a:xfrm>
            <a:off x="251519" y="1196752"/>
            <a:ext cx="5256585" cy="5509200"/>
          </a:xfrm>
          <a:prstGeom prst="rect">
            <a:avLst/>
          </a:prstGeom>
        </p:spPr>
        <p:txBody>
          <a:bodyPr wrap="square">
            <a:spAutoFit/>
          </a:bodyPr>
          <a:lstStyle/>
          <a:p>
            <a:pPr marL="457200" indent="-457200">
              <a:buClr>
                <a:srgbClr val="C00000"/>
              </a:buClr>
              <a:buFont typeface="+mj-lt"/>
              <a:buAutoNum type="arabicPeriod" startAt="3"/>
              <a:tabLst>
                <a:tab pos="857250" algn="l"/>
                <a:tab pos="2800350" algn="l"/>
                <a:tab pos="4857750" algn="l"/>
              </a:tabLst>
            </a:pPr>
            <a:r>
              <a:rPr lang="en-US" sz="2200" dirty="0" smtClean="0">
                <a:latin typeface="Arial" panose="020B0604020202020204" pitchFamily="34" charset="0"/>
                <a:cs typeface="Arial" panose="020B0604020202020204" pitchFamily="34" charset="0"/>
              </a:rPr>
              <a:t>Convert:</a:t>
            </a: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7.2 m</a:t>
            </a:r>
            <a:r>
              <a:rPr lang="en-US" sz="2200" baseline="30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into cm</a:t>
            </a:r>
            <a:r>
              <a:rPr lang="en-US" sz="2200" baseline="30000" dirty="0" smtClean="0">
                <a:latin typeface="Arial" panose="020B0604020202020204" pitchFamily="34" charset="0"/>
                <a:cs typeface="Arial" panose="020B0604020202020204" pitchFamily="34" charset="0"/>
              </a:rPr>
              <a:t>3</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1.65 m</a:t>
            </a:r>
            <a:r>
              <a:rPr lang="en-US" sz="2200" baseline="30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into cm</a:t>
            </a:r>
            <a:r>
              <a:rPr lang="en-US" sz="2200" baseline="30000" dirty="0" smtClean="0">
                <a:latin typeface="Arial" panose="020B0604020202020204" pitchFamily="34" charset="0"/>
                <a:cs typeface="Arial" panose="020B0604020202020204" pitchFamily="34" charset="0"/>
              </a:rPr>
              <a:t>3</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2 500 000 c</a:t>
            </a:r>
            <a:r>
              <a:rPr lang="en-US" sz="2200" dirty="0">
                <a:latin typeface="Arial" panose="020B0604020202020204" pitchFamily="34" charset="0"/>
                <a:cs typeface="Arial" panose="020B0604020202020204" pitchFamily="34" charset="0"/>
              </a:rPr>
              <a:t>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into m</a:t>
            </a:r>
            <a:r>
              <a:rPr lang="en-US" sz="2200" baseline="30000" dirty="0" smtClean="0">
                <a:latin typeface="Arial" panose="020B0604020202020204" pitchFamily="34" charset="0"/>
                <a:cs typeface="Arial" panose="020B0604020202020204" pitchFamily="34" charset="0"/>
              </a:rPr>
              <a:t>3</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785 000 c</a:t>
            </a:r>
            <a:r>
              <a:rPr lang="en-US" sz="2200" dirty="0">
                <a:latin typeface="Arial" panose="020B0604020202020204" pitchFamily="34" charset="0"/>
                <a:cs typeface="Arial" panose="020B0604020202020204" pitchFamily="34" charset="0"/>
              </a:rPr>
              <a:t>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into </a:t>
            </a:r>
            <a:r>
              <a:rPr lang="en-US" sz="2200" dirty="0">
                <a:latin typeface="Arial" panose="020B0604020202020204" pitchFamily="34" charset="0"/>
                <a:cs typeface="Arial" panose="020B0604020202020204" pitchFamily="34" charset="0"/>
              </a:rPr>
              <a:t>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4"/>
              <a:tabLst>
                <a:tab pos="2800350" algn="l"/>
                <a:tab pos="4857750" algn="l"/>
              </a:tabLst>
            </a:pPr>
            <a:r>
              <a:rPr lang="en-US" sz="2200" dirty="0" smtClean="0">
                <a:latin typeface="Arial" panose="020B0604020202020204" pitchFamily="34" charset="0"/>
                <a:cs typeface="Arial" panose="020B0604020202020204" pitchFamily="34" charset="0"/>
              </a:rPr>
              <a:t>Convert:</a:t>
            </a: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0,8 litres into cm</a:t>
            </a:r>
            <a:r>
              <a:rPr lang="en-US" sz="2200" baseline="30000" dirty="0" smtClean="0">
                <a:latin typeface="Arial" panose="020B0604020202020204" pitchFamily="34" charset="0"/>
                <a:cs typeface="Arial" panose="020B0604020202020204" pitchFamily="34" charset="0"/>
              </a:rPr>
              <a:t>3</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6600 c</a:t>
            </a:r>
            <a:r>
              <a:rPr lang="en-US" sz="2200" dirty="0">
                <a:latin typeface="Arial" panose="020B0604020202020204" pitchFamily="34" charset="0"/>
                <a:cs typeface="Arial" panose="020B0604020202020204" pitchFamily="34" charset="0"/>
              </a:rPr>
              <a:t>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into litres</a:t>
            </a: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12 m</a:t>
            </a:r>
            <a:r>
              <a:rPr lang="en-US" sz="2200" baseline="30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into cm</a:t>
            </a:r>
            <a:r>
              <a:rPr lang="en-US" sz="2200" baseline="30000" dirty="0" smtClean="0">
                <a:latin typeface="Arial" panose="020B0604020202020204" pitchFamily="34" charset="0"/>
                <a:cs typeface="Arial" panose="020B0604020202020204" pitchFamily="34" charset="0"/>
              </a:rPr>
              <a:t>3</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4 </a:t>
            </a:r>
            <a:r>
              <a:rPr lang="en-US" sz="2200" dirty="0">
                <a:latin typeface="Arial" panose="020B0604020202020204" pitchFamily="34" charset="0"/>
                <a:cs typeface="Arial" panose="020B0604020202020204" pitchFamily="34" charset="0"/>
              </a:rPr>
              <a:t>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into litres</a:t>
            </a: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1.9 </a:t>
            </a:r>
            <a:r>
              <a:rPr lang="en-US" sz="2200" dirty="0">
                <a:latin typeface="Arial" panose="020B0604020202020204" pitchFamily="34" charset="0"/>
                <a:cs typeface="Arial" panose="020B0604020202020204" pitchFamily="34" charset="0"/>
              </a:rPr>
              <a:t>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into litres</a:t>
            </a: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8000 litres into m</a:t>
            </a:r>
            <a:r>
              <a:rPr lang="en-US" sz="2200" baseline="30000" dirty="0" smtClean="0">
                <a:latin typeface="Arial" panose="020B0604020202020204" pitchFamily="34" charset="0"/>
                <a:cs typeface="Arial" panose="020B0604020202020204" pitchFamily="34" charset="0"/>
              </a:rPr>
              <a:t>3</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5.3 litres into cm</a:t>
            </a:r>
            <a:r>
              <a:rPr lang="en-US" sz="2200" baseline="30000" dirty="0" smtClean="0">
                <a:latin typeface="Arial" panose="020B0604020202020204" pitchFamily="34" charset="0"/>
                <a:cs typeface="Arial" panose="020B0604020202020204" pitchFamily="34" charset="0"/>
              </a:rPr>
              <a:t>3</a:t>
            </a:r>
            <a:endParaRPr lang="en-US" sz="2200" dirty="0" smtClean="0">
              <a:latin typeface="Arial" panose="020B0604020202020204" pitchFamily="34" charset="0"/>
              <a:cs typeface="Arial" panose="020B0604020202020204" pitchFamily="34" charset="0"/>
            </a:endParaRPr>
          </a:p>
          <a:p>
            <a:pPr marL="914400" indent="-457200">
              <a:lnSpc>
                <a:spcPts val="3700"/>
              </a:lnSpc>
              <a:buClr>
                <a:srgbClr val="C00000"/>
              </a:buClr>
              <a:buFont typeface="+mj-lt"/>
              <a:buAutoNum type="alphaLcPeriod"/>
              <a:tabLst>
                <a:tab pos="2800350" algn="l"/>
                <a:tab pos="4857750" algn="l"/>
              </a:tabLst>
            </a:pPr>
            <a:r>
              <a:rPr lang="en-US" sz="2200" dirty="0" smtClean="0">
                <a:latin typeface="Arial" panose="020B0604020202020204" pitchFamily="34" charset="0"/>
                <a:cs typeface="Arial" panose="020B0604020202020204" pitchFamily="34" charset="0"/>
              </a:rPr>
              <a:t>Copy and complete:</a:t>
            </a: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1 m</a:t>
            </a:r>
            <a:r>
              <a:rPr lang="en-US" sz="2200" baseline="30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 </a:t>
            </a:r>
            <a:r>
              <a:rPr lang="en-US" sz="44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litres</a:t>
            </a:r>
          </a:p>
        </p:txBody>
      </p:sp>
    </p:spTree>
    <p:extLst>
      <p:ext uri="{BB962C8B-B14F-4D97-AF65-F5344CB8AC3E}">
        <p14:creationId xmlns:p14="http://schemas.microsoft.com/office/powerpoint/2010/main" val="971082355"/>
      </p:ext>
    </p:extLst>
  </p:cSld>
  <p:clrMapOvr>
    <a:masterClrMapping/>
  </p:clrMapOvr>
  <p:transition advClick="0"/>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8.6 – More Volume &amp; Surface Area</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65</a:t>
            </a:r>
            <a:endParaRPr lang="en-GB" sz="1400" b="1" dirty="0">
              <a:latin typeface="Calibri" panose="020F0502020204030204" pitchFamily="34" charset="0"/>
            </a:endParaRPr>
          </a:p>
        </p:txBody>
      </p:sp>
      <p:sp>
        <p:nvSpPr>
          <p:cNvPr id="3" name="Rectangle 2"/>
          <p:cNvSpPr/>
          <p:nvPr/>
        </p:nvSpPr>
        <p:spPr>
          <a:xfrm>
            <a:off x="251519" y="1196752"/>
            <a:ext cx="3888433" cy="1785104"/>
          </a:xfrm>
          <a:prstGeom prst="rect">
            <a:avLst/>
          </a:prstGeom>
        </p:spPr>
        <p:txBody>
          <a:bodyPr wrap="square">
            <a:spAutoFit/>
          </a:bodyPr>
          <a:lstStyle/>
          <a:p>
            <a:pPr marL="400050" indent="-400050">
              <a:buClr>
                <a:srgbClr val="C00000"/>
              </a:buClr>
              <a:buFont typeface="+mj-lt"/>
              <a:buAutoNum type="arabicPeriod" startAt="5"/>
              <a:tabLst>
                <a:tab pos="857250" algn="l"/>
                <a:tab pos="2800350" algn="l"/>
                <a:tab pos="4857750" algn="l"/>
              </a:tabLst>
            </a:pPr>
            <a:r>
              <a:rPr lang="en-US" sz="2200" dirty="0" smtClean="0">
                <a:latin typeface="Arial" panose="020B0604020202020204" pitchFamily="34" charset="0"/>
                <a:cs typeface="Arial" panose="020B0604020202020204" pitchFamily="34" charset="0"/>
              </a:rPr>
              <a:t>This measuring cylinder can hold 100 ml.</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What is the capacity of this measuring cylinder in cm</a:t>
            </a:r>
            <a:r>
              <a:rPr lang="en-US" sz="2200" baseline="30000" dirty="0" smtClean="0">
                <a:latin typeface="Arial" panose="020B0604020202020204" pitchFamily="34" charset="0"/>
                <a:cs typeface="Arial" panose="020B0604020202020204" pitchFamily="34" charset="0"/>
              </a:rPr>
              <a:t>3</a:t>
            </a:r>
          </a:p>
        </p:txBody>
      </p:sp>
      <p:sp>
        <p:nvSpPr>
          <p:cNvPr id="2" name="Rectangle 1"/>
          <p:cNvSpPr/>
          <p:nvPr/>
        </p:nvSpPr>
        <p:spPr>
          <a:xfrm>
            <a:off x="251518" y="3016111"/>
            <a:ext cx="5256585" cy="3631763"/>
          </a:xfrm>
          <a:prstGeom prst="rect">
            <a:avLst/>
          </a:prstGeom>
        </p:spPr>
        <p:txBody>
          <a:bodyPr wrap="square">
            <a:spAutoFit/>
          </a:bodyPr>
          <a:lstStyle/>
          <a:p>
            <a:pPr marL="457200" indent="-457200">
              <a:buClr>
                <a:srgbClr val="C00000"/>
              </a:buClr>
              <a:buFont typeface="+mj-lt"/>
              <a:buAutoNum type="arabicPeriod" startAt="6"/>
              <a:tabLst>
                <a:tab pos="857250" algn="l"/>
                <a:tab pos="2800350" algn="l"/>
                <a:tab pos="4857750" algn="l"/>
              </a:tabLst>
            </a:pPr>
            <a:r>
              <a:rPr lang="en-US" sz="2200" dirty="0">
                <a:latin typeface="Arial" panose="020B0604020202020204" pitchFamily="34" charset="0"/>
                <a:cs typeface="Arial" panose="020B0604020202020204" pitchFamily="34" charset="0"/>
              </a:rPr>
              <a:t>A raised bed for </a:t>
            </a:r>
            <a:r>
              <a:rPr lang="en-US" sz="2200" dirty="0" smtClean="0">
                <a:latin typeface="Arial" panose="020B0604020202020204" pitchFamily="34" charset="0"/>
                <a:cs typeface="Arial" panose="020B0604020202020204" pitchFamily="34" charset="0"/>
              </a:rPr>
              <a:t>growing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vegetables is </a:t>
            </a:r>
            <a:r>
              <a:rPr lang="en-US" sz="2200" dirty="0">
                <a:latin typeface="Arial" panose="020B0604020202020204" pitchFamily="34" charset="0"/>
                <a:cs typeface="Arial" panose="020B0604020202020204" pitchFamily="34" charset="0"/>
              </a:rPr>
              <a:t>in the shape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of </a:t>
            </a:r>
            <a:r>
              <a:rPr lang="en-US" sz="2200" dirty="0">
                <a:latin typeface="Arial" panose="020B0604020202020204" pitchFamily="34" charset="0"/>
                <a:cs typeface="Arial" panose="020B0604020202020204" pitchFamily="34" charset="0"/>
              </a:rPr>
              <a:t>a cuboid.</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400050">
              <a:buClr>
                <a:srgbClr val="C00000"/>
              </a:buClr>
              <a:tabLst>
                <a:tab pos="857250" algn="l"/>
                <a:tab pos="2800350" algn="l"/>
                <a:tab pos="4857750" algn="l"/>
              </a:tabLst>
            </a:pP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Phoebe wants to fill it with compost.</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How many litres of compost does she need?</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398144" y="1340768"/>
            <a:ext cx="995785" cy="2715774"/>
          </a:xfrm>
          <a:prstGeom prst="rect">
            <a:avLst/>
          </a:prstGeom>
        </p:spPr>
      </p:pic>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811030" y="4149080"/>
            <a:ext cx="3343963" cy="1337583"/>
          </a:xfrm>
          <a:prstGeom prst="rect">
            <a:avLst/>
          </a:prstGeom>
        </p:spPr>
      </p:pic>
    </p:spTree>
    <p:extLst>
      <p:ext uri="{BB962C8B-B14F-4D97-AF65-F5344CB8AC3E}">
        <p14:creationId xmlns:p14="http://schemas.microsoft.com/office/powerpoint/2010/main" val="2126090508"/>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5.3 – Solving Equations with Brackets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a:t>
            </a:r>
            <a:endParaRPr lang="en-GB" sz="1400" b="1" dirty="0">
              <a:latin typeface="Calibri" panose="020F0502020204030204" pitchFamily="34" charset="0"/>
            </a:endParaRPr>
          </a:p>
        </p:txBody>
      </p:sp>
      <p:sp>
        <p:nvSpPr>
          <p:cNvPr id="3" name="Rectangle 2"/>
          <p:cNvSpPr/>
          <p:nvPr/>
        </p:nvSpPr>
        <p:spPr>
          <a:xfrm>
            <a:off x="251520" y="1273984"/>
            <a:ext cx="5256584" cy="4693593"/>
          </a:xfrm>
          <a:prstGeom prst="rect">
            <a:avLst/>
          </a:prstGeom>
        </p:spPr>
        <p:txBody>
          <a:bodyPr wrap="square">
            <a:spAutoFit/>
          </a:bodyPr>
          <a:lstStyle/>
          <a:p>
            <a:pPr marL="400050" indent="-400050">
              <a:buClr>
                <a:srgbClr val="C00000"/>
              </a:buClr>
              <a:buFont typeface="+mj-lt"/>
              <a:buAutoNum type="arabicPeriod" startAt="8"/>
              <a:tabLst>
                <a:tab pos="2852738" algn="l"/>
                <a:tab pos="3200400" algn="l"/>
              </a:tabLst>
            </a:pPr>
            <a:r>
              <a:rPr lang="en-US" sz="2300" dirty="0" smtClean="0">
                <a:latin typeface="Arial" panose="020B0604020202020204" pitchFamily="34" charset="0"/>
                <a:cs typeface="Arial" panose="020B0604020202020204" pitchFamily="34" charset="0"/>
              </a:rPr>
              <a:t>Expand </a:t>
            </a:r>
            <a:r>
              <a:rPr lang="en-US" sz="2300" dirty="0">
                <a:latin typeface="Arial" panose="020B0604020202020204" pitchFamily="34" charset="0"/>
                <a:cs typeface="Arial" panose="020B0604020202020204" pitchFamily="34" charset="0"/>
              </a:rPr>
              <a:t>the brackets on both sides, then solve,</a:t>
            </a:r>
          </a:p>
          <a:p>
            <a:pPr marL="800100" indent="-400050">
              <a:buClr>
                <a:srgbClr val="C00000"/>
              </a:buClr>
              <a:buFont typeface="+mj-lt"/>
              <a:buAutoNum type="alphaLcPeriod"/>
              <a:tabLst>
                <a:tab pos="2852738" algn="l"/>
                <a:tab pos="3200400" algn="l"/>
              </a:tabLst>
            </a:pPr>
            <a:r>
              <a:rPr lang="en-US" sz="2300" dirty="0" smtClean="0">
                <a:latin typeface="Arial" panose="020B0604020202020204" pitchFamily="34" charset="0"/>
                <a:cs typeface="Arial" panose="020B0604020202020204" pitchFamily="34" charset="0"/>
              </a:rPr>
              <a:t>3(</a:t>
            </a:r>
            <a:r>
              <a:rPr lang="en-US" sz="2300" i="1" dirty="0" smtClean="0">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7) = </a:t>
            </a:r>
            <a:r>
              <a:rPr lang="en-US" sz="2300" dirty="0" smtClean="0">
                <a:latin typeface="Arial" panose="020B0604020202020204" pitchFamily="34" charset="0"/>
                <a:cs typeface="Arial" panose="020B0604020202020204" pitchFamily="34" charset="0"/>
              </a:rPr>
              <a:t>12(</a:t>
            </a:r>
            <a:r>
              <a:rPr lang="en-US" sz="2300" i="1" dirty="0" smtClean="0">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+ 1)</a:t>
            </a:r>
          </a:p>
          <a:p>
            <a:pPr marL="800100" indent="-400050">
              <a:buClr>
                <a:srgbClr val="C00000"/>
              </a:buClr>
              <a:buFont typeface="+mj-lt"/>
              <a:buAutoNum type="alphaLcPeriod"/>
              <a:tabLst>
                <a:tab pos="2852738" algn="l"/>
                <a:tab pos="3200400" algn="l"/>
              </a:tabLst>
            </a:pPr>
            <a:r>
              <a:rPr lang="en-US" sz="2300" dirty="0" smtClean="0">
                <a:latin typeface="Arial" panose="020B0604020202020204" pitchFamily="34" charset="0"/>
                <a:cs typeface="Arial" panose="020B0604020202020204" pitchFamily="34" charset="0"/>
              </a:rPr>
              <a:t>2(</a:t>
            </a:r>
            <a:r>
              <a:rPr lang="en-US" sz="2300" i="1" dirty="0" smtClean="0">
                <a:latin typeface="Arial" panose="020B0604020202020204" pitchFamily="34" charset="0"/>
                <a:cs typeface="Arial" panose="020B0604020202020204" pitchFamily="34" charset="0"/>
              </a:rPr>
              <a:t>m</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- 3) = 4(6 - </a:t>
            </a:r>
            <a:r>
              <a:rPr lang="en-US" sz="2300" i="1" dirty="0">
                <a:latin typeface="Arial" panose="020B0604020202020204" pitchFamily="34" charset="0"/>
                <a:cs typeface="Arial" panose="020B0604020202020204" pitchFamily="34" charset="0"/>
              </a:rPr>
              <a:t>m</a:t>
            </a:r>
            <a:r>
              <a:rPr lang="en-US" sz="2300" dirty="0">
                <a:latin typeface="Arial" panose="020B0604020202020204" pitchFamily="34" charset="0"/>
                <a:cs typeface="Arial" panose="020B0604020202020204" pitchFamily="34" charset="0"/>
              </a:rPr>
              <a:t>)</a:t>
            </a:r>
          </a:p>
          <a:p>
            <a:pPr marL="800100" indent="-400050">
              <a:buClr>
                <a:srgbClr val="C00000"/>
              </a:buClr>
              <a:buFont typeface="+mj-lt"/>
              <a:buAutoNum type="alphaLcPeriod"/>
              <a:tabLst>
                <a:tab pos="2852738" algn="l"/>
                <a:tab pos="3200400" algn="l"/>
              </a:tabLst>
            </a:pPr>
            <a:r>
              <a:rPr lang="en-US" sz="2300" dirty="0" smtClean="0">
                <a:latin typeface="Arial" panose="020B0604020202020204" pitchFamily="34" charset="0"/>
                <a:cs typeface="Arial" panose="020B0604020202020204" pitchFamily="34" charset="0"/>
              </a:rPr>
              <a:t>4(3 </a:t>
            </a:r>
            <a:r>
              <a:rPr lang="en-US" sz="2300" dirty="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m</a:t>
            </a:r>
            <a:r>
              <a:rPr lang="en-US" sz="2300" dirty="0">
                <a:latin typeface="Arial" panose="020B0604020202020204" pitchFamily="34" charset="0"/>
                <a:cs typeface="Arial" panose="020B0604020202020204" pitchFamily="34" charset="0"/>
              </a:rPr>
              <a:t>) = 6(</a:t>
            </a:r>
            <a:r>
              <a:rPr lang="en-US" sz="2300" i="1" dirty="0">
                <a:latin typeface="Arial" panose="020B0604020202020204" pitchFamily="34" charset="0"/>
                <a:cs typeface="Arial" panose="020B0604020202020204" pitchFamily="34" charset="0"/>
              </a:rPr>
              <a:t>m</a:t>
            </a:r>
            <a:r>
              <a:rPr lang="en-US" sz="2300" dirty="0">
                <a:latin typeface="Arial" panose="020B0604020202020204" pitchFamily="34" charset="0"/>
                <a:cs typeface="Arial" panose="020B0604020202020204" pitchFamily="34" charset="0"/>
              </a:rPr>
              <a:t> - 2)</a:t>
            </a:r>
          </a:p>
          <a:p>
            <a:pPr marL="800100" indent="-400050">
              <a:buClr>
                <a:srgbClr val="C00000"/>
              </a:buClr>
              <a:buFont typeface="+mj-lt"/>
              <a:buAutoNum type="alphaLcPeriod"/>
              <a:tabLst>
                <a:tab pos="2852738" algn="l"/>
                <a:tab pos="3200400" algn="l"/>
              </a:tabLst>
            </a:pPr>
            <a:r>
              <a:rPr lang="en-US" sz="2300" dirty="0" smtClean="0">
                <a:latin typeface="Arial" panose="020B0604020202020204" pitchFamily="34" charset="0"/>
                <a:cs typeface="Arial" panose="020B0604020202020204" pitchFamily="34" charset="0"/>
              </a:rPr>
              <a:t>4(</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+ 1) = 3(3 + </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a:t>
            </a:r>
          </a:p>
          <a:p>
            <a:pPr marL="800100" indent="-400050">
              <a:buClr>
                <a:srgbClr val="C00000"/>
              </a:buClr>
              <a:buFont typeface="+mj-lt"/>
              <a:buAutoNum type="alphaLcPeriod"/>
              <a:tabLst>
                <a:tab pos="2852738" algn="l"/>
                <a:tab pos="3200400" algn="l"/>
              </a:tabLst>
            </a:pPr>
            <a:r>
              <a:rPr lang="en-US" sz="2300" dirty="0" smtClean="0">
                <a:latin typeface="Arial" panose="020B0604020202020204" pitchFamily="34" charset="0"/>
                <a:cs typeface="Arial" panose="020B0604020202020204" pitchFamily="34" charset="0"/>
              </a:rPr>
              <a:t>10(10 </a:t>
            </a:r>
            <a:r>
              <a:rPr lang="en-US" sz="2300" dirty="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12(2</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+ 6)</a:t>
            </a:r>
          </a:p>
          <a:p>
            <a:pPr marL="800100" indent="-400050">
              <a:buClr>
                <a:srgbClr val="C00000"/>
              </a:buClr>
              <a:buFont typeface="+mj-lt"/>
              <a:buAutoNum type="alphaLcPeriod"/>
              <a:tabLst>
                <a:tab pos="2852738" algn="l"/>
                <a:tab pos="3200400" algn="l"/>
              </a:tabLst>
            </a:pPr>
            <a:r>
              <a:rPr lang="en-US" sz="2300" dirty="0" smtClean="0">
                <a:latin typeface="Arial" panose="020B0604020202020204" pitchFamily="34" charset="0"/>
                <a:cs typeface="Arial" panose="020B0604020202020204" pitchFamily="34" charset="0"/>
              </a:rPr>
              <a:t>5(2</a:t>
            </a:r>
            <a:r>
              <a:rPr lang="en-US" sz="2300" i="1" dirty="0" smtClean="0">
                <a:latin typeface="Arial" panose="020B0604020202020204" pitchFamily="34" charset="0"/>
                <a:cs typeface="Arial" panose="020B0604020202020204" pitchFamily="34" charset="0"/>
              </a:rPr>
              <a:t>m</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+ 7) = 5(5</a:t>
            </a:r>
            <a:r>
              <a:rPr lang="en-US" sz="2300" i="1" dirty="0">
                <a:latin typeface="Arial" panose="020B0604020202020204" pitchFamily="34" charset="0"/>
                <a:cs typeface="Arial" panose="020B0604020202020204" pitchFamily="34" charset="0"/>
              </a:rPr>
              <a:t>m</a:t>
            </a:r>
            <a:r>
              <a:rPr lang="en-US" sz="2300" dirty="0">
                <a:latin typeface="Arial" panose="020B0604020202020204" pitchFamily="34" charset="0"/>
                <a:cs typeface="Arial" panose="020B0604020202020204" pitchFamily="34" charset="0"/>
              </a:rPr>
              <a:t> - 2)</a:t>
            </a:r>
          </a:p>
          <a:p>
            <a:pPr marL="400050" indent="-400050">
              <a:buClr>
                <a:srgbClr val="C00000"/>
              </a:buClr>
              <a:buFont typeface="+mj-lt"/>
              <a:buAutoNum type="arabicPeriod" startAt="9"/>
              <a:tabLst>
                <a:tab pos="2852738" algn="l"/>
                <a:tab pos="3200400" algn="l"/>
              </a:tabLst>
            </a:pPr>
            <a:r>
              <a:rPr lang="en-US" sz="2300" b="1"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Work out </a:t>
            </a: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lengths </a:t>
            </a:r>
            <a:r>
              <a:rPr lang="en-US" sz="2300" dirty="0" smtClean="0">
                <a:latin typeface="Arial" panose="020B0604020202020204" pitchFamily="34" charset="0"/>
                <a:cs typeface="Arial" panose="020B0604020202020204" pitchFamily="34" charset="0"/>
              </a:rPr>
              <a:t>of </a:t>
            </a:r>
            <a:r>
              <a:rPr lang="en-US" sz="2300" dirty="0">
                <a:latin typeface="Arial" panose="020B0604020202020204" pitchFamily="34" charset="0"/>
                <a:cs typeface="Arial" panose="020B0604020202020204" pitchFamily="34" charset="0"/>
              </a:rPr>
              <a:t>the sides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of the square.</a:t>
            </a:r>
            <a:br>
              <a:rPr lang="en-US" sz="2300" dirty="0" smtClean="0">
                <a:latin typeface="Arial" panose="020B0604020202020204" pitchFamily="34" charset="0"/>
                <a:cs typeface="Arial" panose="020B0604020202020204" pitchFamily="34" charset="0"/>
              </a:rPr>
            </a:br>
            <a:r>
              <a:rPr lang="en-US" sz="2300" b="1" dirty="0" smtClean="0">
                <a:solidFill>
                  <a:srgbClr val="C00000"/>
                </a:solidFill>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What is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perimeter</a:t>
            </a:r>
            <a:r>
              <a:rPr lang="en-US" sz="23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55776" y="4567627"/>
            <a:ext cx="2952328" cy="2029726"/>
          </a:xfrm>
          <a:prstGeom prst="rect">
            <a:avLst/>
          </a:prstGeom>
        </p:spPr>
      </p:pic>
    </p:spTree>
    <p:extLst>
      <p:ext uri="{BB962C8B-B14F-4D97-AF65-F5344CB8AC3E}">
        <p14:creationId xmlns:p14="http://schemas.microsoft.com/office/powerpoint/2010/main" val="978156294"/>
      </p:ext>
    </p:extLst>
  </p:cSld>
  <p:clrMapOvr>
    <a:masterClrMapping/>
  </p:clrMapOvr>
  <p:transition advClick="0"/>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8.6 – More Volume &amp; Surface Area</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65</a:t>
            </a:r>
            <a:endParaRPr lang="en-GB" sz="1400" b="1" dirty="0">
              <a:latin typeface="Calibri" panose="020F0502020204030204" pitchFamily="34" charset="0"/>
            </a:endParaRPr>
          </a:p>
        </p:txBody>
      </p:sp>
      <p:sp>
        <p:nvSpPr>
          <p:cNvPr id="3" name="Rectangle 2"/>
          <p:cNvSpPr/>
          <p:nvPr/>
        </p:nvSpPr>
        <p:spPr>
          <a:xfrm>
            <a:off x="251519" y="1196752"/>
            <a:ext cx="5256585" cy="1569660"/>
          </a:xfrm>
          <a:prstGeom prst="rect">
            <a:avLst/>
          </a:prstGeom>
        </p:spPr>
        <p:txBody>
          <a:bodyPr wrap="square">
            <a:spAutoFit/>
          </a:bodyPr>
          <a:lstStyle/>
          <a:p>
            <a:pPr marL="457200" indent="-457200">
              <a:buClr>
                <a:srgbClr val="C00000"/>
              </a:buClr>
              <a:buFont typeface="+mj-lt"/>
              <a:buAutoNum type="arabicPeriod" startAt="7"/>
              <a:tabLst>
                <a:tab pos="857250" algn="l"/>
                <a:tab pos="2800350" algn="l"/>
                <a:tab pos="4857750" algn="l"/>
              </a:tabLst>
            </a:pPr>
            <a:r>
              <a:rPr lang="en-US" sz="3200" dirty="0" smtClean="0">
                <a:latin typeface="Arial" panose="020B0604020202020204" pitchFamily="34" charset="0"/>
                <a:cs typeface="Arial" panose="020B0604020202020204" pitchFamily="34" charset="0"/>
              </a:rPr>
              <a:t>Work out the capacity of this carton:</a:t>
            </a:r>
          </a:p>
          <a:p>
            <a:pPr marL="914400" indent="-457200">
              <a:buClr>
                <a:srgbClr val="C00000"/>
              </a:buClr>
              <a:buFont typeface="+mj-lt"/>
              <a:buAutoNum type="alphaLcPeriod"/>
              <a:tabLst>
                <a:tab pos="857250" algn="l"/>
                <a:tab pos="2800350" algn="l"/>
                <a:tab pos="4857750" algn="l"/>
              </a:tabLst>
            </a:pPr>
            <a:r>
              <a:rPr lang="en-US" sz="3200" dirty="0" smtClean="0">
                <a:latin typeface="Arial" panose="020B0604020202020204" pitchFamily="34" charset="0"/>
                <a:cs typeface="Arial" panose="020B0604020202020204" pitchFamily="34" charset="0"/>
              </a:rPr>
              <a:t>In ml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In litres</a:t>
            </a:r>
          </a:p>
        </p:txBody>
      </p:sp>
      <p:pic>
        <p:nvPicPr>
          <p:cNvPr id="6" name="Picture 5"/>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145011" y="2807349"/>
            <a:ext cx="3469598" cy="3736492"/>
          </a:xfrm>
          <a:prstGeom prst="rect">
            <a:avLst/>
          </a:prstGeom>
        </p:spPr>
      </p:pic>
    </p:spTree>
    <p:extLst>
      <p:ext uri="{BB962C8B-B14F-4D97-AF65-F5344CB8AC3E}">
        <p14:creationId xmlns:p14="http://schemas.microsoft.com/office/powerpoint/2010/main" val="2040318859"/>
      </p:ext>
    </p:extLst>
  </p:cSld>
  <p:clrMapOvr>
    <a:masterClrMapping/>
  </p:clrMapOvr>
  <p:transition advClick="0"/>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8.6 – More Volume &amp; Surface Area</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65</a:t>
            </a:r>
            <a:endParaRPr lang="en-GB" sz="1400" b="1" dirty="0">
              <a:latin typeface="Calibri" panose="020F0502020204030204" pitchFamily="34" charset="0"/>
            </a:endParaRPr>
          </a:p>
        </p:txBody>
      </p:sp>
      <p:sp>
        <p:nvSpPr>
          <p:cNvPr id="3" name="Rectangle 2"/>
          <p:cNvSpPr/>
          <p:nvPr/>
        </p:nvSpPr>
        <p:spPr>
          <a:xfrm>
            <a:off x="251519" y="1196752"/>
            <a:ext cx="5256585" cy="5447645"/>
          </a:xfrm>
          <a:prstGeom prst="rect">
            <a:avLst/>
          </a:prstGeom>
        </p:spPr>
        <p:txBody>
          <a:bodyPr wrap="square">
            <a:spAutoFit/>
          </a:bodyPr>
          <a:lstStyle/>
          <a:p>
            <a:pPr marL="514350" indent="-514350">
              <a:buClr>
                <a:srgbClr val="C00000"/>
              </a:buClr>
              <a:buFont typeface="+mj-lt"/>
              <a:buAutoNum type="arabicPeriod" startAt="8"/>
              <a:tabLst>
                <a:tab pos="857250" algn="l"/>
                <a:tab pos="2800350" algn="l"/>
                <a:tab pos="4857750" algn="l"/>
              </a:tabLst>
            </a:pPr>
            <a:r>
              <a:rPr lang="en-US" sz="2400" b="1" dirty="0" smtClean="0">
                <a:solidFill>
                  <a:srgbClr val="FF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Here </a:t>
            </a:r>
            <a:r>
              <a:rPr lang="en-US" sz="2400" dirty="0">
                <a:latin typeface="Arial" panose="020B0604020202020204" pitchFamily="34" charset="0"/>
                <a:cs typeface="Arial" panose="020B0604020202020204" pitchFamily="34" charset="0"/>
              </a:rPr>
              <a:t>is the design for a garden pond.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800350" algn="l"/>
                <a:tab pos="485775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much water will the pond contain? </a:t>
            </a: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your answer in litres.</a:t>
            </a:r>
          </a:p>
          <a:p>
            <a:pPr marL="457200">
              <a:buClr>
                <a:srgbClr val="C00000"/>
              </a:buClr>
              <a:tabLst>
                <a:tab pos="857250" algn="l"/>
                <a:tab pos="2800350" algn="l"/>
                <a:tab pos="4857750" algn="l"/>
              </a:tabLst>
            </a:pPr>
            <a:r>
              <a:rPr lang="en-US" sz="2400" dirty="0" smtClean="0">
                <a:latin typeface="Arial" panose="020B0604020202020204" pitchFamily="34" charset="0"/>
                <a:cs typeface="Arial" panose="020B0604020202020204" pitchFamily="34" charset="0"/>
              </a:rPr>
              <a:t>The bottom </a:t>
            </a:r>
            <a:r>
              <a:rPr lang="en-US" sz="2400" dirty="0">
                <a:latin typeface="Arial" panose="020B0604020202020204" pitchFamily="34" charset="0"/>
                <a:cs typeface="Arial" panose="020B0604020202020204" pitchFamily="34" charset="0"/>
              </a:rPr>
              <a:t>and sides of the pond are </a:t>
            </a:r>
            <a:r>
              <a:rPr lang="en-US" sz="2400" dirty="0" smtClean="0">
                <a:latin typeface="Arial" panose="020B0604020202020204" pitchFamily="34" charset="0"/>
                <a:cs typeface="Arial" panose="020B0604020202020204" pitchFamily="34" charset="0"/>
              </a:rPr>
              <a:t>covered </a:t>
            </a:r>
            <a:r>
              <a:rPr lang="en-US" sz="2400" dirty="0">
                <a:latin typeface="Arial" panose="020B0604020202020204" pitchFamily="34" charset="0"/>
                <a:cs typeface="Arial" panose="020B0604020202020204" pitchFamily="34" charset="0"/>
              </a:rPr>
              <a:t>with a plastic lining.</a:t>
            </a:r>
          </a:p>
          <a:p>
            <a:pPr marL="914400" indent="-457200">
              <a:buClr>
                <a:srgbClr val="C00000"/>
              </a:buClr>
              <a:buFont typeface="+mj-lt"/>
              <a:buAutoNum type="alphaLcPeriod" startAt="2"/>
              <a:tabLst>
                <a:tab pos="857250" algn="l"/>
                <a:tab pos="2800350" algn="l"/>
                <a:tab pos="485775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square metres of lining are </a:t>
            </a:r>
            <a:r>
              <a:rPr lang="en-US" sz="2400" dirty="0" smtClean="0">
                <a:latin typeface="Arial" panose="020B0604020202020204" pitchFamily="34" charset="0"/>
                <a:cs typeface="Arial" panose="020B0604020202020204" pitchFamily="34" charset="0"/>
              </a:rPr>
              <a:t>needed</a:t>
            </a:r>
            <a:r>
              <a:rPr lang="en-US" sz="2400" dirty="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259632" y="2034313"/>
            <a:ext cx="3802084" cy="1898743"/>
          </a:xfrm>
          <a:prstGeom prst="rect">
            <a:avLst/>
          </a:prstGeom>
        </p:spPr>
      </p:pic>
    </p:spTree>
    <p:extLst>
      <p:ext uri="{BB962C8B-B14F-4D97-AF65-F5344CB8AC3E}">
        <p14:creationId xmlns:p14="http://schemas.microsoft.com/office/powerpoint/2010/main" val="2950719820"/>
      </p:ext>
    </p:extLst>
  </p:cSld>
  <p:clrMapOvr>
    <a:masterClrMapping/>
  </p:clrMapOvr>
  <p:transition advClick="0"/>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8.6 – More Volume &amp; Surface Area</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65</a:t>
            </a:r>
            <a:endParaRPr lang="en-GB" sz="1400" b="1" dirty="0">
              <a:latin typeface="Calibri" panose="020F0502020204030204" pitchFamily="34" charset="0"/>
            </a:endParaRPr>
          </a:p>
        </p:txBody>
      </p:sp>
      <p:sp>
        <p:nvSpPr>
          <p:cNvPr id="3" name="Rectangle 2"/>
          <p:cNvSpPr/>
          <p:nvPr/>
        </p:nvSpPr>
        <p:spPr>
          <a:xfrm>
            <a:off x="251519" y="1196752"/>
            <a:ext cx="3046089" cy="5262979"/>
          </a:xfrm>
          <a:prstGeom prst="rect">
            <a:avLst/>
          </a:prstGeom>
        </p:spPr>
        <p:txBody>
          <a:bodyPr wrap="square">
            <a:spAutoFit/>
          </a:bodyPr>
          <a:lstStyle/>
          <a:p>
            <a:pPr marL="400050" indent="-400050">
              <a:buClr>
                <a:srgbClr val="C00000"/>
              </a:buClr>
              <a:buFont typeface="+mj-lt"/>
              <a:buAutoNum type="arabicPeriod" startAt="9"/>
              <a:tabLst>
                <a:tab pos="857250" algn="l"/>
                <a:tab pos="2800350" algn="l"/>
                <a:tab pos="4857750" algn="l"/>
              </a:tabLst>
            </a:pPr>
            <a:r>
              <a:rPr lang="en-US" sz="2400" dirty="0" smtClean="0">
                <a:latin typeface="Arial" panose="020B0604020202020204" pitchFamily="34" charset="0"/>
                <a:cs typeface="Arial" panose="020B0604020202020204" pitchFamily="34" charset="0"/>
              </a:rPr>
              <a:t>Alex </a:t>
            </a:r>
            <a:r>
              <a:rPr lang="en-US" sz="2400" dirty="0">
                <a:latin typeface="Arial" panose="020B0604020202020204" pitchFamily="34" charset="0"/>
                <a:cs typeface="Arial" panose="020B0604020202020204" pitchFamily="34" charset="0"/>
              </a:rPr>
              <a:t>pours melted wax into </a:t>
            </a:r>
            <a:r>
              <a:rPr lang="en-US" sz="2400" dirty="0" err="1">
                <a:latin typeface="Arial" panose="020B0604020202020204" pitchFamily="34" charset="0"/>
                <a:cs typeface="Arial" panose="020B0604020202020204" pitchFamily="34" charset="0"/>
              </a:rPr>
              <a:t>moulds</a:t>
            </a:r>
            <a:r>
              <a:rPr lang="en-US" sz="2400" dirty="0">
                <a:latin typeface="Arial" panose="020B0604020202020204" pitchFamily="34" charset="0"/>
                <a:cs typeface="Arial" panose="020B0604020202020204" pitchFamily="34" charset="0"/>
              </a:rPr>
              <a:t> like </a:t>
            </a:r>
            <a:r>
              <a:rPr lang="en-US" sz="2400" dirty="0" smtClean="0">
                <a:latin typeface="Arial" panose="020B0604020202020204" pitchFamily="34" charset="0"/>
                <a:cs typeface="Arial" panose="020B0604020202020204" pitchFamily="34" charset="0"/>
              </a:rPr>
              <a:t>this:</a:t>
            </a:r>
          </a:p>
          <a:p>
            <a:pPr marL="742950" indent="-400050">
              <a:buClr>
                <a:srgbClr val="C00000"/>
              </a:buClr>
              <a:buFont typeface="+mj-lt"/>
              <a:buAutoNum type="alphaLcPeriod"/>
              <a:tabLst>
                <a:tab pos="2800350" algn="l"/>
                <a:tab pos="485775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volume of wax does he need for each </a:t>
            </a:r>
            <a:r>
              <a:rPr lang="en-US" sz="2400" dirty="0" smtClean="0">
                <a:latin typeface="Arial" panose="020B0604020202020204" pitchFamily="34" charset="0"/>
                <a:cs typeface="Arial" panose="020B0604020202020204" pitchFamily="34" charset="0"/>
              </a:rPr>
              <a:t>candle:</a:t>
            </a:r>
          </a:p>
          <a:p>
            <a:pPr marL="342900">
              <a:buClr>
                <a:srgbClr val="C00000"/>
              </a:buClr>
              <a:tabLst>
                <a:tab pos="857250" algn="l"/>
                <a:tab pos="2800350" algn="l"/>
                <a:tab pos="4857750" algn="l"/>
              </a:tabLst>
            </a:pPr>
            <a:r>
              <a:rPr lang="en-US" sz="2400" dirty="0" smtClean="0">
                <a:latin typeface="Arial" panose="020B0604020202020204" pitchFamily="34" charset="0"/>
                <a:cs typeface="Arial" panose="020B0604020202020204" pitchFamily="34" charset="0"/>
              </a:rPr>
              <a:t>Alex </a:t>
            </a:r>
            <a:r>
              <a:rPr lang="en-US" sz="2400" dirty="0">
                <a:latin typeface="Arial" panose="020B0604020202020204" pitchFamily="34" charset="0"/>
                <a:cs typeface="Arial" panose="020B0604020202020204" pitchFamily="34" charset="0"/>
              </a:rPr>
              <a:t>melts this cube of wax</a:t>
            </a:r>
            <a:r>
              <a:rPr lang="en-US" sz="2400" dirty="0" smtClean="0">
                <a:latin typeface="Arial" panose="020B0604020202020204" pitchFamily="34" charset="0"/>
                <a:cs typeface="Arial" panose="020B0604020202020204" pitchFamily="34" charset="0"/>
              </a:rPr>
              <a:t>.</a:t>
            </a:r>
          </a:p>
          <a:p>
            <a:pPr marL="742950" indent="-400050">
              <a:buClr>
                <a:srgbClr val="C00000"/>
              </a:buClr>
              <a:buFont typeface="+mj-lt"/>
              <a:buAutoNum type="alphaLcPeriod" startAt="2"/>
              <a:tabLst>
                <a:tab pos="857250" algn="l"/>
                <a:tab pos="2800350" algn="l"/>
                <a:tab pos="4857750" algn="l"/>
              </a:tabLst>
            </a:pPr>
            <a:r>
              <a:rPr lang="en-US" sz="2400" dirty="0">
                <a:latin typeface="Arial" panose="020B0604020202020204" pitchFamily="34" charset="0"/>
                <a:cs typeface="Arial" panose="020B0604020202020204" pitchFamily="34" charset="0"/>
              </a:rPr>
              <a:t>How many candles can he make with this wax?</a:t>
            </a:r>
            <a:endParaRPr lang="en-US" sz="2400" dirty="0" smtClean="0">
              <a:latin typeface="Arial" panose="020B0604020202020204" pitchFamily="34" charset="0"/>
              <a:cs typeface="Arial" panose="020B0604020202020204" pitchFamily="34" charset="0"/>
            </a:endParaRPr>
          </a:p>
          <a:p>
            <a:pPr marL="514350">
              <a:buClr>
                <a:srgbClr val="C00000"/>
              </a:buClr>
              <a:tabLst>
                <a:tab pos="857250" algn="l"/>
                <a:tab pos="2800350" algn="l"/>
                <a:tab pos="4857750" algn="l"/>
              </a:tabLst>
            </a:pP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297609" y="3933056"/>
            <a:ext cx="2210496" cy="2603779"/>
          </a:xfrm>
          <a:prstGeom prst="rect">
            <a:avLst/>
          </a:prstGeom>
        </p:spPr>
      </p:pic>
      <p:pic>
        <p:nvPicPr>
          <p:cNvPr id="8" name="Picture 7"/>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3297608" y="1124487"/>
            <a:ext cx="2210496" cy="2608440"/>
          </a:xfrm>
          <a:prstGeom prst="rect">
            <a:avLst/>
          </a:prstGeom>
        </p:spPr>
      </p:pic>
    </p:spTree>
    <p:extLst>
      <p:ext uri="{BB962C8B-B14F-4D97-AF65-F5344CB8AC3E}">
        <p14:creationId xmlns:p14="http://schemas.microsoft.com/office/powerpoint/2010/main" val="4082531128"/>
      </p:ext>
    </p:extLst>
  </p:cSld>
  <p:clrMapOvr>
    <a:masterClrMapping/>
  </p:clrMapOvr>
  <p:transition advClick="0"/>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8.6 – More Volume &amp; Surface Area</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65</a:t>
            </a:r>
            <a:endParaRPr lang="en-GB" sz="1400" b="1" dirty="0">
              <a:latin typeface="Calibri" panose="020F0502020204030204" pitchFamily="34" charset="0"/>
            </a:endParaRPr>
          </a:p>
        </p:txBody>
      </p:sp>
      <p:sp>
        <p:nvSpPr>
          <p:cNvPr id="3" name="Rectangle 2"/>
          <p:cNvSpPr/>
          <p:nvPr/>
        </p:nvSpPr>
        <p:spPr>
          <a:xfrm>
            <a:off x="251519" y="1196752"/>
            <a:ext cx="5224539" cy="830997"/>
          </a:xfrm>
          <a:prstGeom prst="rect">
            <a:avLst/>
          </a:prstGeom>
        </p:spPr>
        <p:txBody>
          <a:bodyPr wrap="square">
            <a:spAutoFit/>
          </a:bodyPr>
          <a:lstStyle/>
          <a:p>
            <a:pPr marL="514350" indent="-514350">
              <a:buClr>
                <a:srgbClr val="C00000"/>
              </a:buClr>
              <a:buFont typeface="+mj-lt"/>
              <a:buAutoNum type="arabicPeriod" startAt="10"/>
              <a:tabLst>
                <a:tab pos="857250" algn="l"/>
                <a:tab pos="2800350" algn="l"/>
                <a:tab pos="4857750" algn="l"/>
              </a:tabLst>
            </a:pPr>
            <a:r>
              <a:rPr lang="en-US" sz="2400" dirty="0">
                <a:latin typeface="Arial" panose="020B0604020202020204" pitchFamily="34" charset="0"/>
                <a:cs typeface="Arial" panose="020B0604020202020204" pitchFamily="34" charset="0"/>
              </a:rPr>
              <a:t>Work out the missing measurements in these cuboids.</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5162" t="3741" r="7094" b="3462"/>
          <a:stretch/>
        </p:blipFill>
        <p:spPr>
          <a:xfrm>
            <a:off x="4129658" y="4994646"/>
            <a:ext cx="1346400" cy="1531200"/>
          </a:xfrm>
          <a:prstGeom prst="rect">
            <a:avLst/>
          </a:prstGeom>
        </p:spPr>
      </p:pic>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902995" y="2107811"/>
            <a:ext cx="3020933" cy="2083402"/>
          </a:xfrm>
          <a:prstGeom prst="rect">
            <a:avLst/>
          </a:prstGeom>
        </p:spPr>
      </p:pic>
      <p:pic>
        <p:nvPicPr>
          <p:cNvPr id="10" name="Picture 9"/>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932757" y="4335554"/>
            <a:ext cx="2965766" cy="2261798"/>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672340561"/>
      </p:ext>
    </p:extLst>
  </p:cSld>
  <p:clrMapOvr>
    <a:masterClrMapping/>
  </p:clrMapOvr>
  <p:transition advClick="0"/>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8.6 – More Volume &amp; Surface Area</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65</a:t>
            </a:r>
            <a:endParaRPr lang="en-GB" sz="1400" b="1" dirty="0">
              <a:latin typeface="Calibri" panose="020F050202020403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grpSp>
        <p:nvGrpSpPr>
          <p:cNvPr id="9" name="Group 8"/>
          <p:cNvGrpSpPr/>
          <p:nvPr/>
        </p:nvGrpSpPr>
        <p:grpSpPr>
          <a:xfrm>
            <a:off x="251520" y="1268760"/>
            <a:ext cx="5184576" cy="5256584"/>
            <a:chOff x="3483872" y="1089031"/>
            <a:chExt cx="5264592" cy="5256584"/>
          </a:xfrm>
        </p:grpSpPr>
        <p:sp>
          <p:nvSpPr>
            <p:cNvPr id="12" name="Round Diagonal Corner Rectangle 11"/>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11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3563888" y="1666250"/>
              <a:ext cx="5176568" cy="4524315"/>
            </a:xfrm>
            <a:prstGeom prst="rect">
              <a:avLst/>
            </a:prstGeom>
          </p:spPr>
          <p:txBody>
            <a:bodyPr wrap="square">
              <a:spAutoFit/>
            </a:bodyPr>
            <a:lstStyle/>
            <a:p>
              <a:pPr>
                <a:spcAft>
                  <a:spcPts val="0"/>
                </a:spcAft>
                <a:tabLst>
                  <a:tab pos="4972050" algn="r"/>
                </a:tabLst>
              </a:pPr>
              <a:r>
                <a:rPr lang="en-US" sz="3200" dirty="0"/>
                <a:t>This cuboid has volume 480 cm</a:t>
              </a:r>
              <a:r>
                <a:rPr lang="en-US" sz="3200" baseline="30000" dirty="0"/>
                <a:t>3</a:t>
              </a:r>
              <a:r>
                <a:rPr lang="en-US" sz="3200" dirty="0" smtClean="0"/>
                <a:t>.</a:t>
              </a:r>
            </a:p>
            <a:p>
              <a:pPr>
                <a:spcAft>
                  <a:spcPts val="0"/>
                </a:spcAft>
                <a:tabLst>
                  <a:tab pos="4972050" algn="r"/>
                </a:tabLst>
              </a:pPr>
              <a:endParaRPr lang="en-US" sz="3200" b="1" dirty="0"/>
            </a:p>
            <a:p>
              <a:pPr>
                <a:spcAft>
                  <a:spcPts val="0"/>
                </a:spcAft>
                <a:tabLst>
                  <a:tab pos="4972050" algn="r"/>
                </a:tabLst>
              </a:pPr>
              <a:endParaRPr lang="en-US" sz="3200" b="1" dirty="0" smtClean="0"/>
            </a:p>
            <a:p>
              <a:pPr>
                <a:spcAft>
                  <a:spcPts val="0"/>
                </a:spcAft>
                <a:tabLst>
                  <a:tab pos="4972050" algn="r"/>
                </a:tabLst>
              </a:pPr>
              <a:r>
                <a:rPr lang="en-US" sz="3200" b="1" dirty="0" smtClean="0"/>
                <a:t/>
              </a:r>
              <a:br>
                <a:rPr lang="en-US" sz="3200" b="1" dirty="0" smtClean="0"/>
              </a:br>
              <a:r>
                <a:rPr lang="en-US" sz="3200" b="1" dirty="0" smtClean="0"/>
                <a:t/>
              </a:r>
              <a:br>
                <a:rPr lang="en-US" sz="3200" b="1" dirty="0" smtClean="0"/>
              </a:br>
              <a:endParaRPr lang="en-US" sz="3200" b="1" dirty="0" smtClean="0"/>
            </a:p>
            <a:p>
              <a:pPr>
                <a:spcAft>
                  <a:spcPts val="0"/>
                </a:spcAft>
                <a:tabLst>
                  <a:tab pos="4972050" algn="r"/>
                </a:tabLst>
              </a:pPr>
              <a:r>
                <a:rPr lang="en-US" sz="3200" dirty="0"/>
                <a:t>Work out its surface area</a:t>
              </a:r>
              <a:r>
                <a:rPr lang="en-US" sz="3200" dirty="0" smtClean="0"/>
                <a:t>.	</a:t>
              </a:r>
              <a:r>
                <a:rPr lang="en-US" sz="3200" b="1" dirty="0" smtClean="0"/>
                <a:t>(</a:t>
              </a:r>
              <a:r>
                <a:rPr lang="en-US" sz="3200" b="1" dirty="0"/>
                <a:t>4 marks)</a:t>
              </a:r>
            </a:p>
          </p:txBody>
        </p:sp>
      </p:grpSp>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756303" y="2927014"/>
            <a:ext cx="4175737" cy="2366247"/>
          </a:xfrm>
          <a:prstGeom prst="rect">
            <a:avLst/>
          </a:prstGeom>
        </p:spPr>
      </p:pic>
    </p:spTree>
    <p:extLst>
      <p:ext uri="{BB962C8B-B14F-4D97-AF65-F5344CB8AC3E}">
        <p14:creationId xmlns:p14="http://schemas.microsoft.com/office/powerpoint/2010/main" val="3245482235"/>
      </p:ext>
    </p:extLst>
  </p:cSld>
  <p:clrMapOvr>
    <a:masterClrMapping/>
  </p:clrMapOvr>
  <p:transition advClick="0"/>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66</a:t>
            </a:r>
            <a:endParaRPr lang="en-GB" sz="1400" b="1" dirty="0">
              <a:latin typeface="Calibri" panose="020F0502020204030204" pitchFamily="34" charset="0"/>
            </a:endParaRPr>
          </a:p>
        </p:txBody>
      </p:sp>
      <p:sp>
        <p:nvSpPr>
          <p:cNvPr id="3" name="Rectangle 2"/>
          <p:cNvSpPr/>
          <p:nvPr/>
        </p:nvSpPr>
        <p:spPr>
          <a:xfrm>
            <a:off x="251519" y="1196752"/>
            <a:ext cx="5224539" cy="5401479"/>
          </a:xfrm>
          <a:prstGeom prst="rect">
            <a:avLst/>
          </a:prstGeom>
        </p:spPr>
        <p:txBody>
          <a:bodyPr wrap="square">
            <a:spAutoFit/>
          </a:bodyPr>
          <a:lstStyle/>
          <a:p>
            <a:pPr>
              <a:buClr>
                <a:srgbClr val="C00000"/>
              </a:buClr>
              <a:tabLst>
                <a:tab pos="857250" algn="l"/>
                <a:tab pos="2800350" algn="l"/>
                <a:tab pos="4857750" algn="l"/>
              </a:tabLst>
            </a:pPr>
            <a:r>
              <a:rPr lang="en-US" sz="2300" b="1" dirty="0">
                <a:latin typeface="Arial" panose="020B0604020202020204" pitchFamily="34" charset="0"/>
                <a:cs typeface="Arial" panose="020B0604020202020204" pitchFamily="34" charset="0"/>
              </a:rPr>
              <a:t>Solve problems using </a:t>
            </a:r>
            <a:r>
              <a:rPr lang="en-US" sz="2300" b="1" dirty="0" smtClean="0">
                <a:latin typeface="Arial" panose="020B0604020202020204" pitchFamily="34" charset="0"/>
                <a:cs typeface="Arial" panose="020B0604020202020204" pitchFamily="34" charset="0"/>
              </a:rPr>
              <a:t>these strategies </a:t>
            </a:r>
            <a:r>
              <a:rPr lang="en-US" sz="2300" b="1" dirty="0">
                <a:latin typeface="Arial" panose="020B0604020202020204" pitchFamily="34" charset="0"/>
                <a:cs typeface="Arial" panose="020B0604020202020204" pitchFamily="34" charset="0"/>
              </a:rPr>
              <a:t>where appropriate:</a:t>
            </a:r>
          </a:p>
          <a:p>
            <a:pPr marL="342900" indent="-342900">
              <a:buClr>
                <a:srgbClr val="C00000"/>
              </a:buClr>
              <a:buFont typeface="Arial" panose="020B0604020202020204" pitchFamily="34" charset="0"/>
              <a:buChar char="•"/>
              <a:tabLst>
                <a:tab pos="857250" algn="l"/>
                <a:tab pos="2800350" algn="l"/>
                <a:tab pos="485775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pictures</a:t>
            </a:r>
          </a:p>
          <a:p>
            <a:pPr marL="342900" indent="-342900">
              <a:buClr>
                <a:srgbClr val="C00000"/>
              </a:buClr>
              <a:buFont typeface="Arial" panose="020B0604020202020204" pitchFamily="34" charset="0"/>
              <a:buChar char="•"/>
              <a:tabLst>
                <a:tab pos="857250" algn="l"/>
                <a:tab pos="2800350" algn="l"/>
                <a:tab pos="485775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smaller numbers</a:t>
            </a:r>
          </a:p>
          <a:p>
            <a:pPr marL="342900" indent="-342900">
              <a:buClr>
                <a:srgbClr val="C00000"/>
              </a:buClr>
              <a:buFont typeface="Arial" panose="020B0604020202020204" pitchFamily="34" charset="0"/>
              <a:buChar char="•"/>
              <a:tabLst>
                <a:tab pos="857250" algn="l"/>
                <a:tab pos="2800350" algn="l"/>
                <a:tab pos="485775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bar </a:t>
            </a:r>
            <a:r>
              <a:rPr lang="en-US" sz="2300" b="1" dirty="0" smtClean="0">
                <a:latin typeface="Arial" panose="020B0604020202020204" pitchFamily="34" charset="0"/>
                <a:cs typeface="Arial" panose="020B0604020202020204" pitchFamily="34" charset="0"/>
              </a:rPr>
              <a:t>models</a:t>
            </a:r>
          </a:p>
          <a:p>
            <a:pPr marL="342900" indent="-342900">
              <a:buClr>
                <a:srgbClr val="C00000"/>
              </a:buClr>
              <a:buFont typeface="Arial" panose="020B0604020202020204" pitchFamily="34" charset="0"/>
              <a:buChar char="•"/>
              <a:tabLst>
                <a:tab pos="857250" algn="l"/>
                <a:tab pos="2800350" algn="l"/>
                <a:tab pos="485775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x for the </a:t>
            </a:r>
            <a:r>
              <a:rPr lang="en-US" sz="2300" b="1" dirty="0" smtClean="0">
                <a:latin typeface="Arial" panose="020B0604020202020204" pitchFamily="34" charset="0"/>
                <a:cs typeface="Arial" panose="020B0604020202020204" pitchFamily="34" charset="0"/>
              </a:rPr>
              <a:t>unknown</a:t>
            </a:r>
          </a:p>
          <a:p>
            <a:pPr marL="342900" indent="-342900">
              <a:buClr>
                <a:srgbClr val="C00000"/>
              </a:buClr>
              <a:buFont typeface="Arial" panose="020B0604020202020204" pitchFamily="34" charset="0"/>
              <a:buChar char="•"/>
              <a:tabLst>
                <a:tab pos="857250" algn="l"/>
                <a:tab pos="2800350" algn="l"/>
                <a:tab pos="485775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a flow diagram.</a:t>
            </a:r>
          </a:p>
          <a:p>
            <a:pPr marL="457200" indent="-457200">
              <a:buClr>
                <a:srgbClr val="C00000"/>
              </a:buClr>
              <a:buFont typeface="+mj-lt"/>
              <a:buAutoNum type="arabicPeriod"/>
              <a:tabLst>
                <a:tab pos="857250" algn="l"/>
                <a:tab pos="2800350" algn="l"/>
                <a:tab pos="4857750" algn="l"/>
              </a:tabLst>
            </a:pPr>
            <a:r>
              <a:rPr lang="en-US" sz="2300" b="1" dirty="0" smtClean="0">
                <a:solidFill>
                  <a:srgbClr val="FF0000"/>
                </a:solidFill>
                <a:latin typeface="Arial" panose="020B0604020202020204" pitchFamily="34" charset="0"/>
                <a:cs typeface="Arial" panose="020B0604020202020204" pitchFamily="34" charset="0"/>
              </a:rPr>
              <a:t>R</a:t>
            </a:r>
            <a:r>
              <a:rPr lang="en-US" sz="2300" dirty="0" smtClean="0">
                <a:latin typeface="Arial" panose="020B0604020202020204" pitchFamily="34" charset="0"/>
                <a:cs typeface="Arial" panose="020B0604020202020204" pitchFamily="34" charset="0"/>
              </a:rPr>
              <a:t> A </a:t>
            </a:r>
            <a:r>
              <a:rPr lang="en-US" sz="2300" dirty="0">
                <a:latin typeface="Arial" panose="020B0604020202020204" pitchFamily="34" charset="0"/>
                <a:cs typeface="Arial" panose="020B0604020202020204" pitchFamily="34" charset="0"/>
              </a:rPr>
              <a:t>square is cut in half to form two identical rectangles. The rectangles have one side that is 6 cm long.</a:t>
            </a:r>
          </a:p>
          <a:p>
            <a:pPr marL="857250" indent="-400050">
              <a:buClr>
                <a:srgbClr val="C00000"/>
              </a:buClr>
              <a:buFont typeface="+mj-lt"/>
              <a:buAutoNum type="alphaLcPeriod"/>
              <a:tabLst>
                <a:tab pos="2800350" algn="l"/>
                <a:tab pos="485775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could the length of the other side be? (There is more than one possible answer.)</a:t>
            </a:r>
          </a:p>
          <a:p>
            <a:pPr marL="857250" indent="-400050">
              <a:buClr>
                <a:srgbClr val="C00000"/>
              </a:buClr>
              <a:buFont typeface="+mj-lt"/>
              <a:buAutoNum type="alphaLcPeriod"/>
              <a:tabLst>
                <a:tab pos="2800350" algn="l"/>
                <a:tab pos="485775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could the area of the square be?</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067944" y="1973608"/>
            <a:ext cx="1408114" cy="170598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6" y="3789040"/>
            <a:ext cx="540798" cy="546048"/>
          </a:xfrm>
          <a:prstGeom prst="rect">
            <a:avLst/>
          </a:prstGeom>
        </p:spPr>
      </p:pic>
    </p:spTree>
    <p:extLst>
      <p:ext uri="{BB962C8B-B14F-4D97-AF65-F5344CB8AC3E}">
        <p14:creationId xmlns:p14="http://schemas.microsoft.com/office/powerpoint/2010/main" val="1612186920"/>
      </p:ext>
    </p:extLst>
  </p:cSld>
  <p:clrMapOvr>
    <a:masterClrMapping/>
  </p:clrMapOvr>
  <p:transition advClick="0"/>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66</a:t>
            </a:r>
            <a:endParaRPr lang="en-GB" sz="1400" b="1" dirty="0">
              <a:latin typeface="Calibri" panose="020F0502020204030204" pitchFamily="34" charset="0"/>
            </a:endParaRPr>
          </a:p>
        </p:txBody>
      </p:sp>
      <p:sp>
        <p:nvSpPr>
          <p:cNvPr id="3" name="Rectangle 2"/>
          <p:cNvSpPr/>
          <p:nvPr/>
        </p:nvSpPr>
        <p:spPr>
          <a:xfrm>
            <a:off x="251519" y="1196752"/>
            <a:ext cx="5224539" cy="5401479"/>
          </a:xfrm>
          <a:prstGeom prst="rect">
            <a:avLst/>
          </a:prstGeom>
        </p:spPr>
        <p:txBody>
          <a:bodyPr wrap="square">
            <a:spAutoFit/>
          </a:bodyPr>
          <a:lstStyle/>
          <a:p>
            <a:pPr marL="457200" indent="-457200">
              <a:buClr>
                <a:srgbClr val="C00000"/>
              </a:buClr>
              <a:buFont typeface="+mj-lt"/>
              <a:buAutoNum type="arabicPeriod" startAt="2"/>
              <a:tabLst>
                <a:tab pos="857250" algn="l"/>
                <a:tab pos="2800350" algn="l"/>
                <a:tab pos="4857750" algn="l"/>
              </a:tabLst>
            </a:pPr>
            <a:r>
              <a:rPr lang="en-US" sz="2300" dirty="0">
                <a:latin typeface="Arial" panose="020B0604020202020204" pitchFamily="34" charset="0"/>
                <a:cs typeface="Arial" panose="020B0604020202020204" pitchFamily="34" charset="0"/>
              </a:rPr>
              <a:t>Nicola buys a new pair of running shoes and a T-shirt. She spent £86 on the shoes. </a:t>
            </a:r>
            <a:r>
              <a:rPr lang="en-US" sz="2300" dirty="0" smtClean="0">
                <a:latin typeface="Arial" panose="020B0604020202020204" pitchFamily="34" charset="0"/>
                <a:cs typeface="Arial" panose="020B0604020202020204" pitchFamily="34" charset="0"/>
              </a:rPr>
              <a:t>This is </a:t>
            </a:r>
            <a:r>
              <a:rPr lang="en-US" sz="2300" dirty="0">
                <a:latin typeface="Arial" panose="020B0604020202020204" pitchFamily="34" charset="0"/>
                <a:cs typeface="Arial" panose="020B0604020202020204" pitchFamily="34" charset="0"/>
              </a:rPr>
              <a:t>£23 more than three times the cost of the </a:t>
            </a:r>
            <a:r>
              <a:rPr lang="en-US" sz="2300" dirty="0" smtClean="0">
                <a:latin typeface="Arial" panose="020B0604020202020204" pitchFamily="34" charset="0"/>
                <a:cs typeface="Arial" panose="020B0604020202020204" pitchFamily="34" charset="0"/>
              </a:rPr>
              <a:t>T-shirt.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much did the T-shirt cost?</a:t>
            </a:r>
          </a:p>
          <a:p>
            <a:pPr marL="457200" indent="-457200">
              <a:buClr>
                <a:srgbClr val="C00000"/>
              </a:buClr>
              <a:buFont typeface="+mj-lt"/>
              <a:buAutoNum type="arabicPeriod" startAt="2"/>
              <a:tabLst>
                <a:tab pos="857250" algn="l"/>
                <a:tab pos="2800350" algn="l"/>
                <a:tab pos="4857750" algn="l"/>
              </a:tabLst>
            </a:pPr>
            <a:r>
              <a:rPr lang="en-US" sz="2300" b="1" dirty="0" smtClean="0">
                <a:solidFill>
                  <a:srgbClr val="FF0000"/>
                </a:solidFill>
                <a:latin typeface="Arial" panose="020B0604020202020204" pitchFamily="34" charset="0"/>
                <a:cs typeface="Arial" panose="020B0604020202020204" pitchFamily="34" charset="0"/>
              </a:rPr>
              <a:t>R</a:t>
            </a:r>
            <a:r>
              <a:rPr lang="en-US" sz="2300" dirty="0" smtClean="0">
                <a:latin typeface="Arial" panose="020B0604020202020204" pitchFamily="34" charset="0"/>
                <a:cs typeface="Arial" panose="020B0604020202020204" pitchFamily="34" charset="0"/>
              </a:rPr>
              <a:t> This </a:t>
            </a:r>
            <a:r>
              <a:rPr lang="en-US" sz="2300" dirty="0">
                <a:latin typeface="Arial" panose="020B0604020202020204" pitchFamily="34" charset="0"/>
                <a:cs typeface="Arial" panose="020B0604020202020204" pitchFamily="34" charset="0"/>
              </a:rPr>
              <a:t>trapezium is made up of a square and a triangle of the same </a:t>
            </a:r>
            <a:r>
              <a:rPr lang="en-US" sz="2300" dirty="0" smtClean="0">
                <a:latin typeface="Arial" panose="020B0604020202020204" pitchFamily="34" charset="0"/>
                <a:cs typeface="Arial" panose="020B0604020202020204" pitchFamily="34" charset="0"/>
              </a:rPr>
              <a:t>area.</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height of the trapezium if its area is 242 cm</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1547664" y="4204334"/>
            <a:ext cx="3908700" cy="152892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3453766"/>
            <a:ext cx="540797" cy="55129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00656" y="1268760"/>
            <a:ext cx="540798" cy="546048"/>
          </a:xfrm>
          <a:prstGeom prst="rect">
            <a:avLst/>
          </a:prstGeom>
        </p:spPr>
      </p:pic>
    </p:spTree>
    <p:extLst>
      <p:ext uri="{BB962C8B-B14F-4D97-AF65-F5344CB8AC3E}">
        <p14:creationId xmlns:p14="http://schemas.microsoft.com/office/powerpoint/2010/main" val="2681886088"/>
      </p:ext>
    </p:extLst>
  </p:cSld>
  <p:clrMapOvr>
    <a:masterClrMapping/>
  </p:clrMapOvr>
  <p:transition advClick="0"/>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66</a:t>
            </a:r>
            <a:endParaRPr lang="en-GB" sz="1400" b="1" dirty="0">
              <a:latin typeface="Calibri" panose="020F0502020204030204" pitchFamily="34" charset="0"/>
            </a:endParaRPr>
          </a:p>
        </p:txBody>
      </p:sp>
      <p:sp>
        <p:nvSpPr>
          <p:cNvPr id="3" name="Rectangle 2"/>
          <p:cNvSpPr/>
          <p:nvPr/>
        </p:nvSpPr>
        <p:spPr>
          <a:xfrm>
            <a:off x="251519" y="1196752"/>
            <a:ext cx="5224539" cy="5564600"/>
          </a:xfrm>
          <a:prstGeom prst="rect">
            <a:avLst/>
          </a:prstGeom>
        </p:spPr>
        <p:txBody>
          <a:bodyPr wrap="square">
            <a:spAutoFit/>
          </a:bodyPr>
          <a:lstStyle/>
          <a:p>
            <a:pPr marL="457200" indent="-457200">
              <a:buClr>
                <a:srgbClr val="C00000"/>
              </a:buClr>
              <a:buFont typeface="+mj-lt"/>
              <a:buAutoNum type="arabicPeriod" startAt="4"/>
              <a:tabLst>
                <a:tab pos="857250" algn="l"/>
                <a:tab pos="2800350" algn="l"/>
                <a:tab pos="4857750" algn="l"/>
              </a:tabLst>
            </a:pPr>
            <a:r>
              <a:rPr lang="en-US" sz="2540" dirty="0">
                <a:latin typeface="Arial" panose="020B0604020202020204" pitchFamily="34" charset="0"/>
                <a:cs typeface="Arial" panose="020B0604020202020204" pitchFamily="34" charset="0"/>
              </a:rPr>
              <a:t>A small field has a width that is 4.2 m shorter than its length. The perimeter is 75.6 </a:t>
            </a:r>
            <a:r>
              <a:rPr lang="en-US" sz="2540" dirty="0" smtClean="0">
                <a:latin typeface="Arial" panose="020B0604020202020204" pitchFamily="34" charset="0"/>
                <a:cs typeface="Arial" panose="020B0604020202020204" pitchFamily="34" charset="0"/>
              </a:rPr>
              <a:t>m. What </a:t>
            </a:r>
            <a:r>
              <a:rPr lang="en-US" sz="2540" dirty="0">
                <a:latin typeface="Arial" panose="020B0604020202020204" pitchFamily="34" charset="0"/>
                <a:cs typeface="Arial" panose="020B0604020202020204" pitchFamily="34" charset="0"/>
              </a:rPr>
              <a:t>are the dimensions of the field</a:t>
            </a:r>
            <a:r>
              <a:rPr lang="en-US" sz="254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8"/>
              <a:tabLst>
                <a:tab pos="857250" algn="l"/>
                <a:tab pos="2800350" algn="l"/>
                <a:tab pos="4857750" algn="l"/>
              </a:tabLst>
            </a:pPr>
            <a:r>
              <a:rPr lang="en-US" sz="2540" b="1" dirty="0">
                <a:solidFill>
                  <a:srgbClr val="FF0000"/>
                </a:solidFill>
                <a:latin typeface="Arial" panose="020B0604020202020204" pitchFamily="34" charset="0"/>
                <a:cs typeface="Arial" panose="020B0604020202020204" pitchFamily="34" charset="0"/>
              </a:rPr>
              <a:t>R</a:t>
            </a:r>
            <a:r>
              <a:rPr lang="en-US" sz="2540" dirty="0">
                <a:latin typeface="Arial" panose="020B0604020202020204" pitchFamily="34" charset="0"/>
                <a:cs typeface="Arial" panose="020B0604020202020204" pitchFamily="34" charset="0"/>
              </a:rPr>
              <a:t> Casey has 60 jewellery boxes of dimensions </a:t>
            </a:r>
            <a:r>
              <a:rPr lang="en-US" sz="2540" dirty="0" smtClean="0">
                <a:latin typeface="Arial" panose="020B0604020202020204" pitchFamily="34" charset="0"/>
                <a:cs typeface="Arial" panose="020B0604020202020204" pitchFamily="34" charset="0"/>
              </a:rPr>
              <a:t>6 cm </a:t>
            </a:r>
            <a:r>
              <a:rPr lang="en-US" sz="2540" dirty="0">
                <a:latin typeface="Arial" panose="020B0604020202020204" pitchFamily="34" charset="0"/>
                <a:cs typeface="Arial" panose="020B0604020202020204" pitchFamily="34" charset="0"/>
              </a:rPr>
              <a:t>by </a:t>
            </a:r>
            <a:r>
              <a:rPr lang="en-US" sz="2540" dirty="0" smtClean="0">
                <a:latin typeface="Arial" panose="020B0604020202020204" pitchFamily="34" charset="0"/>
                <a:cs typeface="Arial" panose="020B0604020202020204" pitchFamily="34" charset="0"/>
              </a:rPr>
              <a:t>4.5 cm </a:t>
            </a:r>
            <a:r>
              <a:rPr lang="en-US" sz="2540" dirty="0">
                <a:latin typeface="Arial" panose="020B0604020202020204" pitchFamily="34" charset="0"/>
                <a:cs typeface="Arial" panose="020B0604020202020204" pitchFamily="34" charset="0"/>
              </a:rPr>
              <a:t>by </a:t>
            </a:r>
            <a:r>
              <a:rPr lang="en-US" sz="2540" dirty="0" smtClean="0">
                <a:latin typeface="Arial" panose="020B0604020202020204" pitchFamily="34" charset="0"/>
                <a:cs typeface="Arial" panose="020B0604020202020204" pitchFamily="34" charset="0"/>
              </a:rPr>
              <a:t>2 cm</a:t>
            </a:r>
            <a:r>
              <a:rPr lang="en-US" sz="2540" dirty="0">
                <a:latin typeface="Arial" panose="020B0604020202020204" pitchFamily="34" charset="0"/>
                <a:cs typeface="Arial" panose="020B0604020202020204" pitchFamily="34" charset="0"/>
              </a:rPr>
              <a:t>. She packs all of them neatly into a crate. There is no space left in the crate.</a:t>
            </a:r>
          </a:p>
          <a:p>
            <a:pPr marL="914400" indent="-457200">
              <a:buClr>
                <a:srgbClr val="C00000"/>
              </a:buClr>
              <a:buFont typeface="+mj-lt"/>
              <a:buAutoNum type="alphaLcPeriod"/>
              <a:tabLst>
                <a:tab pos="857250" algn="l"/>
                <a:tab pos="2800350" algn="l"/>
                <a:tab pos="4857750" algn="l"/>
              </a:tabLst>
            </a:pPr>
            <a:r>
              <a:rPr lang="en-US" sz="2540" dirty="0" smtClean="0">
                <a:latin typeface="Arial" panose="020B0604020202020204" pitchFamily="34" charset="0"/>
                <a:cs typeface="Arial" panose="020B0604020202020204" pitchFamily="34" charset="0"/>
              </a:rPr>
              <a:t>What </a:t>
            </a:r>
            <a:r>
              <a:rPr lang="en-US" sz="2540" dirty="0">
                <a:latin typeface="Arial" panose="020B0604020202020204" pitchFamily="34" charset="0"/>
                <a:cs typeface="Arial" panose="020B0604020202020204" pitchFamily="34" charset="0"/>
              </a:rPr>
              <a:t>is the capacity of the crate? </a:t>
            </a:r>
            <a:endParaRPr lang="en-US" sz="254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800350" algn="l"/>
                <a:tab pos="4857750" algn="l"/>
              </a:tabLst>
            </a:pPr>
            <a:r>
              <a:rPr lang="en-US" sz="2540" dirty="0" smtClean="0">
                <a:latin typeface="Arial" panose="020B0604020202020204" pitchFamily="34" charset="0"/>
                <a:cs typeface="Arial" panose="020B0604020202020204" pitchFamily="34" charset="0"/>
              </a:rPr>
              <a:t>Suggest </a:t>
            </a:r>
            <a:r>
              <a:rPr lang="en-US" sz="2540" dirty="0">
                <a:latin typeface="Arial" panose="020B0604020202020204" pitchFamily="34" charset="0"/>
                <a:cs typeface="Arial" panose="020B0604020202020204" pitchFamily="34" charset="0"/>
              </a:rPr>
              <a:t>the dimensions of a suitable crate.</a:t>
            </a:r>
            <a:endParaRPr lang="en-US" sz="254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213776"/>
      </p:ext>
    </p:extLst>
  </p:cSld>
  <p:clrMapOvr>
    <a:masterClrMapping/>
  </p:clrMapOvr>
  <p:transition advClick="0"/>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66</a:t>
            </a:r>
            <a:endParaRPr lang="en-GB" sz="1400" b="1" dirty="0">
              <a:latin typeface="Calibri" panose="020F0502020204030204" pitchFamily="34" charset="0"/>
            </a:endParaRPr>
          </a:p>
        </p:txBody>
      </p:sp>
      <p:grpSp>
        <p:nvGrpSpPr>
          <p:cNvPr id="10" name="Group 9"/>
          <p:cNvGrpSpPr/>
          <p:nvPr/>
        </p:nvGrpSpPr>
        <p:grpSpPr>
          <a:xfrm>
            <a:off x="251518" y="1268760"/>
            <a:ext cx="5230559" cy="5256584"/>
            <a:chOff x="3483872" y="1089031"/>
            <a:chExt cx="5264592" cy="5256584"/>
          </a:xfrm>
        </p:grpSpPr>
        <p:sp>
          <p:nvSpPr>
            <p:cNvPr id="11" name="Round Diagonal Corner Rectangle 10"/>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5 –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8" y="1593087"/>
              <a:ext cx="5176568" cy="4693593"/>
            </a:xfrm>
            <a:prstGeom prst="rect">
              <a:avLst/>
            </a:prstGeom>
          </p:spPr>
          <p:txBody>
            <a:bodyPr wrap="square">
              <a:spAutoFit/>
            </a:bodyPr>
            <a:lstStyle/>
            <a:p>
              <a:pPr>
                <a:spcAft>
                  <a:spcPts val="0"/>
                </a:spcAft>
                <a:tabLst>
                  <a:tab pos="4972050" algn="r"/>
                </a:tabLst>
              </a:pPr>
              <a:r>
                <a:rPr lang="en-US" sz="2300" dirty="0"/>
                <a:t>Jenny is redecorating her bathroom, which is 2.8 m wide by 3.5 m long and 3 m high.</a:t>
              </a:r>
            </a:p>
            <a:p>
              <a:pPr>
                <a:spcAft>
                  <a:spcPts val="0"/>
                </a:spcAft>
                <a:tabLst>
                  <a:tab pos="4972050" algn="r"/>
                </a:tabLst>
              </a:pPr>
              <a:r>
                <a:rPr lang="en-US" sz="2300" dirty="0"/>
                <a:t>She tiles one of the smaller walls and paints the other 3 walls.</a:t>
              </a:r>
            </a:p>
            <a:p>
              <a:pPr>
                <a:spcAft>
                  <a:spcPts val="0"/>
                </a:spcAft>
                <a:tabLst>
                  <a:tab pos="4972050" algn="r"/>
                </a:tabLst>
              </a:pPr>
              <a:r>
                <a:rPr lang="en-US" sz="2300" dirty="0"/>
                <a:t>The tiles are 35cm by 70cm and are sold in boxes of 10.</a:t>
              </a:r>
            </a:p>
            <a:p>
              <a:pPr>
                <a:spcAft>
                  <a:spcPts val="0"/>
                </a:spcAft>
                <a:tabLst>
                  <a:tab pos="4972050" algn="r"/>
                </a:tabLst>
              </a:pPr>
              <a:r>
                <a:rPr lang="en-US" sz="2300" dirty="0"/>
                <a:t>Each box costs £15.</a:t>
              </a:r>
            </a:p>
            <a:p>
              <a:pPr>
                <a:spcAft>
                  <a:spcPts val="0"/>
                </a:spcAft>
                <a:tabLst>
                  <a:tab pos="4972050" algn="r"/>
                </a:tabLst>
              </a:pPr>
              <a:r>
                <a:rPr lang="en-US" sz="2300" dirty="0"/>
                <a:t>Paint is sold in tins which cost £8.99 and cover 4.5 square metres.</a:t>
              </a:r>
            </a:p>
            <a:p>
              <a:pPr>
                <a:spcAft>
                  <a:spcPts val="0"/>
                </a:spcAft>
                <a:tabLst>
                  <a:tab pos="4972050" algn="r"/>
                </a:tabLst>
              </a:pPr>
              <a:r>
                <a:rPr lang="en-US" sz="2300" dirty="0"/>
                <a:t>Which will cost her more, the tiles or the paint?</a:t>
              </a:r>
            </a:p>
            <a:p>
              <a:pPr>
                <a:spcAft>
                  <a:spcPts val="0"/>
                </a:spcAft>
                <a:tabLst>
                  <a:tab pos="4972050" algn="r"/>
                </a:tabLst>
              </a:pPr>
              <a:r>
                <a:rPr lang="en-US" sz="2300" dirty="0"/>
                <a:t>How much more</a:t>
              </a:r>
              <a:r>
                <a:rPr lang="en-US" sz="2300" dirty="0" smtClean="0"/>
                <a:t>?	</a:t>
              </a:r>
              <a:r>
                <a:rPr lang="en-US" sz="2300" b="1" dirty="0" smtClean="0"/>
                <a:t>(</a:t>
              </a:r>
              <a:r>
                <a:rPr lang="en-US" sz="2300" b="1" dirty="0"/>
                <a:t>6 marks)</a:t>
              </a:r>
            </a:p>
          </p:txBody>
        </p:sp>
      </p:grpSp>
    </p:spTree>
    <p:extLst>
      <p:ext uri="{BB962C8B-B14F-4D97-AF65-F5344CB8AC3E}">
        <p14:creationId xmlns:p14="http://schemas.microsoft.com/office/powerpoint/2010/main" val="1405594120"/>
      </p:ext>
    </p:extLst>
  </p:cSld>
  <p:clrMapOvr>
    <a:masterClrMapping/>
  </p:clrMapOvr>
  <p:transition advClick="0"/>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66</a:t>
            </a:r>
            <a:endParaRPr lang="en-GB" sz="1400" b="1" dirty="0">
              <a:latin typeface="Calibri" panose="020F0502020204030204" pitchFamily="34" charset="0"/>
            </a:endParaRPr>
          </a:p>
        </p:txBody>
      </p:sp>
      <p:sp>
        <p:nvSpPr>
          <p:cNvPr id="3" name="Rectangle 2"/>
          <p:cNvSpPr/>
          <p:nvPr/>
        </p:nvSpPr>
        <p:spPr>
          <a:xfrm>
            <a:off x="251519" y="1196752"/>
            <a:ext cx="5224539" cy="5632311"/>
          </a:xfrm>
          <a:prstGeom prst="rect">
            <a:avLst/>
          </a:prstGeom>
        </p:spPr>
        <p:txBody>
          <a:bodyPr wrap="square">
            <a:spAutoFit/>
          </a:bodyPr>
          <a:lstStyle/>
          <a:p>
            <a:pPr marL="457200" indent="-457200">
              <a:buClr>
                <a:srgbClr val="C00000"/>
              </a:buClr>
              <a:buFont typeface="+mj-lt"/>
              <a:buAutoNum type="arabicPeriod" startAt="6"/>
              <a:tabLst>
                <a:tab pos="857250" algn="l"/>
                <a:tab pos="2800350" algn="l"/>
                <a:tab pos="4857750" algn="l"/>
              </a:tabLst>
            </a:pPr>
            <a:r>
              <a:rPr lang="en-US" sz="2400" dirty="0">
                <a:latin typeface="Arial" panose="020B0604020202020204" pitchFamily="34" charset="0"/>
                <a:cs typeface="Arial" panose="020B0604020202020204" pitchFamily="34" charset="0"/>
              </a:rPr>
              <a:t>In the shape below all lengths are in cm</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6"/>
              <a:tabLst>
                <a:tab pos="857250" algn="l"/>
                <a:tab pos="2800350" algn="l"/>
                <a:tab pos="4857750" algn="l"/>
              </a:tabLst>
            </a:pPr>
            <a:endParaRPr lang="en-US"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2800350" algn="l"/>
                <a:tab pos="485775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the down the perimeter of this shape in terms of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2800350" algn="l"/>
                <a:tab pos="4857750" algn="l"/>
              </a:tabLst>
            </a:pPr>
            <a:r>
              <a:rPr lang="en-US" sz="2400" dirty="0" smtClean="0">
                <a:latin typeface="Arial" panose="020B0604020202020204" pitchFamily="34" charset="0"/>
                <a:cs typeface="Arial" panose="020B0604020202020204" pitchFamily="34" charset="0"/>
              </a:rPr>
              <a:t>Show </a:t>
            </a:r>
            <a:r>
              <a:rPr lang="en-US" sz="2400" dirty="0">
                <a:latin typeface="Arial" panose="020B0604020202020204" pitchFamily="34" charset="0"/>
                <a:cs typeface="Arial" panose="020B0604020202020204" pitchFamily="34" charset="0"/>
              </a:rPr>
              <a:t>that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9</a:t>
            </a:r>
          </a:p>
          <a:p>
            <a:pPr marL="400050" indent="-400050">
              <a:buClr>
                <a:srgbClr val="C00000"/>
              </a:buClr>
              <a:buFont typeface="+mj-lt"/>
              <a:buAutoNum type="alphaLcPeriod"/>
              <a:tabLst>
                <a:tab pos="2800350" algn="l"/>
                <a:tab pos="4857750" algn="l"/>
              </a:tabLst>
            </a:pPr>
            <a:r>
              <a:rPr lang="en-US" sz="2400" dirty="0" smtClean="0">
                <a:latin typeface="Arial" panose="020B0604020202020204" pitchFamily="34" charset="0"/>
                <a:cs typeface="Arial" panose="020B0604020202020204" pitchFamily="34" charset="0"/>
              </a:rPr>
              <a:t>If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2</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what is the area of the shape?</a:t>
            </a:r>
            <a:endParaRPr lang="en-US"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282547" y="2074264"/>
            <a:ext cx="3338547" cy="2683240"/>
          </a:xfrm>
          <a:prstGeom prst="rect">
            <a:avLst/>
          </a:prstGeom>
        </p:spPr>
      </p:pic>
    </p:spTree>
    <p:extLst>
      <p:ext uri="{BB962C8B-B14F-4D97-AF65-F5344CB8AC3E}">
        <p14:creationId xmlns:p14="http://schemas.microsoft.com/office/powerpoint/2010/main" val="2577090497"/>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5.3 – Solving Equations with Brackets</a:t>
            </a:r>
            <a:endParaRPr lang="en-GB" sz="36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628650" indent="-628650">
              <a:buClr>
                <a:srgbClr val="C00000"/>
              </a:buClr>
              <a:buFont typeface="+mj-lt"/>
              <a:buAutoNum type="arabicPeriod" startAt="10"/>
              <a:tabLst>
                <a:tab pos="2852738" algn="l"/>
                <a:tab pos="3200400"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A rectangle has width 5 cm, and the </a:t>
            </a:r>
            <a:r>
              <a:rPr lang="en-US" sz="2400" dirty="0" smtClean="0">
                <a:latin typeface="Arial" panose="020B0604020202020204" pitchFamily="34" charset="0"/>
                <a:cs typeface="Arial" panose="020B0604020202020204" pitchFamily="34" charset="0"/>
              </a:rPr>
              <a:t>length is </a:t>
            </a:r>
            <a:r>
              <a:rPr lang="en-US" sz="2400" i="1" dirty="0" smtClean="0">
                <a:latin typeface="Arial" panose="020B0604020202020204" pitchFamily="34" charset="0"/>
                <a:cs typeface="Arial" panose="020B0604020202020204" pitchFamily="34" charset="0"/>
              </a:rPr>
              <a:t>y </a:t>
            </a:r>
            <a:r>
              <a:rPr lang="en-US" sz="2400" dirty="0" smtClean="0">
                <a:latin typeface="Arial" panose="020B0604020202020204" pitchFamily="34" charset="0"/>
                <a:cs typeface="Arial" panose="020B0604020202020204" pitchFamily="34" charset="0"/>
              </a:rPr>
              <a:t>cm more.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area of the rectangle is 40 cm</a:t>
            </a:r>
            <a:r>
              <a:rPr lang="en-US" sz="2400" baseline="30000" dirty="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a:buClr>
                <a:srgbClr val="C00000"/>
              </a:buClr>
              <a:tabLst>
                <a:tab pos="2852738" algn="l"/>
                <a:tab pos="3200400" algn="l"/>
              </a:tabLst>
            </a:pP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an equation and solve it to find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2852738" algn="l"/>
                <a:tab pos="320040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perimeter of the rectangle?</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827583" y="2780928"/>
            <a:ext cx="4401705" cy="2312761"/>
          </a:xfrm>
          <a:prstGeom prst="rect">
            <a:avLst/>
          </a:prstGeom>
        </p:spPr>
      </p:pic>
    </p:spTree>
    <p:extLst>
      <p:ext uri="{BB962C8B-B14F-4D97-AF65-F5344CB8AC3E}">
        <p14:creationId xmlns:p14="http://schemas.microsoft.com/office/powerpoint/2010/main" val="2665483176"/>
      </p:ext>
    </p:extLst>
  </p:cSld>
  <p:clrMapOvr>
    <a:masterClrMapping/>
  </p:clrMapOvr>
  <p:transition advClick="0"/>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19" y="1196752"/>
                <a:ext cx="5224539" cy="3461397"/>
              </a:xfrm>
              <a:prstGeom prst="rect">
                <a:avLst/>
              </a:prstGeom>
            </p:spPr>
            <p:txBody>
              <a:bodyPr wrap="square">
                <a:spAutoFit/>
              </a:bodyPr>
              <a:lstStyle/>
              <a:p>
                <a:pPr marL="457200" indent="-457200">
                  <a:buClr>
                    <a:srgbClr val="C00000"/>
                  </a:buClr>
                  <a:buFont typeface="+mj-lt"/>
                  <a:buAutoNum type="arabicPeriod" startAt="7"/>
                  <a:tabLst>
                    <a:tab pos="857250" algn="l"/>
                    <a:tab pos="2800350" algn="l"/>
                    <a:tab pos="4857750" algn="l"/>
                  </a:tabLst>
                </a:pPr>
                <a:r>
                  <a:rPr lang="en-US" sz="2600" dirty="0" smtClean="0">
                    <a:latin typeface="Arial" panose="020B0604020202020204" pitchFamily="34" charset="0"/>
                    <a:cs typeface="Arial" panose="020B0604020202020204" pitchFamily="34" charset="0"/>
                  </a:rPr>
                  <a:t>At an athletics event, </a:t>
                </a:r>
                <a14:m>
                  <m:oMath xmlns:m="http://schemas.openxmlformats.org/officeDocument/2006/math">
                    <m:f>
                      <m:fPr>
                        <m:ctrlPr>
                          <a:rPr lang="en-US" sz="2600" i="1" dirty="0" smtClean="0">
                            <a:latin typeface="Cambria Math" panose="02040503050406030204" pitchFamily="18" charset="0"/>
                            <a:cs typeface="Arial" panose="020B0604020202020204" pitchFamily="34" charset="0"/>
                          </a:rPr>
                        </m:ctrlPr>
                      </m:fPr>
                      <m:num>
                        <m:r>
                          <a:rPr lang="en-US" sz="2600" b="0" i="1" dirty="0" smtClean="0">
                            <a:latin typeface="Cambria Math" panose="02040503050406030204" pitchFamily="18" charset="0"/>
                            <a:cs typeface="Arial" panose="020B0604020202020204" pitchFamily="34" charset="0"/>
                          </a:rPr>
                          <m:t>3</m:t>
                        </m:r>
                      </m:num>
                      <m:den>
                        <m:r>
                          <a:rPr lang="en-US" sz="2600" b="0" i="1" dirty="0" smtClean="0">
                            <a:latin typeface="Cambria Math" panose="02040503050406030204" pitchFamily="18" charset="0"/>
                            <a:cs typeface="Arial" panose="020B0604020202020204" pitchFamily="34" charset="0"/>
                          </a:rPr>
                          <m:t>5</m:t>
                        </m:r>
                      </m:den>
                    </m:f>
                  </m:oMath>
                </a14:m>
                <a:r>
                  <a:rPr lang="en-US" sz="2600" dirty="0">
                    <a:latin typeface="Arial" panose="020B0604020202020204" pitchFamily="34" charset="0"/>
                    <a:cs typeface="Arial" panose="020B0604020202020204" pitchFamily="34" charset="0"/>
                  </a:rPr>
                  <a:t> of the crowd are adults. 75% of the remaining crowd are girls. There are 4500 girls in the </a:t>
                </a:r>
                <a:r>
                  <a:rPr lang="en-US" sz="2600" dirty="0" smtClean="0">
                    <a:latin typeface="Arial" panose="020B0604020202020204" pitchFamily="34" charset="0"/>
                    <a:cs typeface="Arial" panose="020B0604020202020204" pitchFamily="34" charset="0"/>
                  </a:rPr>
                  <a:t>crowd.</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How </a:t>
                </a:r>
                <a:r>
                  <a:rPr lang="en-US" sz="2600" dirty="0">
                    <a:latin typeface="Arial" panose="020B0604020202020204" pitchFamily="34" charset="0"/>
                    <a:cs typeface="Arial" panose="020B0604020202020204" pitchFamily="34" charset="0"/>
                  </a:rPr>
                  <a:t>many people in total are in the crowd at the athletics event?</a:t>
                </a:r>
                <a:endParaRPr lang="en-US" sz="26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19" y="1196752"/>
                <a:ext cx="5224539" cy="3461397"/>
              </a:xfrm>
              <a:prstGeom prst="rect">
                <a:avLst/>
              </a:prstGeom>
              <a:blipFill rotWithShape="0">
                <a:blip r:embed="rId4"/>
                <a:stretch>
                  <a:fillRect l="-1750" b="-3521"/>
                </a:stretch>
              </a:blipFill>
            </p:spPr>
            <p:txBody>
              <a:bodyPr/>
              <a:lstStyle/>
              <a:p>
                <a:r>
                  <a:rPr lang="en-US">
                    <a:noFill/>
                  </a:rPr>
                  <a:t> </a:t>
                </a:r>
              </a:p>
            </p:txBody>
          </p:sp>
        </mc:Fallback>
      </mc:AlternateContent>
      <p:sp>
        <p:nvSpPr>
          <p:cNvPr id="6" name="Rectangle 5"/>
          <p:cNvSpPr/>
          <p:nvPr/>
        </p:nvSpPr>
        <p:spPr>
          <a:xfrm flipH="1">
            <a:off x="277537" y="4797152"/>
            <a:ext cx="5204539" cy="180020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smtClean="0">
                <a:solidFill>
                  <a:srgbClr val="C00000"/>
                </a:solidFill>
                <a:latin typeface="Arial" panose="020B0604020202020204" pitchFamily="34" charset="0"/>
                <a:cs typeface="Arial" panose="020B0604020202020204" pitchFamily="34" charset="0"/>
              </a:rPr>
              <a:t>Q7 </a:t>
            </a:r>
            <a:r>
              <a:rPr lang="en-US" sz="2600" b="1" dirty="0">
                <a:solidFill>
                  <a:srgbClr val="C00000"/>
                </a:solidFill>
                <a:latin typeface="Arial" panose="020B0604020202020204" pitchFamily="34" charset="0"/>
                <a:cs typeface="Arial" panose="020B0604020202020204" pitchFamily="34" charset="0"/>
              </a:rPr>
              <a:t>hint</a:t>
            </a:r>
            <a:r>
              <a:rPr lang="en-US" sz="2600" dirty="0">
                <a:solidFill>
                  <a:schemeClr val="tx1"/>
                </a:solidFill>
                <a:latin typeface="Arial" panose="020B0604020202020204" pitchFamily="34" charset="0"/>
                <a:cs typeface="Arial" panose="020B0604020202020204" pitchFamily="34" charset="0"/>
              </a:rPr>
              <a:t> - Draw a bar to represent all the crowd. Split the bar into 10 equal sections and work out what 1 section represents.</a:t>
            </a:r>
          </a:p>
        </p:txBody>
      </p:sp>
    </p:spTree>
    <p:extLst>
      <p:ext uri="{BB962C8B-B14F-4D97-AF65-F5344CB8AC3E}">
        <p14:creationId xmlns:p14="http://schemas.microsoft.com/office/powerpoint/2010/main" val="224857922"/>
      </p:ext>
    </p:extLst>
  </p:cSld>
  <p:clrMapOvr>
    <a:masterClrMapping/>
  </p:clrMapOvr>
  <p:transition advClick="0"/>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19" y="1196752"/>
                <a:ext cx="5224539" cy="5211811"/>
              </a:xfrm>
              <a:prstGeom prst="rect">
                <a:avLst/>
              </a:prstGeom>
            </p:spPr>
            <p:txBody>
              <a:bodyPr wrap="square">
                <a:spAutoFit/>
              </a:bodyPr>
              <a:lstStyle/>
              <a:p>
                <a:pPr marL="628650" indent="-628650">
                  <a:buClr>
                    <a:srgbClr val="C00000"/>
                  </a:buClr>
                  <a:buFont typeface="+mj-lt"/>
                  <a:buAutoNum type="arabicPeriod" startAt="9"/>
                  <a:tabLst>
                    <a:tab pos="857250" algn="l"/>
                    <a:tab pos="2800350" algn="l"/>
                    <a:tab pos="4857750" algn="l"/>
                  </a:tabLst>
                </a:pPr>
                <a:r>
                  <a:rPr lang="en-US" sz="2480" b="1" dirty="0" smtClean="0">
                    <a:solidFill>
                      <a:srgbClr val="FF0000"/>
                    </a:solidFill>
                    <a:latin typeface="Arial" panose="020B0604020202020204" pitchFamily="34" charset="0"/>
                    <a:cs typeface="Arial" panose="020B0604020202020204" pitchFamily="34" charset="0"/>
                  </a:rPr>
                  <a:t>R</a:t>
                </a:r>
                <a:r>
                  <a:rPr lang="en-US" sz="2480" dirty="0">
                    <a:latin typeface="Arial" panose="020B0604020202020204" pitchFamily="34" charset="0"/>
                    <a:cs typeface="Arial" panose="020B0604020202020204" pitchFamily="34" charset="0"/>
                  </a:rPr>
                  <a:t> A butter manufacturer wants to sell butter in 48 cm</a:t>
                </a:r>
                <a:r>
                  <a:rPr lang="en-US" sz="2480" baseline="30000" dirty="0">
                    <a:latin typeface="Arial" panose="020B0604020202020204" pitchFamily="34" charset="0"/>
                    <a:cs typeface="Arial" panose="020B0604020202020204" pitchFamily="34" charset="0"/>
                  </a:rPr>
                  <a:t>3</a:t>
                </a:r>
                <a:r>
                  <a:rPr lang="en-US" sz="2480" dirty="0">
                    <a:latin typeface="Arial" panose="020B0604020202020204" pitchFamily="34" charset="0"/>
                    <a:cs typeface="Arial" panose="020B0604020202020204" pitchFamily="34" charset="0"/>
                  </a:rPr>
                  <a:t> portions. A manager chooses to package it in 2cm by 4cm by 6cm slabs. Suggest different dimensions so that less material is needed to wrap each slab of butter.</a:t>
                </a:r>
              </a:p>
              <a:p>
                <a:pPr marL="628650" indent="-628650">
                  <a:buClr>
                    <a:srgbClr val="C00000"/>
                  </a:buClr>
                  <a:buFont typeface="+mj-lt"/>
                  <a:buAutoNum type="arabicPeriod" startAt="9"/>
                  <a:tabLst>
                    <a:tab pos="857250" algn="l"/>
                    <a:tab pos="2800350" algn="l"/>
                    <a:tab pos="4857750" algn="l"/>
                  </a:tabLst>
                </a:pPr>
                <a:r>
                  <a:rPr lang="en-US" sz="2480" b="1" dirty="0" smtClean="0">
                    <a:solidFill>
                      <a:srgbClr val="FF0000"/>
                    </a:solidFill>
                    <a:latin typeface="Arial" panose="020B0604020202020204" pitchFamily="34" charset="0"/>
                    <a:cs typeface="Arial" panose="020B0604020202020204" pitchFamily="34" charset="0"/>
                  </a:rPr>
                  <a:t>R</a:t>
                </a:r>
                <a:r>
                  <a:rPr lang="en-US" sz="2480" dirty="0" smtClean="0">
                    <a:latin typeface="Arial" panose="020B0604020202020204" pitchFamily="34" charset="0"/>
                    <a:cs typeface="Arial" panose="020B0604020202020204" pitchFamily="34" charset="0"/>
                  </a:rPr>
                  <a:t> </a:t>
                </a:r>
                <a:r>
                  <a:rPr lang="en-US" sz="2480" dirty="0">
                    <a:latin typeface="Arial" panose="020B0604020202020204" pitchFamily="34" charset="0"/>
                    <a:cs typeface="Arial" panose="020B0604020202020204" pitchFamily="34" charset="0"/>
                  </a:rPr>
                  <a:t>A cylindrical tank of height 0.8 m and cross-sectional area 0.12 m</a:t>
                </a:r>
                <a:r>
                  <a:rPr lang="en-US" sz="2480" baseline="30000" dirty="0">
                    <a:latin typeface="Arial" panose="020B0604020202020204" pitchFamily="34" charset="0"/>
                    <a:cs typeface="Arial" panose="020B0604020202020204" pitchFamily="34" charset="0"/>
                  </a:rPr>
                  <a:t>2</a:t>
                </a:r>
                <a:r>
                  <a:rPr lang="en-US" sz="2480" dirty="0">
                    <a:latin typeface="Arial" panose="020B0604020202020204" pitchFamily="34" charset="0"/>
                    <a:cs typeface="Arial" panose="020B0604020202020204" pitchFamily="34" charset="0"/>
                  </a:rPr>
                  <a:t> is </a:t>
                </a:r>
                <a14:m>
                  <m:oMath xmlns:m="http://schemas.openxmlformats.org/officeDocument/2006/math">
                    <m:f>
                      <m:fPr>
                        <m:ctrlPr>
                          <a:rPr lang="en-US" sz="2480" i="1" dirty="0">
                            <a:latin typeface="Cambria Math" panose="02040503050406030204" pitchFamily="18" charset="0"/>
                            <a:cs typeface="Arial" panose="020B0604020202020204" pitchFamily="34" charset="0"/>
                          </a:rPr>
                        </m:ctrlPr>
                      </m:fPr>
                      <m:num>
                        <m:r>
                          <a:rPr lang="en-US" sz="2480" i="1" dirty="0">
                            <a:latin typeface="Cambria Math" panose="02040503050406030204" pitchFamily="18" charset="0"/>
                            <a:cs typeface="Arial" panose="020B0604020202020204" pitchFamily="34" charset="0"/>
                          </a:rPr>
                          <m:t>3</m:t>
                        </m:r>
                      </m:num>
                      <m:den>
                        <m:r>
                          <a:rPr lang="en-US" sz="2480" b="0" i="1" dirty="0" smtClean="0">
                            <a:latin typeface="Cambria Math" panose="02040503050406030204" pitchFamily="18" charset="0"/>
                            <a:cs typeface="Arial" panose="020B0604020202020204" pitchFamily="34" charset="0"/>
                          </a:rPr>
                          <m:t>4</m:t>
                        </m:r>
                      </m:den>
                    </m:f>
                  </m:oMath>
                </a14:m>
                <a:r>
                  <a:rPr lang="en-US" sz="2480" dirty="0">
                    <a:latin typeface="Arial" panose="020B0604020202020204" pitchFamily="34" charset="0"/>
                    <a:cs typeface="Arial" panose="020B0604020202020204" pitchFamily="34" charset="0"/>
                  </a:rPr>
                  <a:t> full of </a:t>
                </a:r>
                <a:r>
                  <a:rPr lang="en-US" sz="2480" dirty="0" smtClean="0">
                    <a:latin typeface="Arial" panose="020B0604020202020204" pitchFamily="34" charset="0"/>
                    <a:cs typeface="Arial" panose="020B0604020202020204" pitchFamily="34" charset="0"/>
                  </a:rPr>
                  <a:t>oil.</a:t>
                </a:r>
                <a:br>
                  <a:rPr lang="en-US" sz="2480" dirty="0" smtClean="0">
                    <a:latin typeface="Arial" panose="020B0604020202020204" pitchFamily="34" charset="0"/>
                    <a:cs typeface="Arial" panose="020B0604020202020204" pitchFamily="34" charset="0"/>
                  </a:rPr>
                </a:br>
                <a:r>
                  <a:rPr lang="en-US" sz="2480" dirty="0" smtClean="0">
                    <a:latin typeface="Arial" panose="020B0604020202020204" pitchFamily="34" charset="0"/>
                    <a:cs typeface="Arial" panose="020B0604020202020204" pitchFamily="34" charset="0"/>
                  </a:rPr>
                  <a:t>Is </a:t>
                </a:r>
                <a:r>
                  <a:rPr lang="en-US" sz="2480" dirty="0">
                    <a:latin typeface="Arial" panose="020B0604020202020204" pitchFamily="34" charset="0"/>
                    <a:cs typeface="Arial" panose="020B0604020202020204" pitchFamily="34" charset="0"/>
                  </a:rPr>
                  <a:t>there enough oil in the tank to </a:t>
                </a:r>
                <a:r>
                  <a:rPr lang="en-US" sz="2480" dirty="0" smtClean="0">
                    <a:latin typeface="Arial" panose="020B0604020202020204" pitchFamily="34" charset="0"/>
                    <a:cs typeface="Arial" panose="020B0604020202020204" pitchFamily="34" charset="0"/>
                  </a:rPr>
                  <a:t>fill 85 </a:t>
                </a:r>
                <a:r>
                  <a:rPr lang="en-US" sz="2480" dirty="0">
                    <a:latin typeface="Arial" panose="020B0604020202020204" pitchFamily="34" charset="0"/>
                    <a:cs typeface="Arial" panose="020B0604020202020204" pitchFamily="34" charset="0"/>
                  </a:rPr>
                  <a:t>half-litre bottles of </a:t>
                </a:r>
                <a:r>
                  <a:rPr lang="en-US" sz="2480" dirty="0" smtClean="0">
                    <a:latin typeface="Arial" panose="020B0604020202020204" pitchFamily="34" charset="0"/>
                    <a:cs typeface="Arial" panose="020B0604020202020204" pitchFamily="34" charset="0"/>
                  </a:rPr>
                  <a:t>oil?</a:t>
                </a:r>
                <a:br>
                  <a:rPr lang="en-US" sz="2480" dirty="0" smtClean="0">
                    <a:latin typeface="Arial" panose="020B0604020202020204" pitchFamily="34" charset="0"/>
                    <a:cs typeface="Arial" panose="020B0604020202020204" pitchFamily="34" charset="0"/>
                  </a:rPr>
                </a:br>
                <a:r>
                  <a:rPr lang="en-US" sz="2480" dirty="0" smtClean="0">
                    <a:latin typeface="Arial" panose="020B0604020202020204" pitchFamily="34" charset="0"/>
                    <a:cs typeface="Arial" panose="020B0604020202020204" pitchFamily="34" charset="0"/>
                  </a:rPr>
                  <a:t>How </a:t>
                </a:r>
                <a:r>
                  <a:rPr lang="en-US" sz="2480" dirty="0">
                    <a:latin typeface="Arial" panose="020B0604020202020204" pitchFamily="34" charset="0"/>
                    <a:cs typeface="Arial" panose="020B0604020202020204" pitchFamily="34" charset="0"/>
                  </a:rPr>
                  <a:t>can you tell?</a:t>
                </a:r>
                <a:endParaRPr lang="en-US" sz="248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19" y="1196752"/>
                <a:ext cx="5224539" cy="5211811"/>
              </a:xfrm>
              <a:prstGeom prst="rect">
                <a:avLst/>
              </a:prstGeom>
              <a:blipFill rotWithShape="0">
                <a:blip r:embed="rId4"/>
                <a:stretch>
                  <a:fillRect l="-1634" t="-936" r="-3384" b="-1871"/>
                </a:stretch>
              </a:blipFill>
            </p:spPr>
            <p:txBody>
              <a:bodyPr/>
              <a:lstStyle/>
              <a:p>
                <a:r>
                  <a:rPr lang="en-US">
                    <a:noFill/>
                  </a:rPr>
                  <a:t> </a:t>
                </a:r>
              </a:p>
            </p:txBody>
          </p:sp>
        </mc:Fallback>
      </mc:AlternateContent>
    </p:spTree>
    <p:extLst>
      <p:ext uri="{BB962C8B-B14F-4D97-AF65-F5344CB8AC3E}">
        <p14:creationId xmlns:p14="http://schemas.microsoft.com/office/powerpoint/2010/main" val="2741074314"/>
      </p:ext>
    </p:extLst>
  </p:cSld>
  <p:clrMapOvr>
    <a:masterClrMapping/>
  </p:clrMapOvr>
  <p:transition advClick="0"/>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8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66</a:t>
            </a:r>
            <a:endParaRPr lang="en-GB" sz="1400" b="1" dirty="0">
              <a:latin typeface="Calibri" panose="020F0502020204030204" pitchFamily="34" charset="0"/>
            </a:endParaRPr>
          </a:p>
        </p:txBody>
      </p:sp>
      <p:sp>
        <p:nvSpPr>
          <p:cNvPr id="3" name="Rectangle 2"/>
          <p:cNvSpPr/>
          <p:nvPr/>
        </p:nvSpPr>
        <p:spPr>
          <a:xfrm>
            <a:off x="251519" y="1196752"/>
            <a:ext cx="5224539" cy="2246769"/>
          </a:xfrm>
          <a:prstGeom prst="rect">
            <a:avLst/>
          </a:prstGeom>
        </p:spPr>
        <p:txBody>
          <a:bodyPr wrap="square">
            <a:spAutoFit/>
          </a:bodyPr>
          <a:lstStyle/>
          <a:p>
            <a:pPr marL="571500" indent="-571500">
              <a:buClr>
                <a:srgbClr val="C00000"/>
              </a:buClr>
              <a:buFont typeface="+mj-lt"/>
              <a:buAutoNum type="arabicPeriod" startAt="11"/>
              <a:tabLst>
                <a:tab pos="857250" algn="l"/>
                <a:tab pos="2800350" algn="l"/>
                <a:tab pos="4857750" algn="l"/>
              </a:tabLst>
            </a:pPr>
            <a:r>
              <a:rPr lang="en-US" sz="2800" dirty="0">
                <a:latin typeface="Arial" panose="020B0604020202020204" pitchFamily="34" charset="0"/>
                <a:cs typeface="Arial" panose="020B0604020202020204" pitchFamily="34" charset="0"/>
              </a:rPr>
              <a:t>The cross-sectional area of shape A is 28 cm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It has a volume that is </a:t>
            </a:r>
            <a:r>
              <a:rPr lang="en-US" sz="2800" dirty="0" smtClean="0">
                <a:latin typeface="Arial" panose="020B0604020202020204" pitchFamily="34" charset="0"/>
                <a:cs typeface="Arial" panose="020B0604020202020204" pitchFamily="34" charset="0"/>
              </a:rPr>
              <a:t>1½ times </a:t>
            </a:r>
            <a:r>
              <a:rPr lang="en-US" sz="2800" dirty="0">
                <a:latin typeface="Arial" panose="020B0604020202020204" pitchFamily="34" charset="0"/>
                <a:cs typeface="Arial" panose="020B0604020202020204" pitchFamily="34" charset="0"/>
              </a:rPr>
              <a:t>that of shape B. What is the length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of shape A?</a:t>
            </a:r>
            <a:endParaRPr lang="en-US" sz="28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255516" y="3861049"/>
            <a:ext cx="2723841" cy="2463948"/>
          </a:xfrm>
          <a:prstGeom prst="rect">
            <a:avLst/>
          </a:prstGeom>
        </p:spPr>
      </p:pic>
      <p:pic>
        <p:nvPicPr>
          <p:cNvPr id="5" name="Picture 4"/>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3113066" y="3861048"/>
            <a:ext cx="2362992" cy="2586509"/>
          </a:xfrm>
          <a:prstGeom prst="rect">
            <a:avLst/>
          </a:prstGeom>
        </p:spPr>
      </p:pic>
    </p:spTree>
    <p:extLst>
      <p:ext uri="{BB962C8B-B14F-4D97-AF65-F5344CB8AC3E}">
        <p14:creationId xmlns:p14="http://schemas.microsoft.com/office/powerpoint/2010/main" val="1074509347"/>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5.4 – Introducing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a:t>
            </a:r>
            <a:endParaRPr lang="en-GB" sz="1400" b="1" dirty="0">
              <a:latin typeface="Calibri" panose="020F0502020204030204" pitchFamily="34" charset="0"/>
            </a:endParaRPr>
          </a:p>
        </p:txBody>
      </p:sp>
      <p:sp>
        <p:nvSpPr>
          <p:cNvPr id="3" name="Rectangle 2"/>
          <p:cNvSpPr/>
          <p:nvPr/>
        </p:nvSpPr>
        <p:spPr>
          <a:xfrm>
            <a:off x="251520" y="1290240"/>
            <a:ext cx="5256584" cy="5262979"/>
          </a:xfrm>
          <a:prstGeom prst="rect">
            <a:avLst/>
          </a:prstGeom>
        </p:spPr>
        <p:txBody>
          <a:bodyPr wrap="square">
            <a:spAutoFit/>
          </a:bodyPr>
          <a:lstStyle/>
          <a:p>
            <a:pPr marL="457200" indent="-457200">
              <a:buClr>
                <a:srgbClr val="C00000"/>
              </a:buClr>
              <a:buFont typeface="+mj-lt"/>
              <a:buAutoNum type="arabicPeriod"/>
              <a:tabLst>
                <a:tab pos="2852738" algn="l"/>
                <a:tab pos="3200400" algn="l"/>
              </a:tabLst>
            </a:pPr>
            <a:r>
              <a:rPr lang="en-US" sz="2800" dirty="0" smtClean="0">
                <a:latin typeface="Arial" panose="020B0604020202020204" pitchFamily="34" charset="0"/>
                <a:cs typeface="Arial" panose="020B0604020202020204" pitchFamily="34" charset="0"/>
              </a:rPr>
              <a:t>Draw </a:t>
            </a:r>
            <a:r>
              <a:rPr lang="en-US" sz="2800" dirty="0">
                <a:latin typeface="Arial" panose="020B0604020202020204" pitchFamily="34" charset="0"/>
                <a:cs typeface="Arial" panose="020B0604020202020204" pitchFamily="34" charset="0"/>
              </a:rPr>
              <a:t>six number lines from -5 </a:t>
            </a:r>
            <a:r>
              <a:rPr lang="en-US" sz="2800" dirty="0" smtClean="0">
                <a:latin typeface="Arial" panose="020B0604020202020204" pitchFamily="34" charset="0"/>
                <a:cs typeface="Arial" panose="020B0604020202020204" pitchFamily="34" charset="0"/>
              </a:rPr>
              <a:t>Example to </a:t>
            </a:r>
            <a:r>
              <a:rPr lang="en-US" sz="2800" dirty="0">
                <a:latin typeface="Arial" panose="020B0604020202020204" pitchFamily="34" charset="0"/>
                <a:cs typeface="Arial" panose="020B0604020202020204" pitchFamily="34" charset="0"/>
              </a:rPr>
              <a:t>+5. Show these inequalities</a:t>
            </a:r>
            <a:r>
              <a:rPr lang="en-US" sz="2800" dirty="0" smtClean="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2571750" algn="l"/>
                <a:tab pos="3028950" algn="l"/>
              </a:tabLst>
            </a:pP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&lt; 4	</a:t>
            </a:r>
            <a:r>
              <a:rPr lang="en-US" sz="2800" i="1"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&gt; -2</a:t>
            </a:r>
          </a:p>
          <a:p>
            <a:pPr marL="914400" indent="-457200">
              <a:buClr>
                <a:srgbClr val="C00000"/>
              </a:buClr>
              <a:buFont typeface="+mj-lt"/>
              <a:buAutoNum type="alphaLcPeriod" startAt="3"/>
              <a:tabLst>
                <a:tab pos="2571750" algn="l"/>
                <a:tab pos="3028950" algn="l"/>
              </a:tabLst>
            </a:pP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&lt; -0-5	</a:t>
            </a:r>
            <a:r>
              <a:rPr lang="en-US" sz="2800" i="1"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&gt; -3</a:t>
            </a:r>
          </a:p>
          <a:p>
            <a:pPr marL="914400" indent="-457200">
              <a:buClr>
                <a:srgbClr val="C00000"/>
              </a:buClr>
              <a:buFont typeface="+mj-lt"/>
              <a:buAutoNum type="alphaLcPeriod" startAt="5"/>
              <a:tabLst>
                <a:tab pos="2571750" algn="l"/>
                <a:tab pos="3028950" algn="l"/>
              </a:tabLst>
            </a:pP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3½ 	</a:t>
            </a:r>
            <a:r>
              <a:rPr lang="en-US" sz="2800" i="1" dirty="0" smtClean="0">
                <a:solidFill>
                  <a:srgbClr val="C00000"/>
                </a:solidFill>
                <a:latin typeface="Arial" panose="020B0604020202020204" pitchFamily="34" charset="0"/>
                <a:cs typeface="Arial" panose="020B0604020202020204" pitchFamily="34" charset="0"/>
              </a:rPr>
              <a:t>f</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-4 </a:t>
            </a:r>
            <a:endParaRPr lang="en-US" sz="28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2852738" algn="l"/>
                <a:tab pos="3200400" algn="l"/>
              </a:tabLst>
            </a:pPr>
            <a:r>
              <a:rPr lang="en-US" sz="2800" dirty="0" smtClean="0">
                <a:latin typeface="Arial" panose="020B0604020202020204" pitchFamily="34" charset="0"/>
                <a:cs typeface="Arial" panose="020B0604020202020204" pitchFamily="34" charset="0"/>
              </a:rPr>
              <a:t>Draw </a:t>
            </a:r>
            <a:r>
              <a:rPr lang="en-US" sz="2800" dirty="0">
                <a:latin typeface="Arial" panose="020B0604020202020204" pitchFamily="34" charset="0"/>
                <a:cs typeface="Arial" panose="020B0604020202020204" pitchFamily="34" charset="0"/>
              </a:rPr>
              <a:t>six number lines </a:t>
            </a:r>
            <a:r>
              <a:rPr lang="en-US" sz="2800" dirty="0" smtClean="0">
                <a:latin typeface="Arial" panose="020B0604020202020204" pitchFamily="34" charset="0"/>
                <a:cs typeface="Arial" panose="020B0604020202020204" pitchFamily="34" charset="0"/>
              </a:rPr>
              <a:t>from -</a:t>
            </a:r>
            <a:r>
              <a:rPr lang="en-US" sz="2800" dirty="0">
                <a:latin typeface="Arial" panose="020B0604020202020204" pitchFamily="34" charset="0"/>
                <a:cs typeface="Arial" panose="020B0604020202020204" pitchFamily="34" charset="0"/>
              </a:rPr>
              <a:t>5 to +</a:t>
            </a:r>
            <a:r>
              <a:rPr lang="en-US" sz="2800" dirty="0" smtClean="0">
                <a:latin typeface="Arial" panose="020B0604020202020204" pitchFamily="34" charset="0"/>
                <a:cs typeface="Arial" panose="020B0604020202020204" pitchFamily="34" charset="0"/>
              </a:rPr>
              <a:t>5. Show </a:t>
            </a:r>
            <a:r>
              <a:rPr lang="en-US" sz="2800" dirty="0">
                <a:latin typeface="Arial" panose="020B0604020202020204" pitchFamily="34" charset="0"/>
                <a:cs typeface="Arial" panose="020B0604020202020204" pitchFamily="34" charset="0"/>
              </a:rPr>
              <a:t>these inequalities.</a:t>
            </a:r>
          </a:p>
          <a:p>
            <a:pPr marL="914400" indent="-457200">
              <a:buClr>
                <a:srgbClr val="C00000"/>
              </a:buClr>
              <a:buFont typeface="+mj-lt"/>
              <a:buAutoNum type="alphaLcPeriod"/>
              <a:tabLst>
                <a:tab pos="2852738" algn="l"/>
                <a:tab pos="3200400" algn="l"/>
              </a:tabLst>
            </a:pPr>
            <a:r>
              <a:rPr lang="en-US" sz="2800" i="1" dirty="0" smtClean="0">
                <a:latin typeface="Arial" panose="020B0604020202020204" pitchFamily="34" charset="0"/>
                <a:cs typeface="Arial" panose="020B0604020202020204" pitchFamily="34" charset="0"/>
              </a:rPr>
              <a:t>-2 &lt; 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&lt; </a:t>
            </a:r>
            <a:r>
              <a:rPr lang="en-US" sz="2800" dirty="0" smtClean="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-3 &lt;</a:t>
            </a:r>
            <a:r>
              <a:rPr lang="en-US" sz="2800" i="1" dirty="0" smtClean="0">
                <a:latin typeface="Arial" panose="020B0604020202020204" pitchFamily="34" charset="0"/>
                <a:cs typeface="Arial" panose="020B0604020202020204" pitchFamily="34" charset="0"/>
              </a:rPr>
              <a:t> 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0</a:t>
            </a:r>
            <a:endParaRPr lang="en-US" sz="28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852738" algn="l"/>
                <a:tab pos="3200400" algn="l"/>
              </a:tabLst>
            </a:pPr>
            <a:r>
              <a:rPr lang="en-US" sz="2800" dirty="0" smtClean="0">
                <a:latin typeface="Arial" panose="020B0604020202020204" pitchFamily="34" charset="0"/>
                <a:cs typeface="Arial" panose="020B0604020202020204" pitchFamily="34" charset="0"/>
              </a:rPr>
              <a:t>1</a:t>
            </a:r>
            <a:r>
              <a:rPr lang="en-US" sz="2800" i="1"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4</a:t>
            </a:r>
            <a:r>
              <a:rPr lang="en-US" sz="2800" dirty="0">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-4 &lt;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-1</a:t>
            </a:r>
            <a:endParaRPr lang="en-US" sz="28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5"/>
              <a:tabLst>
                <a:tab pos="2852738" algn="l"/>
                <a:tab pos="3200400" algn="l"/>
              </a:tabLst>
            </a:pPr>
            <a:r>
              <a:rPr lang="en-US" sz="2800" dirty="0" smtClean="0">
                <a:latin typeface="Arial" panose="020B0604020202020204" pitchFamily="34" charset="0"/>
                <a:cs typeface="Arial" panose="020B0604020202020204" pitchFamily="34" charset="0"/>
              </a:rPr>
              <a:t>-½ &lt;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5 </a:t>
            </a:r>
            <a:r>
              <a:rPr lang="en-US" sz="2800" dirty="0">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f</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-3 ≤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&lt; -2</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4454987" y="2564904"/>
            <a:ext cx="1053117" cy="1296144"/>
          </a:xfrm>
          <a:prstGeom prst="rect">
            <a:avLst/>
          </a:prstGeom>
        </p:spPr>
      </p:pic>
    </p:spTree>
    <p:extLst>
      <p:ext uri="{BB962C8B-B14F-4D97-AF65-F5344CB8AC3E}">
        <p14:creationId xmlns:p14="http://schemas.microsoft.com/office/powerpoint/2010/main" val="3815572633"/>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5.4 – Introducing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37</a:t>
            </a:r>
            <a:endParaRPr lang="en-GB" sz="1400" b="1" dirty="0">
              <a:latin typeface="Calibri" panose="020F0502020204030204" pitchFamily="34" charset="0"/>
            </a:endParaRPr>
          </a:p>
        </p:txBody>
      </p:sp>
      <p:sp>
        <p:nvSpPr>
          <p:cNvPr id="3" name="Rectangle 2"/>
          <p:cNvSpPr/>
          <p:nvPr/>
        </p:nvSpPr>
        <p:spPr>
          <a:xfrm>
            <a:off x="251520" y="1290240"/>
            <a:ext cx="5256584" cy="4401205"/>
          </a:xfrm>
          <a:prstGeom prst="rect">
            <a:avLst/>
          </a:prstGeom>
        </p:spPr>
        <p:txBody>
          <a:bodyPr wrap="square">
            <a:spAutoFit/>
          </a:bodyPr>
          <a:lstStyle/>
          <a:p>
            <a:pPr marL="457200" indent="-457200">
              <a:buClr>
                <a:srgbClr val="C00000"/>
              </a:buClr>
              <a:buFont typeface="+mj-lt"/>
              <a:buAutoNum type="arabicPeriod"/>
              <a:tabLst>
                <a:tab pos="2852738" algn="l"/>
                <a:tab pos="3200400" algn="l"/>
              </a:tabLst>
            </a:pPr>
            <a:r>
              <a:rPr lang="en-US" sz="2800" dirty="0">
                <a:latin typeface="Arial" panose="020B0604020202020204" pitchFamily="34" charset="0"/>
                <a:cs typeface="Arial" panose="020B0604020202020204" pitchFamily="34" charset="0"/>
              </a:rPr>
              <a:t>Write down the inequalities represented on these number lines</a:t>
            </a:r>
            <a:r>
              <a:rPr lang="en-US" sz="2800" dirty="0" smtClean="0">
                <a:latin typeface="Arial" panose="020B0604020202020204" pitchFamily="34" charset="0"/>
                <a:cs typeface="Arial" panose="020B0604020202020204" pitchFamily="34" charset="0"/>
              </a:rPr>
              <a:t>.</a:t>
            </a:r>
          </a:p>
          <a:p>
            <a:pPr marL="400050" indent="-400050">
              <a:buClr>
                <a:srgbClr val="C00000"/>
              </a:buClr>
              <a:buFont typeface="+mj-lt"/>
              <a:buAutoNum type="alphaLcPeriod"/>
              <a:tabLst>
                <a:tab pos="2852738" algn="l"/>
                <a:tab pos="3200400" algn="l"/>
              </a:tabLst>
            </a:pP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2852738" algn="l"/>
                <a:tab pos="3200400" algn="l"/>
              </a:tabLst>
            </a:pP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2852738" algn="l"/>
                <a:tab pos="3200400" algn="l"/>
              </a:tabLst>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pSp>
        <p:nvGrpSpPr>
          <p:cNvPr id="23" name="Group 22"/>
          <p:cNvGrpSpPr/>
          <p:nvPr/>
        </p:nvGrpSpPr>
        <p:grpSpPr>
          <a:xfrm>
            <a:off x="661671" y="4005064"/>
            <a:ext cx="4774425" cy="688722"/>
            <a:chOff x="680809" y="2740278"/>
            <a:chExt cx="4774425" cy="759569"/>
          </a:xfrm>
        </p:grpSpPr>
        <p:cxnSp>
          <p:nvCxnSpPr>
            <p:cNvPr id="4" name="Straight Connector 3"/>
            <p:cNvCxnSpPr/>
            <p:nvPr/>
          </p:nvCxnSpPr>
          <p:spPr>
            <a:xfrm>
              <a:off x="827584" y="2924944"/>
              <a:ext cx="4320480" cy="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7160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5324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3488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1652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49816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7981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6145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4309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2473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0637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8802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0809" y="3068960"/>
              <a:ext cx="4349268" cy="430887"/>
            </a:xfrm>
            <a:prstGeom prst="rect">
              <a:avLst/>
            </a:prstGeom>
            <a:noFill/>
          </p:spPr>
          <p:txBody>
            <a:bodyPr wrap="none" rtlCol="0">
              <a:spAutoFit/>
            </a:bodyPr>
            <a:lstStyle/>
            <a:p>
              <a:r>
                <a:rPr lang="en-US" sz="2200" dirty="0" smtClean="0"/>
                <a:t>-5  -4  -3  -2  -1  0   1   2   3   4   5</a:t>
              </a:r>
              <a:endParaRPr lang="en-US" sz="2200" dirty="0"/>
            </a:p>
          </p:txBody>
        </p:sp>
        <p:sp>
          <p:nvSpPr>
            <p:cNvPr id="11" name="TextBox 10"/>
            <p:cNvSpPr txBox="1"/>
            <p:nvPr/>
          </p:nvSpPr>
          <p:spPr>
            <a:xfrm>
              <a:off x="5119886" y="2740278"/>
              <a:ext cx="335348" cy="400110"/>
            </a:xfrm>
            <a:prstGeom prst="rect">
              <a:avLst/>
            </a:prstGeom>
            <a:noFill/>
          </p:spPr>
          <p:txBody>
            <a:bodyPr wrap="none" rtlCol="0">
              <a:spAutoFit/>
            </a:bodyPr>
            <a:lstStyle/>
            <a:p>
              <a:r>
                <a:rPr lang="en-US" sz="2000" b="1" i="1" dirty="0" smtClean="0">
                  <a:latin typeface="Cambria" panose="02040503050406030204" pitchFamily="18" charset="0"/>
                </a:rPr>
                <a:t>X</a:t>
              </a:r>
              <a:endParaRPr lang="en-US" sz="2000" b="1" i="1" dirty="0">
                <a:latin typeface="Cambria" panose="02040503050406030204" pitchFamily="18" charset="0"/>
              </a:endParaRPr>
            </a:p>
          </p:txBody>
        </p:sp>
      </p:grpSp>
      <p:sp>
        <p:nvSpPr>
          <p:cNvPr id="24" name="Oval 23"/>
          <p:cNvSpPr/>
          <p:nvPr/>
        </p:nvSpPr>
        <p:spPr>
          <a:xfrm>
            <a:off x="1571730" y="2654468"/>
            <a:ext cx="263966" cy="263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1845358" y="2780928"/>
            <a:ext cx="2923528" cy="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661671" y="2852936"/>
            <a:ext cx="4774425" cy="688722"/>
            <a:chOff x="680809" y="2740278"/>
            <a:chExt cx="4774425" cy="759569"/>
          </a:xfrm>
        </p:grpSpPr>
        <p:cxnSp>
          <p:nvCxnSpPr>
            <p:cNvPr id="29" name="Straight Connector 28"/>
            <p:cNvCxnSpPr/>
            <p:nvPr/>
          </p:nvCxnSpPr>
          <p:spPr>
            <a:xfrm>
              <a:off x="827584" y="2924944"/>
              <a:ext cx="4320480" cy="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7160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5324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73488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11652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9816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87981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6145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4309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02473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0637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8802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80809" y="3068960"/>
              <a:ext cx="4349268" cy="430887"/>
            </a:xfrm>
            <a:prstGeom prst="rect">
              <a:avLst/>
            </a:prstGeom>
            <a:noFill/>
          </p:spPr>
          <p:txBody>
            <a:bodyPr wrap="none" rtlCol="0">
              <a:spAutoFit/>
            </a:bodyPr>
            <a:lstStyle/>
            <a:p>
              <a:r>
                <a:rPr lang="en-US" sz="2200" dirty="0" smtClean="0"/>
                <a:t>-5  -4  -3  -2  -1  0   1   2   3   4   5</a:t>
              </a:r>
              <a:endParaRPr lang="en-US" sz="2200" dirty="0"/>
            </a:p>
          </p:txBody>
        </p:sp>
        <p:sp>
          <p:nvSpPr>
            <p:cNvPr id="42" name="TextBox 41"/>
            <p:cNvSpPr txBox="1"/>
            <p:nvPr/>
          </p:nvSpPr>
          <p:spPr>
            <a:xfrm>
              <a:off x="5119886" y="2740278"/>
              <a:ext cx="335348" cy="400110"/>
            </a:xfrm>
            <a:prstGeom prst="rect">
              <a:avLst/>
            </a:prstGeom>
            <a:noFill/>
          </p:spPr>
          <p:txBody>
            <a:bodyPr wrap="none" rtlCol="0">
              <a:spAutoFit/>
            </a:bodyPr>
            <a:lstStyle/>
            <a:p>
              <a:r>
                <a:rPr lang="en-US" sz="2000" b="1" i="1" dirty="0" smtClean="0">
                  <a:latin typeface="Cambria" panose="02040503050406030204" pitchFamily="18" charset="0"/>
                </a:rPr>
                <a:t>X</a:t>
              </a:r>
              <a:endParaRPr lang="en-US" sz="2000" b="1" i="1" dirty="0">
                <a:latin typeface="Cambria" panose="02040503050406030204" pitchFamily="18" charset="0"/>
              </a:endParaRPr>
            </a:p>
          </p:txBody>
        </p:sp>
      </p:grpSp>
      <p:sp>
        <p:nvSpPr>
          <p:cNvPr id="43" name="Oval 42"/>
          <p:cNvSpPr/>
          <p:nvPr/>
        </p:nvSpPr>
        <p:spPr>
          <a:xfrm>
            <a:off x="3512082" y="3802981"/>
            <a:ext cx="263966" cy="2639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flipH="1">
            <a:off x="837032" y="3945482"/>
            <a:ext cx="2675050" cy="651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661671" y="5359275"/>
            <a:ext cx="4774425" cy="688722"/>
            <a:chOff x="680809" y="2740278"/>
            <a:chExt cx="4774425" cy="759569"/>
          </a:xfrm>
        </p:grpSpPr>
        <p:cxnSp>
          <p:nvCxnSpPr>
            <p:cNvPr id="47" name="Straight Connector 46"/>
            <p:cNvCxnSpPr/>
            <p:nvPr/>
          </p:nvCxnSpPr>
          <p:spPr>
            <a:xfrm>
              <a:off x="827584" y="2924944"/>
              <a:ext cx="4320480" cy="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7160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35324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73488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11652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816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87981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26145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64309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02473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40637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78802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80809" y="3068960"/>
              <a:ext cx="4349268" cy="430887"/>
            </a:xfrm>
            <a:prstGeom prst="rect">
              <a:avLst/>
            </a:prstGeom>
            <a:noFill/>
          </p:spPr>
          <p:txBody>
            <a:bodyPr wrap="none" rtlCol="0">
              <a:spAutoFit/>
            </a:bodyPr>
            <a:lstStyle/>
            <a:p>
              <a:r>
                <a:rPr lang="en-US" sz="2200" dirty="0" smtClean="0"/>
                <a:t>-5  -4  -3  -2  -1  0   1   2   3   4   5</a:t>
              </a:r>
              <a:endParaRPr lang="en-US" sz="2200" dirty="0"/>
            </a:p>
          </p:txBody>
        </p:sp>
        <p:sp>
          <p:nvSpPr>
            <p:cNvPr id="60" name="TextBox 59"/>
            <p:cNvSpPr txBox="1"/>
            <p:nvPr/>
          </p:nvSpPr>
          <p:spPr>
            <a:xfrm>
              <a:off x="5119886" y="2740278"/>
              <a:ext cx="335348" cy="400110"/>
            </a:xfrm>
            <a:prstGeom prst="rect">
              <a:avLst/>
            </a:prstGeom>
            <a:noFill/>
          </p:spPr>
          <p:txBody>
            <a:bodyPr wrap="none" rtlCol="0">
              <a:spAutoFit/>
            </a:bodyPr>
            <a:lstStyle/>
            <a:p>
              <a:r>
                <a:rPr lang="en-US" sz="2000" b="1" i="1" dirty="0" smtClean="0">
                  <a:latin typeface="Cambria" panose="02040503050406030204" pitchFamily="18" charset="0"/>
                </a:rPr>
                <a:t>X</a:t>
              </a:r>
              <a:endParaRPr lang="en-US" sz="2000" b="1" i="1" dirty="0">
                <a:latin typeface="Cambria" panose="02040503050406030204" pitchFamily="18" charset="0"/>
              </a:endParaRPr>
            </a:p>
          </p:txBody>
        </p:sp>
      </p:grpSp>
      <p:sp>
        <p:nvSpPr>
          <p:cNvPr id="61" name="Oval 60"/>
          <p:cNvSpPr/>
          <p:nvPr/>
        </p:nvSpPr>
        <p:spPr>
          <a:xfrm>
            <a:off x="3512082" y="5157192"/>
            <a:ext cx="263966" cy="2639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a:endCxn id="64" idx="2"/>
          </p:cNvCxnSpPr>
          <p:nvPr/>
        </p:nvCxnSpPr>
        <p:spPr>
          <a:xfrm flipH="1" flipV="1">
            <a:off x="1187624" y="5289175"/>
            <a:ext cx="2324458" cy="10518"/>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187624" y="5157192"/>
            <a:ext cx="263966" cy="2639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054987"/>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5.4 – Introducing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37</a:t>
            </a:r>
            <a:endParaRPr lang="en-GB" sz="1400" b="1" dirty="0">
              <a:latin typeface="Calibri" panose="020F0502020204030204" pitchFamily="34" charset="0"/>
            </a:endParaRPr>
          </a:p>
        </p:txBody>
      </p:sp>
      <p:sp>
        <p:nvSpPr>
          <p:cNvPr id="3" name="Rectangle 2"/>
          <p:cNvSpPr/>
          <p:nvPr/>
        </p:nvSpPr>
        <p:spPr>
          <a:xfrm>
            <a:off x="251520" y="1290240"/>
            <a:ext cx="5256584" cy="4401205"/>
          </a:xfrm>
          <a:prstGeom prst="rect">
            <a:avLst/>
          </a:prstGeom>
        </p:spPr>
        <p:txBody>
          <a:bodyPr wrap="square">
            <a:spAutoFit/>
          </a:bodyPr>
          <a:lstStyle/>
          <a:p>
            <a:pPr marL="457200" indent="-457200">
              <a:buClr>
                <a:srgbClr val="C00000"/>
              </a:buClr>
              <a:buFont typeface="+mj-lt"/>
              <a:buAutoNum type="arabicPeriod"/>
              <a:tabLst>
                <a:tab pos="2852738" algn="l"/>
                <a:tab pos="3200400" algn="l"/>
              </a:tabLst>
            </a:pPr>
            <a:r>
              <a:rPr lang="en-US" sz="2800" dirty="0">
                <a:latin typeface="Arial" panose="020B0604020202020204" pitchFamily="34" charset="0"/>
                <a:cs typeface="Arial" panose="020B0604020202020204" pitchFamily="34" charset="0"/>
              </a:rPr>
              <a:t>Write down the inequalities represented on these number lines</a:t>
            </a:r>
            <a:r>
              <a:rPr lang="en-US" sz="2800" dirty="0" smtClean="0">
                <a:latin typeface="Arial" panose="020B0604020202020204" pitchFamily="34" charset="0"/>
                <a:cs typeface="Arial" panose="020B0604020202020204" pitchFamily="34" charset="0"/>
              </a:rPr>
              <a:t>.</a:t>
            </a:r>
          </a:p>
          <a:p>
            <a:pPr marL="514350" indent="-514350">
              <a:buClr>
                <a:srgbClr val="C00000"/>
              </a:buClr>
              <a:buFont typeface="+mj-lt"/>
              <a:buAutoNum type="alphaLcPeriod" startAt="4"/>
              <a:tabLst>
                <a:tab pos="2852738" algn="l"/>
                <a:tab pos="3200400" algn="l"/>
              </a:tabLst>
            </a:pP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startAt="4"/>
              <a:tabLst>
                <a:tab pos="2852738" algn="l"/>
                <a:tab pos="3200400" algn="l"/>
              </a:tabLst>
            </a:pP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startAt="4"/>
              <a:tabLst>
                <a:tab pos="2852738" algn="l"/>
                <a:tab pos="3200400" algn="l"/>
              </a:tabLst>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pSp>
        <p:nvGrpSpPr>
          <p:cNvPr id="23" name="Group 22"/>
          <p:cNvGrpSpPr/>
          <p:nvPr/>
        </p:nvGrpSpPr>
        <p:grpSpPr>
          <a:xfrm>
            <a:off x="661671" y="4005064"/>
            <a:ext cx="4774425" cy="688722"/>
            <a:chOff x="680809" y="2740278"/>
            <a:chExt cx="4774425" cy="759569"/>
          </a:xfrm>
        </p:grpSpPr>
        <p:cxnSp>
          <p:nvCxnSpPr>
            <p:cNvPr id="4" name="Straight Connector 3"/>
            <p:cNvCxnSpPr/>
            <p:nvPr/>
          </p:nvCxnSpPr>
          <p:spPr>
            <a:xfrm>
              <a:off x="827584" y="2924944"/>
              <a:ext cx="4320480" cy="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7160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5324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3488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1652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49816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7981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6145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4309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2473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0637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8802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0809" y="3068960"/>
              <a:ext cx="4349268" cy="430887"/>
            </a:xfrm>
            <a:prstGeom prst="rect">
              <a:avLst/>
            </a:prstGeom>
            <a:noFill/>
          </p:spPr>
          <p:txBody>
            <a:bodyPr wrap="none" rtlCol="0">
              <a:spAutoFit/>
            </a:bodyPr>
            <a:lstStyle/>
            <a:p>
              <a:r>
                <a:rPr lang="en-US" sz="2200" dirty="0" smtClean="0"/>
                <a:t>-5  -4  -3  -2  -1  0   1   2   3   4   5</a:t>
              </a:r>
              <a:endParaRPr lang="en-US" sz="2200" dirty="0"/>
            </a:p>
          </p:txBody>
        </p:sp>
        <p:sp>
          <p:nvSpPr>
            <p:cNvPr id="11" name="TextBox 10"/>
            <p:cNvSpPr txBox="1"/>
            <p:nvPr/>
          </p:nvSpPr>
          <p:spPr>
            <a:xfrm>
              <a:off x="5119886" y="2740278"/>
              <a:ext cx="335348" cy="400110"/>
            </a:xfrm>
            <a:prstGeom prst="rect">
              <a:avLst/>
            </a:prstGeom>
            <a:noFill/>
          </p:spPr>
          <p:txBody>
            <a:bodyPr wrap="none" rtlCol="0">
              <a:spAutoFit/>
            </a:bodyPr>
            <a:lstStyle/>
            <a:p>
              <a:r>
                <a:rPr lang="en-US" sz="2000" b="1" i="1" dirty="0" smtClean="0">
                  <a:latin typeface="Cambria" panose="02040503050406030204" pitchFamily="18" charset="0"/>
                </a:rPr>
                <a:t>X</a:t>
              </a:r>
              <a:endParaRPr lang="en-US" sz="2000" b="1" i="1" dirty="0">
                <a:latin typeface="Cambria" panose="02040503050406030204" pitchFamily="18" charset="0"/>
              </a:endParaRPr>
            </a:p>
          </p:txBody>
        </p:sp>
      </p:grpSp>
      <p:sp>
        <p:nvSpPr>
          <p:cNvPr id="24" name="Oval 23"/>
          <p:cNvSpPr/>
          <p:nvPr/>
        </p:nvSpPr>
        <p:spPr>
          <a:xfrm>
            <a:off x="3875986" y="2654468"/>
            <a:ext cx="263966" cy="263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24" idx="6"/>
          </p:cNvCxnSpPr>
          <p:nvPr/>
        </p:nvCxnSpPr>
        <p:spPr>
          <a:xfrm flipV="1">
            <a:off x="4139952" y="2780928"/>
            <a:ext cx="628934" cy="5523"/>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661671" y="2852936"/>
            <a:ext cx="4774425" cy="688722"/>
            <a:chOff x="680809" y="2740278"/>
            <a:chExt cx="4774425" cy="759569"/>
          </a:xfrm>
        </p:grpSpPr>
        <p:cxnSp>
          <p:nvCxnSpPr>
            <p:cNvPr id="29" name="Straight Connector 28"/>
            <p:cNvCxnSpPr/>
            <p:nvPr/>
          </p:nvCxnSpPr>
          <p:spPr>
            <a:xfrm>
              <a:off x="827584" y="2924944"/>
              <a:ext cx="4320480" cy="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7160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5324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73488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11652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9816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87981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6145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4309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02473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0637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8802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80809" y="3068960"/>
              <a:ext cx="4349268" cy="430887"/>
            </a:xfrm>
            <a:prstGeom prst="rect">
              <a:avLst/>
            </a:prstGeom>
            <a:noFill/>
          </p:spPr>
          <p:txBody>
            <a:bodyPr wrap="none" rtlCol="0">
              <a:spAutoFit/>
            </a:bodyPr>
            <a:lstStyle/>
            <a:p>
              <a:r>
                <a:rPr lang="en-US" sz="2200" dirty="0" smtClean="0"/>
                <a:t>-5  -4  -3  -2  -1  0   1   2   3   4   5</a:t>
              </a:r>
              <a:endParaRPr lang="en-US" sz="2200" dirty="0"/>
            </a:p>
          </p:txBody>
        </p:sp>
        <p:sp>
          <p:nvSpPr>
            <p:cNvPr id="42" name="TextBox 41"/>
            <p:cNvSpPr txBox="1"/>
            <p:nvPr/>
          </p:nvSpPr>
          <p:spPr>
            <a:xfrm>
              <a:off x="5119886" y="2740278"/>
              <a:ext cx="335348" cy="400110"/>
            </a:xfrm>
            <a:prstGeom prst="rect">
              <a:avLst/>
            </a:prstGeom>
            <a:noFill/>
          </p:spPr>
          <p:txBody>
            <a:bodyPr wrap="none" rtlCol="0">
              <a:spAutoFit/>
            </a:bodyPr>
            <a:lstStyle/>
            <a:p>
              <a:r>
                <a:rPr lang="en-US" sz="2000" b="1" i="1" dirty="0" smtClean="0">
                  <a:latin typeface="Cambria" panose="02040503050406030204" pitchFamily="18" charset="0"/>
                </a:rPr>
                <a:t>X</a:t>
              </a:r>
              <a:endParaRPr lang="en-US" sz="2000" b="1" i="1" dirty="0">
                <a:latin typeface="Cambria" panose="02040503050406030204" pitchFamily="18" charset="0"/>
              </a:endParaRPr>
            </a:p>
          </p:txBody>
        </p:sp>
      </p:grpSp>
      <p:sp>
        <p:nvSpPr>
          <p:cNvPr id="43" name="Oval 42"/>
          <p:cNvSpPr/>
          <p:nvPr/>
        </p:nvSpPr>
        <p:spPr>
          <a:xfrm>
            <a:off x="2699792" y="3802981"/>
            <a:ext cx="263966" cy="2639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stCxn id="43" idx="2"/>
            <a:endCxn id="63" idx="6"/>
          </p:cNvCxnSpPr>
          <p:nvPr/>
        </p:nvCxnSpPr>
        <p:spPr>
          <a:xfrm flipH="1">
            <a:off x="2243678" y="3934964"/>
            <a:ext cx="456114" cy="10125"/>
          </a:xfrm>
          <a:prstGeom prst="line">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661671" y="5359275"/>
            <a:ext cx="4774425" cy="688722"/>
            <a:chOff x="680809" y="2740278"/>
            <a:chExt cx="4774425" cy="759569"/>
          </a:xfrm>
        </p:grpSpPr>
        <p:cxnSp>
          <p:nvCxnSpPr>
            <p:cNvPr id="47" name="Straight Connector 46"/>
            <p:cNvCxnSpPr/>
            <p:nvPr/>
          </p:nvCxnSpPr>
          <p:spPr>
            <a:xfrm>
              <a:off x="827584" y="2924944"/>
              <a:ext cx="4320480" cy="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7160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35324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73488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11652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816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87981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26145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64309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02473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40637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78802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80809" y="3068960"/>
              <a:ext cx="4349268" cy="430887"/>
            </a:xfrm>
            <a:prstGeom prst="rect">
              <a:avLst/>
            </a:prstGeom>
            <a:noFill/>
          </p:spPr>
          <p:txBody>
            <a:bodyPr wrap="none" rtlCol="0">
              <a:spAutoFit/>
            </a:bodyPr>
            <a:lstStyle/>
            <a:p>
              <a:r>
                <a:rPr lang="en-US" sz="2200" dirty="0" smtClean="0"/>
                <a:t>-5  -4  -3  -2  -1  0   1   2   3   4   5</a:t>
              </a:r>
              <a:endParaRPr lang="en-US" sz="2200" dirty="0"/>
            </a:p>
          </p:txBody>
        </p:sp>
        <p:sp>
          <p:nvSpPr>
            <p:cNvPr id="60" name="TextBox 59"/>
            <p:cNvSpPr txBox="1"/>
            <p:nvPr/>
          </p:nvSpPr>
          <p:spPr>
            <a:xfrm>
              <a:off x="5119886" y="2740278"/>
              <a:ext cx="335348" cy="400110"/>
            </a:xfrm>
            <a:prstGeom prst="rect">
              <a:avLst/>
            </a:prstGeom>
            <a:noFill/>
          </p:spPr>
          <p:txBody>
            <a:bodyPr wrap="none" rtlCol="0">
              <a:spAutoFit/>
            </a:bodyPr>
            <a:lstStyle/>
            <a:p>
              <a:r>
                <a:rPr lang="en-US" sz="2000" b="1" i="1" dirty="0" smtClean="0">
                  <a:latin typeface="Cambria" panose="02040503050406030204" pitchFamily="18" charset="0"/>
                </a:rPr>
                <a:t>X</a:t>
              </a:r>
              <a:endParaRPr lang="en-US" sz="2000" b="1" i="1" dirty="0">
                <a:latin typeface="Cambria" panose="02040503050406030204" pitchFamily="18" charset="0"/>
              </a:endParaRPr>
            </a:p>
          </p:txBody>
        </p:sp>
      </p:grpSp>
      <p:sp>
        <p:nvSpPr>
          <p:cNvPr id="63" name="Oval 62"/>
          <p:cNvSpPr/>
          <p:nvPr/>
        </p:nvSpPr>
        <p:spPr>
          <a:xfrm>
            <a:off x="1979712" y="3813106"/>
            <a:ext cx="263966" cy="263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596066" y="5181258"/>
            <a:ext cx="263966" cy="263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a:stCxn id="65" idx="2"/>
            <a:endCxn id="67" idx="6"/>
          </p:cNvCxnSpPr>
          <p:nvPr/>
        </p:nvCxnSpPr>
        <p:spPr>
          <a:xfrm flipH="1">
            <a:off x="2603718" y="5313241"/>
            <a:ext cx="1992348" cy="0"/>
          </a:xfrm>
          <a:prstGeom prst="line">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2339752" y="5181258"/>
            <a:ext cx="263966" cy="263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772364"/>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5.4 – Introducing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37</a:t>
            </a:r>
            <a:endParaRPr lang="en-GB" sz="1400" b="1" dirty="0">
              <a:latin typeface="Calibri" panose="020F0502020204030204" pitchFamily="34" charset="0"/>
            </a:endParaRPr>
          </a:p>
        </p:txBody>
      </p:sp>
      <p:sp>
        <p:nvSpPr>
          <p:cNvPr id="3" name="Rectangle 2"/>
          <p:cNvSpPr/>
          <p:nvPr/>
        </p:nvSpPr>
        <p:spPr>
          <a:xfrm>
            <a:off x="251520" y="1290240"/>
            <a:ext cx="5256584" cy="4832092"/>
          </a:xfrm>
          <a:prstGeom prst="rect">
            <a:avLst/>
          </a:prstGeom>
        </p:spPr>
        <p:txBody>
          <a:bodyPr wrap="square">
            <a:spAutoFit/>
          </a:bodyPr>
          <a:lstStyle/>
          <a:p>
            <a:pPr marL="457200" indent="-457200">
              <a:buClr>
                <a:srgbClr val="C00000"/>
              </a:buClr>
              <a:buFont typeface="+mj-lt"/>
              <a:buAutoNum type="arabicPeriod" startAt="4"/>
              <a:tabLst>
                <a:tab pos="2852738" algn="l"/>
                <a:tab pos="3200400" algn="l"/>
              </a:tabLst>
            </a:pPr>
            <a:r>
              <a:rPr lang="en-US" sz="2800" dirty="0">
                <a:latin typeface="Arial" panose="020B0604020202020204" pitchFamily="34" charset="0"/>
                <a:cs typeface="Arial" panose="020B0604020202020204" pitchFamily="34" charset="0"/>
              </a:rPr>
              <a:t>When exercising, </a:t>
            </a:r>
            <a:r>
              <a:rPr lang="en-US" sz="2800" dirty="0" smtClean="0">
                <a:latin typeface="Arial" panose="020B0604020202020204" pitchFamily="34" charset="0"/>
                <a:cs typeface="Arial" panose="020B0604020202020204" pitchFamily="34" charset="0"/>
              </a:rPr>
              <a:t>Mr. </a:t>
            </a:r>
            <a:r>
              <a:rPr lang="en-US" sz="2800" dirty="0">
                <a:latin typeface="Arial" panose="020B0604020202020204" pitchFamily="34" charset="0"/>
                <a:cs typeface="Arial" panose="020B0604020202020204" pitchFamily="34" charset="0"/>
              </a:rPr>
              <a:t>Williams's heart rate, </a:t>
            </a:r>
            <a:r>
              <a:rPr lang="en-US" sz="2800" i="1" dirty="0">
                <a:latin typeface="Arial" panose="020B0604020202020204" pitchFamily="34" charset="0"/>
                <a:cs typeface="Arial" panose="020B0604020202020204" pitchFamily="34" charset="0"/>
              </a:rPr>
              <a:t>h</a:t>
            </a:r>
            <a:r>
              <a:rPr lang="en-US" sz="2800" dirty="0">
                <a:latin typeface="Arial" panose="020B0604020202020204" pitchFamily="34" charset="0"/>
                <a:cs typeface="Arial" panose="020B0604020202020204" pitchFamily="34" charset="0"/>
              </a:rPr>
              <a:t>, is between 185 and 190 bpm (beats per minute) </a:t>
            </a:r>
            <a:r>
              <a:rPr lang="en-US" sz="2800" dirty="0" smtClean="0">
                <a:latin typeface="Arial" panose="020B0604020202020204" pitchFamily="34" charset="0"/>
                <a:cs typeface="Arial" panose="020B0604020202020204" pitchFamily="34" charset="0"/>
              </a:rPr>
              <a:t>inclusive.</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Show </a:t>
            </a:r>
            <a:r>
              <a:rPr lang="en-US" sz="2800" dirty="0">
                <a:latin typeface="Arial" panose="020B0604020202020204" pitchFamily="34" charset="0"/>
                <a:cs typeface="Arial" panose="020B0604020202020204" pitchFamily="34" charset="0"/>
              </a:rPr>
              <a:t>this on a number line.</a:t>
            </a:r>
          </a:p>
          <a:p>
            <a:pPr marL="457200" indent="-457200">
              <a:buClr>
                <a:srgbClr val="C00000"/>
              </a:buClr>
              <a:buFont typeface="+mj-lt"/>
              <a:buAutoNum type="arabicPeriod" startAt="4"/>
              <a:tabLst>
                <a:tab pos="2852738" algn="l"/>
                <a:tab pos="3200400" algn="l"/>
              </a:tabLst>
            </a:pPr>
            <a:r>
              <a:rPr lang="en-US" sz="2800" dirty="0" smtClean="0">
                <a:latin typeface="Arial" panose="020B0604020202020204" pitchFamily="34" charset="0"/>
                <a:cs typeface="Arial" panose="020B0604020202020204" pitchFamily="34" charset="0"/>
              </a:rPr>
              <a:t>Write </a:t>
            </a:r>
            <a:r>
              <a:rPr lang="en-US" sz="2800" dirty="0">
                <a:latin typeface="Arial" panose="020B0604020202020204" pitchFamily="34" charset="0"/>
                <a:cs typeface="Arial" panose="020B0604020202020204" pitchFamily="34" charset="0"/>
              </a:rPr>
              <a:t>down the integer values of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that satisfy each of these inequalities.</a:t>
            </a:r>
          </a:p>
          <a:p>
            <a:pPr marL="914400" indent="-457200">
              <a:buClr>
                <a:srgbClr val="C00000"/>
              </a:buClr>
              <a:buFont typeface="+mj-lt"/>
              <a:buAutoNum type="alphaLcPeriod"/>
              <a:tabLst>
                <a:tab pos="2971800" algn="l"/>
                <a:tab pos="3314700" algn="l"/>
              </a:tabLst>
            </a:pPr>
            <a:r>
              <a:rPr lang="en-US" sz="2800" dirty="0" smtClean="0">
                <a:latin typeface="Arial" panose="020B0604020202020204" pitchFamily="34" charset="0"/>
                <a:cs typeface="Arial" panose="020B0604020202020204" pitchFamily="34" charset="0"/>
              </a:rPr>
              <a:t>3</a:t>
            </a:r>
            <a:r>
              <a:rPr lang="en-US" sz="2800" i="1" dirty="0" smtClean="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&lt; x</a:t>
            </a:r>
            <a:r>
              <a:rPr lang="en-US" sz="2800" dirty="0">
                <a:latin typeface="Arial" panose="020B0604020202020204" pitchFamily="34" charset="0"/>
                <a:cs typeface="Arial" panose="020B0604020202020204" pitchFamily="34" charset="0"/>
              </a:rPr>
              <a:t> &lt; </a:t>
            </a:r>
            <a:r>
              <a:rPr lang="en-US" sz="2800" dirty="0" smtClean="0">
                <a:latin typeface="Arial" panose="020B0604020202020204" pitchFamily="34" charset="0"/>
                <a:cs typeface="Arial" panose="020B0604020202020204" pitchFamily="34" charset="0"/>
              </a:rPr>
              <a:t>10</a:t>
            </a:r>
            <a:r>
              <a:rPr lang="en-US" sz="2800" dirty="0">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 </a:t>
            </a:r>
            <a:r>
              <a:rPr lang="en-US" sz="2800" dirty="0">
                <a:latin typeface="Arial" panose="020B0604020202020204" pitchFamily="34" charset="0"/>
                <a:cs typeface="Arial" panose="020B0604020202020204" pitchFamily="34" charset="0"/>
              </a:rPr>
              <a:t>&lt;</a:t>
            </a:r>
            <a:r>
              <a:rPr lang="en-US" sz="2800" i="1" dirty="0">
                <a:latin typeface="Arial" panose="020B0604020202020204" pitchFamily="34" charset="0"/>
                <a:cs typeface="Arial" panose="020B0604020202020204" pitchFamily="34" charset="0"/>
              </a:rPr>
              <a:t> x</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971800" algn="l"/>
                <a:tab pos="3314700" algn="l"/>
              </a:tabLst>
            </a:pPr>
            <a:r>
              <a:rPr lang="en-US" sz="2800" dirty="0" smtClean="0">
                <a:latin typeface="Arial" panose="020B0604020202020204" pitchFamily="34" charset="0"/>
                <a:cs typeface="Arial" panose="020B0604020202020204" pitchFamily="34" charset="0"/>
              </a:rPr>
              <a:t>-2</a:t>
            </a:r>
            <a:r>
              <a:rPr lang="en-US" sz="2800" i="1"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1.5 </a:t>
            </a:r>
            <a:r>
              <a:rPr lang="en-US" sz="2800" dirty="0">
                <a:latin typeface="Arial" panose="020B0604020202020204" pitchFamily="34" charset="0"/>
                <a:cs typeface="Arial" panose="020B0604020202020204" pitchFamily="34" charset="0"/>
              </a:rPr>
              <a:t>&lt;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&lt; 6</a:t>
            </a:r>
            <a:endParaRPr lang="en-US" sz="28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5"/>
              <a:tabLst>
                <a:tab pos="2971800" algn="l"/>
                <a:tab pos="3314700" algn="l"/>
              </a:tabLst>
            </a:pPr>
            <a:r>
              <a:rPr lang="en-US" sz="2800" dirty="0" smtClean="0">
                <a:latin typeface="Arial" panose="020B0604020202020204" pitchFamily="34" charset="0"/>
                <a:cs typeface="Arial" panose="020B0604020202020204" pitchFamily="34" charset="0"/>
              </a:rPr>
              <a:t>-2½ </a:t>
            </a:r>
            <a:r>
              <a:rPr lang="en-US" sz="2800" dirty="0">
                <a:latin typeface="Arial" panose="020B0604020202020204" pitchFamily="34" charset="0"/>
                <a:cs typeface="Arial" panose="020B0604020202020204" pitchFamily="34" charset="0"/>
              </a:rPr>
              <a:t>&lt;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4 </a:t>
            </a:r>
            <a:r>
              <a:rPr lang="en-US" sz="2800" dirty="0">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f</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 &lt;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&lt; </a:t>
            </a: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383569"/>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5.4 – Introducing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51917"/>
                <a:ext cx="5256584" cy="4277902"/>
              </a:xfrm>
              <a:prstGeom prst="rect">
                <a:avLst/>
              </a:prstGeom>
            </p:spPr>
            <p:txBody>
              <a:bodyPr wrap="square">
                <a:spAutoFit/>
              </a:bodyPr>
              <a:lstStyle/>
              <a:p>
                <a:pPr marL="514350" indent="-514350">
                  <a:buClr>
                    <a:srgbClr val="C00000"/>
                  </a:buClr>
                  <a:buFont typeface="+mj-lt"/>
                  <a:buAutoNum type="arabicPeriod" startAt="6"/>
                  <a:tabLst>
                    <a:tab pos="2852738" algn="l"/>
                    <a:tab pos="3200400" algn="l"/>
                  </a:tabLst>
                </a:pPr>
                <a:r>
                  <a:rPr lang="en-US" sz="2400" i="1" dirty="0" smtClean="0">
                    <a:latin typeface="Arial" panose="020B0604020202020204" pitchFamily="34" charset="0"/>
                    <a:cs typeface="Arial" panose="020B0604020202020204" pitchFamily="34" charset="0"/>
                  </a:rPr>
                  <a:t>n ≥ </a:t>
                </a:r>
                <a:r>
                  <a:rPr lang="en-US" sz="2400" dirty="0" smtClean="0">
                    <a:latin typeface="Arial" panose="020B0604020202020204" pitchFamily="34" charset="0"/>
                    <a:cs typeface="Arial" panose="020B0604020202020204" pitchFamily="34" charset="0"/>
                  </a:rPr>
                  <a:t>3</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an inequality </a:t>
                </a:r>
                <a:r>
                  <a:rPr lang="en-US" sz="2400" dirty="0" smtClean="0">
                    <a:latin typeface="Arial" panose="020B0604020202020204" pitchFamily="34" charset="0"/>
                    <a:cs typeface="Arial" panose="020B0604020202020204" pitchFamily="34" charset="0"/>
                  </a:rPr>
                  <a:t>for:</a:t>
                </a:r>
              </a:p>
              <a:p>
                <a:pPr marL="914400" indent="-457200">
                  <a:buClr>
                    <a:srgbClr val="C00000"/>
                  </a:buClr>
                  <a:buFont typeface="+mj-lt"/>
                  <a:buAutoNum type="alphaLcPeriod"/>
                  <a:tabLst>
                    <a:tab pos="2971800" algn="l"/>
                    <a:tab pos="3314700" algn="l"/>
                  </a:tabLst>
                </a:pPr>
                <a:r>
                  <a:rPr lang="en-US" sz="2400" dirty="0" smtClean="0">
                    <a:latin typeface="Arial" panose="020B0604020202020204" pitchFamily="34" charset="0"/>
                    <a:cs typeface="Arial" panose="020B0604020202020204" pitchFamily="34" charset="0"/>
                  </a:rPr>
                  <a:t>3</a:t>
                </a:r>
                <a:r>
                  <a:rPr lang="en-US" sz="2400" i="1" dirty="0" smtClean="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a:t>
                </a:r>
                <a:r>
                  <a:rPr lang="en-US" sz="2400" i="1" dirty="0">
                    <a:solidFill>
                      <a:srgbClr val="C00000"/>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n +1</a:t>
                </a: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971800" algn="l"/>
                    <a:tab pos="3314700" algn="l"/>
                  </a:tabLst>
                </a:pPr>
                <a:r>
                  <a:rPr lang="en-US" sz="2400" i="1" dirty="0">
                    <a:latin typeface="Arial" panose="020B0604020202020204" pitchFamily="34" charset="0"/>
                    <a:cs typeface="Arial" panose="020B0604020202020204" pitchFamily="34" charset="0"/>
                  </a:rPr>
                  <a:t>n</a:t>
                </a:r>
                <a:r>
                  <a:rPr lang="en-US" sz="2400" i="1"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- 5</a:t>
                </a:r>
                <a:r>
                  <a:rPr lang="en-US" sz="2400" dirty="0">
                    <a:latin typeface="Arial" panose="020B0604020202020204" pitchFamily="34" charset="0"/>
                    <a:cs typeface="Arial" panose="020B0604020202020204" pitchFamily="34" charset="0"/>
                  </a:rPr>
                  <a:t>	</a:t>
                </a:r>
                <a:r>
                  <a:rPr lang="en-US" sz="2400" i="1" dirty="0">
                    <a:solidFill>
                      <a:srgbClr val="C00000"/>
                    </a:solidFill>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n </a:t>
                </a: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7"/>
                  <a:tabLst>
                    <a:tab pos="2852738" algn="l"/>
                    <a:tab pos="3200400" algn="l"/>
                  </a:tabLst>
                </a:pPr>
                <a:r>
                  <a:rPr lang="en-US" sz="2400" dirty="0">
                    <a:latin typeface="Arial" panose="020B0604020202020204" pitchFamily="34" charset="0"/>
                    <a:cs typeface="Arial" panose="020B0604020202020204" pitchFamily="34" charset="0"/>
                  </a:rPr>
                  <a:t>Solve the </a:t>
                </a:r>
                <a:r>
                  <a:rPr lang="en-US" sz="2400" dirty="0" smtClean="0">
                    <a:latin typeface="Arial" panose="020B0604020202020204" pitchFamily="34" charset="0"/>
                    <a:cs typeface="Arial" panose="020B0604020202020204" pitchFamily="34" charset="0"/>
                  </a:rPr>
                  <a:t>inequalities. Show </a:t>
                </a:r>
                <a:r>
                  <a:rPr lang="en-US" sz="2400" dirty="0">
                    <a:latin typeface="Arial" panose="020B0604020202020204" pitchFamily="34" charset="0"/>
                    <a:cs typeface="Arial" panose="020B0604020202020204" pitchFamily="34" charset="0"/>
                  </a:rPr>
                  <a:t>each solution on a number line</a:t>
                </a:r>
                <a:r>
                  <a:rPr lang="en-US" sz="2400" dirty="0" smtClean="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2971800" algn="l"/>
                    <a:tab pos="3314700" algn="l"/>
                  </a:tabLst>
                </a:pPr>
                <a:r>
                  <a:rPr lang="en-US" sz="2400" i="1" dirty="0" smtClean="0">
                    <a:latin typeface="Arial" panose="020B0604020202020204" pitchFamily="34" charset="0"/>
                    <a:cs typeface="Arial" panose="020B0604020202020204" pitchFamily="34" charset="0"/>
                  </a:rPr>
                  <a:t>x + </a:t>
                </a:r>
                <a:r>
                  <a:rPr lang="en-US" sz="2400" dirty="0" smtClean="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&lt; </a:t>
                </a:r>
                <a:r>
                  <a:rPr lang="en-US" sz="2400" dirty="0" smtClean="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r>
                  <a:rPr lang="en-US" sz="2400" i="1" dirty="0">
                    <a:solidFill>
                      <a:srgbClr val="C00000"/>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x</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5 </a:t>
                </a:r>
                <a:r>
                  <a:rPr lang="en-US" sz="2400" i="1"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12</a:t>
                </a: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971800" algn="l"/>
                    <a:tab pos="3314700" algn="l"/>
                  </a:tabLst>
                </a:pPr>
                <a:r>
                  <a:rPr lang="en-US" sz="2400" dirty="0" smtClean="0">
                    <a:latin typeface="Arial" panose="020B0604020202020204" pitchFamily="34" charset="0"/>
                    <a:cs typeface="Arial" panose="020B0604020202020204" pitchFamily="34" charset="0"/>
                  </a:rPr>
                  <a:t>3</a:t>
                </a:r>
                <a:r>
                  <a:rPr lang="en-US" sz="2400" i="1"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12</a:t>
                </a:r>
                <a:r>
                  <a:rPr lang="en-US" sz="2400" dirty="0">
                    <a:latin typeface="Arial" panose="020B0604020202020204" pitchFamily="34" charset="0"/>
                    <a:cs typeface="Arial" panose="020B0604020202020204" pitchFamily="34" charset="0"/>
                  </a:rPr>
                  <a:t>	</a:t>
                </a:r>
                <a:r>
                  <a:rPr lang="en-US" sz="2400" i="1" dirty="0">
                    <a:solidFill>
                      <a:srgbClr val="C00000"/>
                    </a:solidFill>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rPr>
                        </m:ctrlPr>
                      </m:fPr>
                      <m:num>
                        <m:r>
                          <a:rPr lang="en-US" sz="2400" b="0" i="1" smtClean="0">
                            <a:latin typeface="Cambria Math" panose="02040503050406030204" pitchFamily="18" charset="0"/>
                          </a:rPr>
                          <m:t>𝑥</m:t>
                        </m:r>
                      </m:num>
                      <m:den>
                        <m:r>
                          <a:rPr lang="en-US" sz="2400" b="0" i="1" smtClean="0">
                            <a:latin typeface="Cambria Math" panose="02040503050406030204" pitchFamily="18" charset="0"/>
                          </a:rPr>
                          <m:t>4</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7</a:t>
                </a: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5"/>
                  <a:tabLst>
                    <a:tab pos="2971800" algn="l"/>
                    <a:tab pos="3314700" algn="l"/>
                  </a:tabLst>
                </a:pP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+ 1 &gt; 12 </a:t>
                </a:r>
                <a:r>
                  <a:rPr lang="en-US" sz="2400" dirty="0">
                    <a:latin typeface="Arial" panose="020B0604020202020204" pitchFamily="34" charset="0"/>
                    <a:cs typeface="Arial" panose="020B0604020202020204" pitchFamily="34" charset="0"/>
                  </a:rPr>
                  <a:t>	</a:t>
                </a:r>
                <a:r>
                  <a:rPr lang="en-US" sz="2400" i="1" dirty="0">
                    <a:solidFill>
                      <a:srgbClr val="C00000"/>
                    </a:solidFill>
                    <a:latin typeface="Arial" panose="020B0604020202020204" pitchFamily="34" charset="0"/>
                    <a:cs typeface="Arial" panose="020B0604020202020204" pitchFamily="34" charset="0"/>
                  </a:rPr>
                  <a:t>f</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3</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-2 &gt; -1</a:t>
                </a:r>
                <a:endParaRPr lang="en-US" sz="2400" dirty="0">
                  <a:latin typeface="Arial" panose="020B0604020202020204" pitchFamily="34" charset="0"/>
                  <a:cs typeface="Arial" panose="020B0604020202020204" pitchFamily="34" charset="0"/>
                </a:endParaRPr>
              </a:p>
              <a:p>
                <a:pPr marL="971550" indent="-514350">
                  <a:buClr>
                    <a:srgbClr val="C00000"/>
                  </a:buClr>
                  <a:buFont typeface="+mj-lt"/>
                  <a:buAutoNum type="alphaLcPeriod" startAt="7"/>
                  <a:tabLst>
                    <a:tab pos="2971800" algn="l"/>
                    <a:tab pos="3314700" algn="l"/>
                  </a:tabLst>
                </a:pP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+ 5) </a:t>
                </a:r>
                <a:r>
                  <a:rPr lang="en-US" sz="2400" dirty="0">
                    <a:latin typeface="Arial" panose="020B0604020202020204" pitchFamily="34" charset="0"/>
                    <a:cs typeface="Arial" panose="020B0604020202020204" pitchFamily="34" charset="0"/>
                  </a:rPr>
                  <a:t>&lt; </a:t>
                </a:r>
                <a:r>
                  <a:rPr lang="en-US" sz="2400" i="1" dirty="0" smtClean="0">
                    <a:latin typeface="Arial" panose="020B0604020202020204" pitchFamily="34" charset="0"/>
                    <a:cs typeface="Arial" panose="020B0604020202020204" pitchFamily="34" charset="0"/>
                  </a:rPr>
                  <a:t>30</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p>
              <a:p>
                <a:pPr marL="971550" indent="-514350">
                  <a:buClr>
                    <a:srgbClr val="C00000"/>
                  </a:buClr>
                  <a:buFont typeface="+mj-lt"/>
                  <a:buAutoNum type="alphaLcPeriod" startAt="7"/>
                  <a:tabLst>
                    <a:tab pos="2971800" algn="l"/>
                    <a:tab pos="3314700" algn="l"/>
                  </a:tabLst>
                </a:pPr>
                <a:r>
                  <a:rPr lang="en-US" sz="2400" dirty="0" smtClean="0">
                    <a:latin typeface="Arial" panose="020B0604020202020204" pitchFamily="34" charset="0"/>
                    <a:cs typeface="Arial" panose="020B0604020202020204" pitchFamily="34" charset="0"/>
                  </a:rPr>
                  <a:t>3(2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- 4) </a:t>
                </a:r>
                <a:r>
                  <a:rPr lang="en-US" sz="2400" i="1"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24</a:t>
                </a:r>
                <a:endParaRPr lang="en-US" sz="24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51917"/>
                <a:ext cx="5256584" cy="4277902"/>
              </a:xfrm>
              <a:prstGeom prst="rect">
                <a:avLst/>
              </a:prstGeom>
              <a:blipFill rotWithShape="0">
                <a:blip r:embed="rId4"/>
                <a:stretch>
                  <a:fillRect l="-1506" t="-997" b="-2422"/>
                </a:stretch>
              </a:blipFill>
            </p:spPr>
            <p:txBody>
              <a:bodyPr/>
              <a:lstStyle/>
              <a:p>
                <a:r>
                  <a:rPr lang="en-US">
                    <a:noFill/>
                  </a:rPr>
                  <a:t> </a:t>
                </a:r>
              </a:p>
            </p:txBody>
          </p:sp>
        </mc:Fallback>
      </mc:AlternateContent>
      <p:sp>
        <p:nvSpPr>
          <p:cNvPr id="5" name="Rectangle 4"/>
          <p:cNvSpPr/>
          <p:nvPr/>
        </p:nvSpPr>
        <p:spPr>
          <a:xfrm flipH="1">
            <a:off x="251519" y="5661248"/>
            <a:ext cx="5204539" cy="8640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Q7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Use the balancing method - do the same to both sides</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84588"/>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pic>
        <p:nvPicPr>
          <p:cNvPr id="3" name="Picture 2"/>
          <p:cNvPicPr>
            <a:picLocks noChangeAspect="1"/>
          </p:cNvPicPr>
          <p:nvPr/>
        </p:nvPicPr>
        <p:blipFill rotWithShape="1">
          <a:blip r:embed="rId3" cstate="print">
            <a:lum bright="3000"/>
            <a:extLst>
              <a:ext uri="{28A0092B-C50C-407E-A947-70E740481C1C}">
                <a14:useLocalDpi xmlns:a14="http://schemas.microsoft.com/office/drawing/2010/main" val="0"/>
              </a:ext>
            </a:extLst>
          </a:blip>
          <a:srcRect/>
          <a:stretch/>
        </p:blipFill>
        <p:spPr>
          <a:xfrm>
            <a:off x="2339752" y="1159982"/>
            <a:ext cx="4464496" cy="5509378"/>
          </a:xfrm>
          <a:prstGeom prst="rect">
            <a:avLst/>
          </a:prstGeom>
        </p:spPr>
      </p:pic>
      <p:sp>
        <p:nvSpPr>
          <p:cNvPr id="5" name="Rounded Rectangle 4"/>
          <p:cNvSpPr/>
          <p:nvPr/>
        </p:nvSpPr>
        <p:spPr>
          <a:xfrm>
            <a:off x="179512" y="1124744"/>
            <a:ext cx="2088232" cy="188056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Icons </a:t>
            </a:r>
            <a:r>
              <a:rPr lang="en-US" sz="1600" dirty="0">
                <a:solidFill>
                  <a:schemeClr val="tx1"/>
                </a:solidFill>
                <a:latin typeface="Arial" panose="020B0604020202020204" pitchFamily="34" charset="0"/>
                <a:cs typeface="Arial" panose="020B0604020202020204" pitchFamily="34" charset="0"/>
              </a:rPr>
              <a:t>alongside the questions show their level of </a:t>
            </a:r>
            <a:r>
              <a:rPr lang="en-US" sz="1600" dirty="0" smtClean="0">
                <a:solidFill>
                  <a:schemeClr val="tx1"/>
                </a:solidFill>
                <a:latin typeface="Arial" panose="020B0604020202020204" pitchFamily="34" charset="0"/>
                <a:cs typeface="Arial" panose="020B0604020202020204" pitchFamily="34" charset="0"/>
              </a:rPr>
              <a:t>difficulty. Questions </a:t>
            </a:r>
            <a:r>
              <a:rPr lang="en-US" sz="1600" dirty="0">
                <a:solidFill>
                  <a:schemeClr val="tx1"/>
                </a:solidFill>
                <a:latin typeface="Arial" panose="020B0604020202020204" pitchFamily="34" charset="0"/>
                <a:cs typeface="Arial" panose="020B0604020202020204" pitchFamily="34" charset="0"/>
              </a:rPr>
              <a:t>in this book will range from 2 </a:t>
            </a:r>
            <a:r>
              <a:rPr lang="en-US" sz="1600" dirty="0" smtClean="0">
                <a:solidFill>
                  <a:schemeClr val="tx1"/>
                </a:solidFill>
                <a:latin typeface="Arial" panose="020B0604020202020204" pitchFamily="34" charset="0"/>
                <a:cs typeface="Arial" panose="020B0604020202020204" pitchFamily="34" charset="0"/>
              </a:rPr>
              <a:t>      </a:t>
            </a:r>
            <a:br>
              <a:rPr lang="en-US" sz="1600" dirty="0" smtClean="0">
                <a:solidFill>
                  <a:schemeClr val="tx1"/>
                </a:solidFill>
                <a:latin typeface="Arial" panose="020B0604020202020204" pitchFamily="34" charset="0"/>
                <a:cs typeface="Arial" panose="020B0604020202020204" pitchFamily="34" charset="0"/>
              </a:rPr>
            </a:br>
            <a:r>
              <a:rPr lang="en-US" sz="1600" dirty="0" smtClean="0">
                <a:solidFill>
                  <a:schemeClr val="tx1"/>
                </a:solidFill>
                <a:latin typeface="Arial" panose="020B0604020202020204" pitchFamily="34" charset="0"/>
                <a:cs typeface="Arial" panose="020B0604020202020204" pitchFamily="34" charset="0"/>
              </a:rPr>
              <a:t>to    8</a:t>
            </a:r>
            <a:endParaRPr lang="en-US" sz="16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5148064" y="5957639"/>
            <a:ext cx="3754801" cy="711721"/>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QR codes link to worked examples from the Student Book which will help you with the question they are alongside.</a:t>
            </a:r>
          </a:p>
        </p:txBody>
      </p:sp>
      <p:sp>
        <p:nvSpPr>
          <p:cNvPr id="8" name="Rounded Rectangle 7"/>
          <p:cNvSpPr/>
          <p:nvPr/>
        </p:nvSpPr>
        <p:spPr>
          <a:xfrm>
            <a:off x="6840252" y="4273485"/>
            <a:ext cx="2088232" cy="160378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Exam-style questions are included throughout to help you prepare for your GCSE exam.</a:t>
            </a:r>
          </a:p>
        </p:txBody>
      </p:sp>
      <p:sp>
        <p:nvSpPr>
          <p:cNvPr id="9" name="Rounded Rectangle 8"/>
          <p:cNvSpPr/>
          <p:nvPr/>
        </p:nvSpPr>
        <p:spPr>
          <a:xfrm>
            <a:off x="215516" y="3608505"/>
            <a:ext cx="2088232" cy="2340775"/>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letters </a:t>
            </a:r>
            <a:r>
              <a:rPr lang="en-US" sz="1600" b="1" dirty="0">
                <a:solidFill>
                  <a:srgbClr val="FF0000"/>
                </a:solidFill>
                <a:latin typeface="Arial" panose="020B0604020202020204" pitchFamily="34" charset="0"/>
                <a:cs typeface="Arial" panose="020B0604020202020204" pitchFamily="34" charset="0"/>
              </a:rPr>
              <a:t>P</a:t>
            </a:r>
            <a:r>
              <a:rPr lang="en-US" sz="1600" dirty="0">
                <a:solidFill>
                  <a:schemeClr val="tx1"/>
                </a:solidFill>
                <a:latin typeface="Arial" panose="020B0604020202020204" pitchFamily="34" charset="0"/>
                <a:cs typeface="Arial" panose="020B0604020202020204" pitchFamily="34" charset="0"/>
              </a:rPr>
              <a:t> and </a:t>
            </a:r>
            <a:r>
              <a:rPr lang="en-US" sz="1600" b="1" dirty="0" smtClean="0">
                <a:solidFill>
                  <a:srgbClr val="FF0000"/>
                </a:solidFill>
                <a:latin typeface="Arial" panose="020B0604020202020204" pitchFamily="34" charset="0"/>
                <a:cs typeface="Arial" panose="020B0604020202020204" pitchFamily="34" charset="0"/>
              </a:rPr>
              <a:t>R</a:t>
            </a:r>
            <a:r>
              <a:rPr lang="en-US" sz="1600" dirty="0" smtClean="0">
                <a:solidFill>
                  <a:schemeClr val="tx1"/>
                </a:solidFill>
                <a:latin typeface="Arial" panose="020B0604020202020204" pitchFamily="34" charset="0"/>
                <a:cs typeface="Arial" panose="020B0604020202020204" pitchFamily="34" charset="0"/>
              </a:rPr>
              <a:t> are </a:t>
            </a:r>
            <a:r>
              <a:rPr lang="en-US" sz="1600" dirty="0">
                <a:solidFill>
                  <a:schemeClr val="tx1"/>
                </a:solidFill>
                <a:latin typeface="Arial" panose="020B0604020202020204" pitchFamily="34" charset="0"/>
                <a:cs typeface="Arial" panose="020B0604020202020204" pitchFamily="34" charset="0"/>
              </a:rPr>
              <a:t>used to show where a question requires you to problem- solve or reason mathematically- essential skills for your GCSE.</a:t>
            </a:r>
          </a:p>
        </p:txBody>
      </p:sp>
      <p:sp>
        <p:nvSpPr>
          <p:cNvPr id="10" name="Rounded Rectangle 9"/>
          <p:cNvSpPr/>
          <p:nvPr/>
        </p:nvSpPr>
        <p:spPr>
          <a:xfrm>
            <a:off x="4211960" y="1124744"/>
            <a:ext cx="4189113" cy="592939"/>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There is a section relating to every mastery lesson in the Student Book</a:t>
            </a:r>
          </a:p>
        </p:txBody>
      </p:sp>
      <p:cxnSp>
        <p:nvCxnSpPr>
          <p:cNvPr id="11" name="Straight Arrow Connector 10"/>
          <p:cNvCxnSpPr/>
          <p:nvPr/>
        </p:nvCxnSpPr>
        <p:spPr>
          <a:xfrm flipH="1">
            <a:off x="3923928" y="1268760"/>
            <a:ext cx="288032" cy="5338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21750" y="3861048"/>
            <a:ext cx="5643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156176" y="5027161"/>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p:cNvCxnSpPr>
          <p:nvPr/>
        </p:nvCxnSpPr>
        <p:spPr>
          <a:xfrm flipH="1" flipV="1">
            <a:off x="4572000" y="6313499"/>
            <a:ext cx="57606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761618" y="1830303"/>
            <a:ext cx="2184986" cy="2246769"/>
          </a:xfrm>
          <a:prstGeom prst="rect">
            <a:avLst/>
          </a:prstGeom>
        </p:spPr>
        <p:txBody>
          <a:bodyPr wrap="square">
            <a:spAutoFit/>
          </a:bodyPr>
          <a:lstStyle/>
          <a:p>
            <a:pPr indent="347663">
              <a:buClr>
                <a:srgbClr val="C00000"/>
              </a:buClr>
              <a:buFont typeface="Arial" panose="020B0604020202020204" pitchFamily="34" charset="0"/>
              <a:buChar char="►"/>
            </a:pPr>
            <a:r>
              <a:rPr lang="en-US" sz="1400" dirty="0"/>
              <a:t>This Practice Book is packed with extra practice on all the content of the Student Book - giving you more opportunities to </a:t>
            </a:r>
            <a:r>
              <a:rPr lang="en-US" sz="1400" dirty="0" err="1"/>
              <a:t>practise</a:t>
            </a:r>
            <a:r>
              <a:rPr lang="en-US" sz="1400" dirty="0"/>
              <a:t> answering simple questions as well as problem-solving and reasoning ones.</a:t>
            </a:r>
          </a:p>
        </p:txBody>
      </p:sp>
      <p:sp>
        <p:nvSpPr>
          <p:cNvPr id="31" name="Round Same Side Corner Rectangle 30">
            <a:hlinkClick r:id="rId4"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a:t>
            </a:r>
            <a:endParaRPr lang="en-GB" sz="1400" b="1" dirty="0">
              <a:latin typeface="Calibri" panose="020F0502020204030204" pitchFamily="34" charset="0"/>
            </a:endParaRPr>
          </a:p>
        </p:txBody>
      </p:sp>
    </p:spTree>
    <p:extLst>
      <p:ext uri="{BB962C8B-B14F-4D97-AF65-F5344CB8AC3E}">
        <p14:creationId xmlns:p14="http://schemas.microsoft.com/office/powerpoint/2010/main" val="27983865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5.4 – Introducing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37</a:t>
            </a:r>
            <a:endParaRPr lang="en-GB" sz="1400" b="1" dirty="0">
              <a:latin typeface="Calibri" panose="020F0502020204030204" pitchFamily="34" charset="0"/>
            </a:endParaRPr>
          </a:p>
        </p:txBody>
      </p:sp>
      <p:grpSp>
        <p:nvGrpSpPr>
          <p:cNvPr id="6" name="Group 5"/>
          <p:cNvGrpSpPr/>
          <p:nvPr/>
        </p:nvGrpSpPr>
        <p:grpSpPr>
          <a:xfrm>
            <a:off x="243512" y="1268760"/>
            <a:ext cx="5264592"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latin typeface="Arial" panose="020B0604020202020204" pitchFamily="34" charset="0"/>
                  <a:cs typeface="Arial" panose="020B0604020202020204" pitchFamily="34" charset="0"/>
                </a:rPr>
                <a:t>8 – Exam-Style Questions</a:t>
              </a:r>
              <a:endParaRPr lang="en-US" sz="28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5176568" cy="4478149"/>
            </a:xfrm>
            <a:prstGeom prst="rect">
              <a:avLst/>
            </a:prstGeom>
          </p:spPr>
          <p:txBody>
            <a:bodyPr wrap="square">
              <a:spAutoFit/>
            </a:bodyPr>
            <a:lstStyle/>
            <a:p>
              <a:pPr marL="457200" indent="-457200">
                <a:spcAft>
                  <a:spcPts val="600"/>
                </a:spcAft>
                <a:buClr>
                  <a:srgbClr val="C00000"/>
                </a:buClr>
                <a:buFont typeface="+mj-lt"/>
                <a:buAutoNum type="alphaLcPeriod"/>
                <a:tabLst>
                  <a:tab pos="4972050" algn="r"/>
                </a:tabLst>
              </a:pPr>
              <a:r>
                <a:rPr lang="en-US" sz="2600" dirty="0" smtClean="0"/>
                <a:t>x </a:t>
              </a:r>
              <a:r>
                <a:rPr lang="en-US" sz="2600" dirty="0"/>
                <a:t>is an integer</a:t>
              </a:r>
              <a:r>
                <a:rPr lang="en-US" sz="2600" dirty="0" smtClean="0"/>
                <a:t>.</a:t>
              </a:r>
              <a:br>
                <a:rPr lang="en-US" sz="2600" dirty="0" smtClean="0"/>
              </a:br>
              <a:r>
                <a:rPr lang="en-US" sz="2600" dirty="0" smtClean="0"/>
                <a:t>-</a:t>
              </a:r>
              <a:r>
                <a:rPr lang="en-US" sz="2600" dirty="0"/>
                <a:t>2 </a:t>
              </a:r>
              <a:r>
                <a:rPr lang="en-US" sz="2600" dirty="0" smtClean="0"/>
                <a:t>≤ </a:t>
              </a:r>
              <a:r>
                <a:rPr lang="en-US" sz="2600" i="1" dirty="0" smtClean="0"/>
                <a:t>x</a:t>
              </a:r>
              <a:r>
                <a:rPr lang="en-US" sz="2600" dirty="0" smtClean="0"/>
                <a:t> </a:t>
              </a:r>
              <a:r>
                <a:rPr lang="en-US" sz="2600" dirty="0"/>
                <a:t>&lt; </a:t>
              </a:r>
              <a:r>
                <a:rPr lang="en-US" sz="2600" dirty="0" smtClean="0"/>
                <a:t>2</a:t>
              </a:r>
              <a:br>
                <a:rPr lang="en-US" sz="2600" dirty="0" smtClean="0"/>
              </a:br>
              <a:r>
                <a:rPr lang="en-US" sz="2600" dirty="0" smtClean="0"/>
                <a:t>List </a:t>
              </a:r>
              <a:r>
                <a:rPr lang="en-US" sz="2600" dirty="0"/>
                <a:t>the possible values of </a:t>
              </a:r>
              <a:r>
                <a:rPr lang="en-US" sz="2600" i="1" dirty="0"/>
                <a:t>x</a:t>
              </a:r>
              <a:r>
                <a:rPr lang="en-US" sz="2600" dirty="0" smtClean="0"/>
                <a:t>.	</a:t>
              </a:r>
              <a:br>
                <a:rPr lang="en-US" sz="2600" dirty="0" smtClean="0"/>
              </a:br>
              <a:r>
                <a:rPr lang="en-US" sz="2600" dirty="0" smtClean="0"/>
                <a:t>	</a:t>
              </a:r>
              <a:r>
                <a:rPr lang="en-US" sz="2600" b="1" dirty="0" smtClean="0"/>
                <a:t>(</a:t>
              </a:r>
              <a:r>
                <a:rPr lang="en-US" sz="2600" b="1" dirty="0"/>
                <a:t>2 marks)</a:t>
              </a:r>
            </a:p>
            <a:p>
              <a:pPr marL="457200" indent="-457200">
                <a:spcAft>
                  <a:spcPts val="600"/>
                </a:spcAft>
                <a:buClr>
                  <a:srgbClr val="C00000"/>
                </a:buClr>
                <a:buFont typeface="+mj-lt"/>
                <a:buAutoNum type="alphaLcPeriod"/>
                <a:tabLst>
                  <a:tab pos="4972050" algn="r"/>
                </a:tabLst>
              </a:pPr>
              <a:r>
                <a:rPr lang="en-US" sz="2600" dirty="0" smtClean="0"/>
                <a:t>Write </a:t>
              </a:r>
              <a:r>
                <a:rPr lang="en-US" sz="2600" dirty="0"/>
                <a:t>down the inequality shown in the diagram</a:t>
              </a:r>
              <a:r>
                <a:rPr lang="en-US" sz="2600" dirty="0" smtClean="0"/>
                <a:t>.</a:t>
              </a:r>
            </a:p>
            <a:p>
              <a:pPr marL="457200" indent="-457200">
                <a:spcAft>
                  <a:spcPts val="600"/>
                </a:spcAft>
                <a:buClr>
                  <a:srgbClr val="C00000"/>
                </a:buClr>
                <a:buFont typeface="+mj-lt"/>
                <a:buAutoNum type="alphaLcPeriod"/>
                <a:tabLst>
                  <a:tab pos="4972050" algn="r"/>
                </a:tabLst>
              </a:pPr>
              <a:endParaRPr lang="en-US" sz="2600" b="1" dirty="0"/>
            </a:p>
            <a:p>
              <a:pPr>
                <a:spcAft>
                  <a:spcPts val="600"/>
                </a:spcAft>
                <a:buClr>
                  <a:srgbClr val="C00000"/>
                </a:buClr>
                <a:tabLst>
                  <a:tab pos="4972050" algn="r"/>
                </a:tabLst>
              </a:pPr>
              <a:endParaRPr lang="en-US" sz="2600" b="1" dirty="0" smtClean="0"/>
            </a:p>
            <a:p>
              <a:pPr>
                <a:spcAft>
                  <a:spcPts val="600"/>
                </a:spcAft>
                <a:buClr>
                  <a:srgbClr val="C00000"/>
                </a:buClr>
                <a:tabLst>
                  <a:tab pos="4972050" algn="r"/>
                </a:tabLst>
              </a:pPr>
              <a:r>
                <a:rPr lang="en-US" sz="2600" dirty="0" smtClean="0"/>
                <a:t>	</a:t>
              </a:r>
              <a:r>
                <a:rPr lang="en-US" sz="2600" b="1" dirty="0" smtClean="0"/>
                <a:t>(</a:t>
              </a:r>
              <a:r>
                <a:rPr lang="en-US" sz="2600" b="1" dirty="0"/>
                <a:t>2 marks)</a:t>
              </a:r>
            </a:p>
            <a:p>
              <a:pPr marL="457200" indent="-457200">
                <a:spcAft>
                  <a:spcPts val="600"/>
                </a:spcAft>
                <a:buClr>
                  <a:srgbClr val="C00000"/>
                </a:buClr>
                <a:buFont typeface="+mj-lt"/>
                <a:buAutoNum type="alphaLcPeriod" startAt="3"/>
                <a:tabLst>
                  <a:tab pos="4972050" algn="r"/>
                </a:tabLst>
              </a:pPr>
              <a:r>
                <a:rPr lang="en-US" sz="2600" dirty="0" smtClean="0"/>
                <a:t>Solve </a:t>
              </a:r>
              <a:r>
                <a:rPr lang="en-US" sz="2600" dirty="0"/>
                <a:t>2x + 4 &gt; </a:t>
              </a:r>
              <a:r>
                <a:rPr lang="en-US" sz="2600" dirty="0" smtClean="0"/>
                <a:t>19	</a:t>
              </a:r>
              <a:r>
                <a:rPr lang="en-US" sz="2600" b="1" dirty="0" smtClean="0"/>
                <a:t>(2 </a:t>
              </a:r>
              <a:r>
                <a:rPr lang="en-US" sz="2600" b="1" dirty="0"/>
                <a:t>marks)</a:t>
              </a:r>
            </a:p>
          </p:txBody>
        </p:sp>
      </p:grpSp>
      <p:grpSp>
        <p:nvGrpSpPr>
          <p:cNvPr id="2" name="Group 1"/>
          <p:cNvGrpSpPr/>
          <p:nvPr/>
        </p:nvGrpSpPr>
        <p:grpSpPr>
          <a:xfrm>
            <a:off x="467544" y="4410403"/>
            <a:ext cx="4774425" cy="890805"/>
            <a:chOff x="467544" y="4410403"/>
            <a:chExt cx="4774425" cy="890805"/>
          </a:xfrm>
        </p:grpSpPr>
        <p:grpSp>
          <p:nvGrpSpPr>
            <p:cNvPr id="10" name="Group 9"/>
            <p:cNvGrpSpPr/>
            <p:nvPr/>
          </p:nvGrpSpPr>
          <p:grpSpPr>
            <a:xfrm>
              <a:off x="467544" y="4612486"/>
              <a:ext cx="4774425" cy="688722"/>
              <a:chOff x="680809" y="2740278"/>
              <a:chExt cx="4774425" cy="759569"/>
            </a:xfrm>
          </p:grpSpPr>
          <p:cxnSp>
            <p:nvCxnSpPr>
              <p:cNvPr id="11" name="Straight Connector 10"/>
              <p:cNvCxnSpPr/>
              <p:nvPr/>
            </p:nvCxnSpPr>
            <p:spPr>
              <a:xfrm>
                <a:off x="827584" y="2924944"/>
                <a:ext cx="4320480" cy="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7160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5324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3488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1652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9816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7981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6145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4309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2473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0637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78802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0809" y="3068960"/>
                <a:ext cx="4349268" cy="430887"/>
              </a:xfrm>
              <a:prstGeom prst="rect">
                <a:avLst/>
              </a:prstGeom>
              <a:noFill/>
            </p:spPr>
            <p:txBody>
              <a:bodyPr wrap="none" rtlCol="0">
                <a:spAutoFit/>
              </a:bodyPr>
              <a:lstStyle/>
              <a:p>
                <a:r>
                  <a:rPr lang="en-US" sz="2200" dirty="0" smtClean="0"/>
                  <a:t>-5  -4  -3  -2  -1  0   1   2   3   4   5</a:t>
                </a:r>
                <a:endParaRPr lang="en-US" sz="2200" dirty="0"/>
              </a:p>
            </p:txBody>
          </p:sp>
          <p:sp>
            <p:nvSpPr>
              <p:cNvPr id="25" name="TextBox 24"/>
              <p:cNvSpPr txBox="1"/>
              <p:nvPr/>
            </p:nvSpPr>
            <p:spPr>
              <a:xfrm>
                <a:off x="5119886" y="2740278"/>
                <a:ext cx="335348" cy="400110"/>
              </a:xfrm>
              <a:prstGeom prst="rect">
                <a:avLst/>
              </a:prstGeom>
              <a:noFill/>
            </p:spPr>
            <p:txBody>
              <a:bodyPr wrap="none" rtlCol="0">
                <a:spAutoFit/>
              </a:bodyPr>
              <a:lstStyle/>
              <a:p>
                <a:r>
                  <a:rPr lang="en-US" sz="2000" b="1" i="1" dirty="0" smtClean="0">
                    <a:latin typeface="Cambria" panose="02040503050406030204" pitchFamily="18" charset="0"/>
                  </a:rPr>
                  <a:t>X</a:t>
                </a:r>
                <a:endParaRPr lang="en-US" sz="2000" b="1" i="1" dirty="0">
                  <a:latin typeface="Cambria" panose="02040503050406030204" pitchFamily="18" charset="0"/>
                </a:endParaRPr>
              </a:p>
            </p:txBody>
          </p:sp>
        </p:grpSp>
        <p:sp>
          <p:nvSpPr>
            <p:cNvPr id="26" name="Oval 25"/>
            <p:cNvSpPr/>
            <p:nvPr/>
          </p:nvSpPr>
          <p:spPr>
            <a:xfrm>
              <a:off x="2939882" y="4410403"/>
              <a:ext cx="263966" cy="2639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6" idx="2"/>
              <a:endCxn id="28" idx="6"/>
            </p:cNvCxnSpPr>
            <p:nvPr/>
          </p:nvCxnSpPr>
          <p:spPr>
            <a:xfrm flipH="1">
              <a:off x="1259632" y="4542386"/>
              <a:ext cx="1680250" cy="10125"/>
            </a:xfrm>
            <a:prstGeom prst="line">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995666" y="4420528"/>
              <a:ext cx="263966" cy="263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2910522"/>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5.4 – Introducing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37</a:t>
            </a:r>
            <a:endParaRPr lang="en-GB" sz="1400" b="1" dirty="0">
              <a:latin typeface="Calibri" panose="020F0502020204030204" pitchFamily="34" charset="0"/>
            </a:endParaRPr>
          </a:p>
        </p:txBody>
      </p:sp>
      <p:sp>
        <p:nvSpPr>
          <p:cNvPr id="3" name="Rectangle 2"/>
          <p:cNvSpPr/>
          <p:nvPr/>
        </p:nvSpPr>
        <p:spPr>
          <a:xfrm>
            <a:off x="251520" y="1251917"/>
            <a:ext cx="5256584" cy="2677656"/>
          </a:xfrm>
          <a:prstGeom prst="rect">
            <a:avLst/>
          </a:prstGeom>
        </p:spPr>
        <p:txBody>
          <a:bodyPr wrap="square">
            <a:spAutoFit/>
          </a:bodyPr>
          <a:lstStyle/>
          <a:p>
            <a:pPr marL="457200" indent="-457200">
              <a:buClr>
                <a:srgbClr val="C00000"/>
              </a:buClr>
              <a:buFont typeface="+mj-lt"/>
              <a:buAutoNum type="arabicPeriod" startAt="9"/>
              <a:tabLst>
                <a:tab pos="2852738" algn="l"/>
                <a:tab pos="3200400" algn="l"/>
              </a:tabLst>
            </a:pPr>
            <a:r>
              <a:rPr lang="en-US" sz="2400" dirty="0" smtClean="0">
                <a:latin typeface="Arial" panose="020B0604020202020204" pitchFamily="34" charset="0"/>
                <a:cs typeface="Arial" panose="020B0604020202020204" pitchFamily="34" charset="0"/>
              </a:rPr>
              <a:t>Solve</a:t>
            </a: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971800" algn="l"/>
                <a:tab pos="3314700" algn="l"/>
              </a:tabLst>
            </a:pP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+5</a:t>
            </a:r>
            <a:r>
              <a:rPr lang="en-US" sz="2400" i="1" dirty="0" smtClean="0">
                <a:latin typeface="Arial" panose="020B0604020202020204" pitchFamily="34" charset="0"/>
                <a:cs typeface="Arial" panose="020B0604020202020204" pitchFamily="34" charset="0"/>
              </a:rPr>
              <a:t> &gt; </a:t>
            </a:r>
            <a:r>
              <a:rPr lang="en-US" sz="2400" dirty="0" smtClean="0">
                <a:latin typeface="Arial" panose="020B0604020202020204" pitchFamily="34" charset="0"/>
                <a:cs typeface="Arial" panose="020B0604020202020204" pitchFamily="34" charset="0"/>
              </a:rPr>
              <a:t>4</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- 7</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971800" algn="l"/>
                <a:tab pos="3314700" algn="l"/>
              </a:tabLst>
            </a:pPr>
            <a:r>
              <a:rPr lang="en-US" sz="2400" dirty="0" smtClean="0">
                <a:latin typeface="Arial" panose="020B0604020202020204" pitchFamily="34" charset="0"/>
                <a:cs typeface="Arial" panose="020B0604020202020204" pitchFamily="34" charset="0"/>
              </a:rPr>
              <a:t>3</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-10 ≤ 5</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+2 </a:t>
            </a: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971800" algn="l"/>
                <a:tab pos="3314700" algn="l"/>
              </a:tabLst>
            </a:pPr>
            <a:r>
              <a:rPr lang="en-US" sz="2400" dirty="0" smtClean="0">
                <a:latin typeface="Arial" panose="020B0604020202020204" pitchFamily="34" charset="0"/>
                <a:cs typeface="Arial" panose="020B0604020202020204" pitchFamily="34" charset="0"/>
              </a:rPr>
              <a:t>10 – 3</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4</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- 4</a:t>
            </a: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971800" algn="l"/>
                <a:tab pos="3314700" algn="l"/>
              </a:tabLst>
            </a:pPr>
            <a:r>
              <a:rPr lang="en-US" sz="2400" dirty="0" smtClean="0">
                <a:latin typeface="Arial" panose="020B0604020202020204" pitchFamily="34" charset="0"/>
                <a:cs typeface="Arial" panose="020B0604020202020204" pitchFamily="34" charset="0"/>
              </a:rPr>
              <a:t>10 -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&gt;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- 10</a:t>
            </a:r>
          </a:p>
          <a:p>
            <a:pPr marL="914400" indent="-457200">
              <a:buClr>
                <a:srgbClr val="C00000"/>
              </a:buClr>
              <a:buFont typeface="+mj-lt"/>
              <a:buAutoNum type="alphaLcPeriod" startAt="3"/>
              <a:tabLst>
                <a:tab pos="2971800" algn="l"/>
                <a:tab pos="3314700" algn="l"/>
              </a:tabLst>
            </a:pPr>
            <a:r>
              <a:rPr lang="en-US" sz="2400" dirty="0" smtClean="0">
                <a:latin typeface="Arial" panose="020B0604020202020204" pitchFamily="34" charset="0"/>
                <a:cs typeface="Arial" panose="020B0604020202020204" pitchFamily="34" charset="0"/>
              </a:rPr>
              <a:t>5 - 3</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&lt; </a:t>
            </a:r>
            <a:r>
              <a:rPr lang="en-US" sz="2400" dirty="0" smtClean="0">
                <a:latin typeface="Arial" panose="020B0604020202020204" pitchFamily="34" charset="0"/>
                <a:cs typeface="Arial" panose="020B0604020202020204" pitchFamily="34" charset="0"/>
              </a:rPr>
              <a:t>10</a:t>
            </a:r>
            <a:r>
              <a:rPr lang="en-US" sz="2400" i="1" dirty="0" smtClean="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971800" algn="l"/>
                <a:tab pos="3314700" algn="l"/>
              </a:tabLst>
            </a:pP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+ 1 </a:t>
            </a:r>
            <a:r>
              <a:rPr lang="en-US" sz="2400" i="1" dirty="0" smtClean="0">
                <a:latin typeface="Arial" panose="020B0604020202020204" pitchFamily="34" charset="0"/>
                <a:cs typeface="Arial" panose="020B0604020202020204" pitchFamily="34" charset="0"/>
              </a:rPr>
              <a:t>≥ 1 – </a:t>
            </a: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endParaRPr lang="en-US" sz="2400" dirty="0">
              <a:latin typeface="Arial" panose="020B0604020202020204" pitchFamily="34" charset="0"/>
              <a:cs typeface="Arial" panose="020B0604020202020204" pitchFamily="34" charset="0"/>
            </a:endParaRPr>
          </a:p>
        </p:txBody>
      </p:sp>
      <p:grpSp>
        <p:nvGrpSpPr>
          <p:cNvPr id="6" name="Group 5"/>
          <p:cNvGrpSpPr/>
          <p:nvPr/>
        </p:nvGrpSpPr>
        <p:grpSpPr>
          <a:xfrm>
            <a:off x="243512" y="4005064"/>
            <a:ext cx="5264592" cy="2520280"/>
            <a:chOff x="3483872" y="1089031"/>
            <a:chExt cx="5264592" cy="2520280"/>
          </a:xfrm>
        </p:grpSpPr>
        <p:sp>
          <p:nvSpPr>
            <p:cNvPr id="7" name="Round Diagonal Corner Rectangle 6"/>
            <p:cNvSpPr/>
            <p:nvPr/>
          </p:nvSpPr>
          <p:spPr>
            <a:xfrm>
              <a:off x="3491880" y="1089031"/>
              <a:ext cx="5256584" cy="2520280"/>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83730"/>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10 –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8" y="1593087"/>
              <a:ext cx="5176568" cy="2015936"/>
            </a:xfrm>
            <a:prstGeom prst="rect">
              <a:avLst/>
            </a:prstGeom>
          </p:spPr>
          <p:txBody>
            <a:bodyPr wrap="square">
              <a:spAutoFit/>
            </a:bodyPr>
            <a:lstStyle/>
            <a:p>
              <a:pPr>
                <a:spcAft>
                  <a:spcPts val="600"/>
                </a:spcAft>
                <a:tabLst>
                  <a:tab pos="4972050" algn="r"/>
                </a:tabLst>
              </a:pPr>
              <a:r>
                <a:rPr lang="en-US" sz="2400" dirty="0"/>
                <a:t>The sum of a number and 1 more than double the number is more than 5.</a:t>
              </a:r>
            </a:p>
            <a:p>
              <a:pPr>
                <a:spcAft>
                  <a:spcPts val="600"/>
                </a:spcAft>
                <a:tabLst>
                  <a:tab pos="4972050" algn="r"/>
                </a:tabLst>
              </a:pPr>
              <a:r>
                <a:rPr lang="en-US" sz="2400" dirty="0"/>
                <a:t>What is the smallest positive integer that the number could be? </a:t>
              </a:r>
              <a:r>
                <a:rPr lang="en-US" sz="2400" dirty="0" smtClean="0"/>
                <a:t>	</a:t>
              </a:r>
              <a:r>
                <a:rPr lang="en-US" sz="2400" b="1" dirty="0" smtClean="0"/>
                <a:t>(</a:t>
              </a:r>
              <a:r>
                <a:rPr lang="en-US" sz="2400" b="1" dirty="0"/>
                <a:t>4 marks)</a:t>
              </a:r>
            </a:p>
          </p:txBody>
        </p:sp>
      </p:grpSp>
    </p:spTree>
    <p:extLst>
      <p:ext uri="{BB962C8B-B14F-4D97-AF65-F5344CB8AC3E}">
        <p14:creationId xmlns:p14="http://schemas.microsoft.com/office/powerpoint/2010/main" val="2133358863"/>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5.4 – Introducing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37</a:t>
            </a:r>
            <a:endParaRPr lang="en-GB" sz="1400" b="1" dirty="0">
              <a:latin typeface="Calibri" panose="020F0502020204030204" pitchFamily="34" charset="0"/>
            </a:endParaRPr>
          </a:p>
        </p:txBody>
      </p:sp>
      <p:sp>
        <p:nvSpPr>
          <p:cNvPr id="3" name="Rectangle 2"/>
          <p:cNvSpPr/>
          <p:nvPr/>
        </p:nvSpPr>
        <p:spPr>
          <a:xfrm>
            <a:off x="251520" y="1251917"/>
            <a:ext cx="5256584" cy="5293757"/>
          </a:xfrm>
          <a:prstGeom prst="rect">
            <a:avLst/>
          </a:prstGeom>
        </p:spPr>
        <p:txBody>
          <a:bodyPr wrap="square">
            <a:spAutoFit/>
          </a:bodyPr>
          <a:lstStyle/>
          <a:p>
            <a:pPr marL="628650" indent="-628650">
              <a:buClr>
                <a:srgbClr val="C00000"/>
              </a:buClr>
              <a:buFont typeface="+mj-lt"/>
              <a:buAutoNum type="arabicPeriod" startAt="11"/>
              <a:tabLst>
                <a:tab pos="2852738" algn="l"/>
                <a:tab pos="3200400" algn="l"/>
              </a:tabLst>
            </a:pPr>
            <a:r>
              <a:rPr lang="en-US" sz="2600" b="1" dirty="0" smtClean="0">
                <a:solidFill>
                  <a:srgbClr val="FF0000"/>
                </a:solidFill>
                <a:latin typeface="Arial" panose="020B0604020202020204" pitchFamily="34" charset="0"/>
                <a:cs typeface="Arial" panose="020B0604020202020204" pitchFamily="34" charset="0"/>
              </a:rPr>
              <a:t>R </a:t>
            </a:r>
            <a:r>
              <a:rPr lang="en-US" sz="2600" b="1" dirty="0">
                <a:solidFill>
                  <a:srgbClr val="FF0000"/>
                </a:solidFill>
                <a:latin typeface="Arial" panose="020B0604020202020204" pitchFamily="34" charset="0"/>
                <a:cs typeface="Arial" panose="020B0604020202020204" pitchFamily="34" charset="0"/>
              </a:rPr>
              <a:t>/ P</a:t>
            </a:r>
            <a:r>
              <a:rPr lang="en-US" sz="2600" dirty="0">
                <a:latin typeface="Arial" panose="020B0604020202020204" pitchFamily="34" charset="0"/>
                <a:cs typeface="Arial" panose="020B0604020202020204" pitchFamily="34" charset="0"/>
              </a:rPr>
              <a:t> Tyrone rounds a 3-digit whole number to the nearest 100. He gets </a:t>
            </a:r>
            <a:r>
              <a:rPr lang="en-US" sz="2600" dirty="0" smtClean="0">
                <a:latin typeface="Arial" panose="020B0604020202020204" pitchFamily="34" charset="0"/>
                <a:cs typeface="Arial" panose="020B0604020202020204" pitchFamily="34" charset="0"/>
              </a:rPr>
              <a:t>600.</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Write </a:t>
            </a:r>
            <a:r>
              <a:rPr lang="en-US" sz="2600" dirty="0">
                <a:latin typeface="Arial" panose="020B0604020202020204" pitchFamily="34" charset="0"/>
                <a:cs typeface="Arial" panose="020B0604020202020204" pitchFamily="34" charset="0"/>
              </a:rPr>
              <a:t>an inequality to show what the number could have been.</a:t>
            </a:r>
          </a:p>
          <a:p>
            <a:pPr marL="628650" indent="-628650">
              <a:buClr>
                <a:srgbClr val="C00000"/>
              </a:buClr>
              <a:buFont typeface="+mj-lt"/>
              <a:buAutoNum type="arabicPeriod" startAt="11"/>
              <a:tabLst>
                <a:tab pos="2852738" algn="l"/>
                <a:tab pos="3200400" algn="l"/>
              </a:tabLst>
            </a:pPr>
            <a:r>
              <a:rPr lang="en-US" sz="2600" b="1" dirty="0" smtClean="0">
                <a:solidFill>
                  <a:srgbClr val="FF0000"/>
                </a:solidFill>
                <a:latin typeface="Arial" panose="020B0604020202020204" pitchFamily="34" charset="0"/>
                <a:cs typeface="Arial" panose="020B0604020202020204" pitchFamily="34" charset="0"/>
              </a:rPr>
              <a:t>P</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I think of a number, double it and add </a:t>
            </a:r>
            <a:r>
              <a:rPr lang="en-US" sz="2600" dirty="0" smtClean="0">
                <a:latin typeface="Arial" panose="020B0604020202020204" pitchFamily="34" charset="0"/>
                <a:cs typeface="Arial" panose="020B0604020202020204" pitchFamily="34" charset="0"/>
              </a:rPr>
              <a:t>4.</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My </a:t>
            </a:r>
            <a:r>
              <a:rPr lang="en-US" sz="2600" dirty="0">
                <a:latin typeface="Arial" panose="020B0604020202020204" pitchFamily="34" charset="0"/>
                <a:cs typeface="Arial" panose="020B0604020202020204" pitchFamily="34" charset="0"/>
              </a:rPr>
              <a:t>answer is greater than when I multiply the number by 3 and subtract </a:t>
            </a:r>
            <a:r>
              <a:rPr lang="en-US" sz="2600" dirty="0" smtClean="0">
                <a:latin typeface="Arial" panose="020B0604020202020204" pitchFamily="34" charset="0"/>
                <a:cs typeface="Arial" panose="020B0604020202020204" pitchFamily="34" charset="0"/>
              </a:rPr>
              <a:t>5.</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Find </a:t>
            </a:r>
            <a:r>
              <a:rPr lang="en-US" sz="2600" dirty="0">
                <a:latin typeface="Arial" panose="020B0604020202020204" pitchFamily="34" charset="0"/>
                <a:cs typeface="Arial" panose="020B0604020202020204" pitchFamily="34" charset="0"/>
              </a:rPr>
              <a:t>three possible values for my number.</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3789040"/>
            <a:ext cx="556549" cy="551298"/>
          </a:xfrm>
          <a:prstGeom prst="rect">
            <a:avLst/>
          </a:prstGeom>
        </p:spPr>
      </p:pic>
    </p:spTree>
    <p:extLst>
      <p:ext uri="{BB962C8B-B14F-4D97-AF65-F5344CB8AC3E}">
        <p14:creationId xmlns:p14="http://schemas.microsoft.com/office/powerpoint/2010/main" val="160047200"/>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5.5 – More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37</a:t>
            </a:r>
            <a:endParaRPr lang="en-GB" sz="1400" b="1" dirty="0">
              <a:latin typeface="Calibri" panose="020F0502020204030204" pitchFamily="34" charset="0"/>
            </a:endParaRPr>
          </a:p>
        </p:txBody>
      </p:sp>
      <p:sp>
        <p:nvSpPr>
          <p:cNvPr id="3" name="Rectangle 2"/>
          <p:cNvSpPr/>
          <p:nvPr/>
        </p:nvSpPr>
        <p:spPr>
          <a:xfrm>
            <a:off x="251520" y="1251917"/>
            <a:ext cx="5256584" cy="5493812"/>
          </a:xfrm>
          <a:prstGeom prst="rect">
            <a:avLst/>
          </a:prstGeom>
        </p:spPr>
        <p:txBody>
          <a:bodyPr wrap="square">
            <a:spAutoFit/>
          </a:bodyPr>
          <a:lstStyle/>
          <a:p>
            <a:pPr marL="457200" indent="-457200">
              <a:buClr>
                <a:srgbClr val="C00000"/>
              </a:buClr>
              <a:buFont typeface="+mj-lt"/>
              <a:buAutoNum type="arabicPeriod"/>
              <a:tabLst>
                <a:tab pos="2852738" algn="l"/>
                <a:tab pos="3200400" algn="l"/>
              </a:tabLst>
            </a:pPr>
            <a:r>
              <a:rPr lang="en-US" sz="2600" dirty="0" smtClean="0">
                <a:latin typeface="Arial" panose="020B0604020202020204" pitchFamily="34" charset="0"/>
                <a:cs typeface="Arial" panose="020B0604020202020204" pitchFamily="34" charset="0"/>
              </a:rPr>
              <a:t>Solve:</a:t>
            </a:r>
            <a:endParaRPr lang="en-US" sz="260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914650" algn="l"/>
                <a:tab pos="3257550" algn="l"/>
              </a:tabLst>
            </a:pPr>
            <a:r>
              <a:rPr lang="en-US" sz="2600" dirty="0" smtClean="0">
                <a:latin typeface="Arial" panose="020B0604020202020204" pitchFamily="34" charset="0"/>
                <a:cs typeface="Arial" panose="020B0604020202020204" pitchFamily="34" charset="0"/>
              </a:rPr>
              <a:t>4 &lt; 2x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16</a:t>
            </a:r>
            <a:r>
              <a:rPr lang="en-US" sz="2600" dirty="0">
                <a:latin typeface="Arial" panose="020B0604020202020204" pitchFamily="34" charset="0"/>
                <a:cs typeface="Arial" panose="020B0604020202020204" pitchFamily="34" charset="0"/>
              </a:rPr>
              <a:t>	</a:t>
            </a:r>
            <a:r>
              <a:rPr lang="en-US" sz="2600" dirty="0">
                <a:solidFill>
                  <a:srgbClr val="C00000"/>
                </a:solidFill>
                <a:latin typeface="Arial" panose="020B0604020202020204" pitchFamily="34" charset="0"/>
                <a:cs typeface="Arial" panose="020B0604020202020204" pitchFamily="34" charset="0"/>
              </a:rPr>
              <a:t>b</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-3 &lt; 3x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1</a:t>
            </a:r>
            <a:endParaRPr lang="en-US" sz="26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914650" algn="l"/>
                <a:tab pos="3257550" algn="l"/>
              </a:tabLst>
            </a:pPr>
            <a:r>
              <a:rPr lang="en-US" sz="2600" dirty="0" smtClean="0">
                <a:latin typeface="Arial" panose="020B0604020202020204" pitchFamily="34" charset="0"/>
                <a:cs typeface="Arial" panose="020B0604020202020204" pitchFamily="34" charset="0"/>
              </a:rPr>
              <a:t>0 ≤ 4x &lt; 20</a:t>
            </a:r>
            <a:r>
              <a:rPr lang="en-US" sz="2600" dirty="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914650" algn="l"/>
                <a:tab pos="3257550" algn="l"/>
              </a:tabLst>
            </a:pPr>
            <a:r>
              <a:rPr lang="en-US" sz="2600" dirty="0" smtClean="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3x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15</a:t>
            </a:r>
            <a:endParaRPr lang="en-US" sz="26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5"/>
              <a:tabLst>
                <a:tab pos="2800350" algn="l"/>
                <a:tab pos="3143250" algn="l"/>
              </a:tabLst>
            </a:pPr>
            <a:r>
              <a:rPr lang="en-US" sz="2600" dirty="0" smtClean="0">
                <a:latin typeface="Arial" panose="020B0604020202020204" pitchFamily="34" charset="0"/>
                <a:cs typeface="Arial" panose="020B0604020202020204" pitchFamily="34" charset="0"/>
              </a:rPr>
              <a:t>-7 </a:t>
            </a:r>
            <a:r>
              <a:rPr lang="en-US" sz="2600" dirty="0">
                <a:latin typeface="Arial" panose="020B0604020202020204" pitchFamily="34" charset="0"/>
                <a:cs typeface="Arial" panose="020B0604020202020204" pitchFamily="34" charset="0"/>
              </a:rPr>
              <a:t>≤</a:t>
            </a:r>
            <a:r>
              <a:rPr lang="en-US" sz="2600" dirty="0" smtClean="0">
                <a:latin typeface="Arial" panose="020B0604020202020204" pitchFamily="34" charset="0"/>
                <a:cs typeface="Arial" panose="020B0604020202020204" pitchFamily="34" charset="0"/>
              </a:rPr>
              <a:t> 4x &lt; 15 </a:t>
            </a:r>
            <a:r>
              <a:rPr lang="en-US" sz="2600" dirty="0">
                <a:latin typeface="Arial" panose="020B0604020202020204" pitchFamily="34" charset="0"/>
                <a:cs typeface="Arial" panose="020B0604020202020204" pitchFamily="34" charset="0"/>
              </a:rPr>
              <a:t>	</a:t>
            </a:r>
          </a:p>
          <a:p>
            <a:pPr marL="914400" indent="-457200">
              <a:buClr>
                <a:srgbClr val="C00000"/>
              </a:buClr>
              <a:buFont typeface="+mj-lt"/>
              <a:buAutoNum type="alphaLcPeriod" startAt="5"/>
              <a:tabLst>
                <a:tab pos="2800350" algn="l"/>
                <a:tab pos="3143250" algn="l"/>
              </a:tabLst>
            </a:pPr>
            <a:r>
              <a:rPr lang="en-US" sz="2600" dirty="0" smtClean="0">
                <a:latin typeface="Arial" panose="020B0604020202020204" pitchFamily="34" charset="0"/>
                <a:cs typeface="Arial" panose="020B0604020202020204" pitchFamily="34" charset="0"/>
              </a:rPr>
              <a:t>-4 &lt; 5x ≤ 18</a:t>
            </a:r>
          </a:p>
          <a:p>
            <a:pPr marL="457200" indent="-457200">
              <a:buClr>
                <a:srgbClr val="C00000"/>
              </a:buClr>
              <a:buFont typeface="+mj-lt"/>
              <a:buAutoNum type="arabicPeriod" startAt="2"/>
              <a:tabLst>
                <a:tab pos="2852738" algn="l"/>
                <a:tab pos="3200400" algn="l"/>
              </a:tabLst>
            </a:pPr>
            <a:r>
              <a:rPr lang="en-US" sz="2600" dirty="0">
                <a:latin typeface="Arial" panose="020B0604020202020204" pitchFamily="34" charset="0"/>
                <a:cs typeface="Arial" panose="020B0604020202020204" pitchFamily="34" charset="0"/>
              </a:rPr>
              <a:t>Solve</a:t>
            </a:r>
          </a:p>
          <a:p>
            <a:pPr marL="914400" indent="-457200">
              <a:buClr>
                <a:srgbClr val="C00000"/>
              </a:buClr>
              <a:buFont typeface="+mj-lt"/>
              <a:buAutoNum type="alphaLcPeriod"/>
              <a:tabLst>
                <a:tab pos="2971800" algn="l"/>
                <a:tab pos="3314700" algn="l"/>
              </a:tabLst>
            </a:pPr>
            <a:r>
              <a:rPr lang="pt-BR" sz="2600" dirty="0" smtClean="0">
                <a:latin typeface="Arial" panose="020B0604020202020204" pitchFamily="34" charset="0"/>
                <a:cs typeface="Arial" panose="020B0604020202020204" pitchFamily="34" charset="0"/>
              </a:rPr>
              <a:t>11 &lt; 4x - 1 &lt; 23 </a:t>
            </a:r>
          </a:p>
          <a:p>
            <a:pPr marL="914400" indent="-457200">
              <a:buClr>
                <a:srgbClr val="C00000"/>
              </a:buClr>
              <a:buFont typeface="+mj-lt"/>
              <a:buAutoNum type="alphaLcPeriod"/>
              <a:tabLst>
                <a:tab pos="2971800" algn="l"/>
                <a:tab pos="3314700" algn="l"/>
              </a:tabLst>
            </a:pPr>
            <a:r>
              <a:rPr lang="pt-BR" sz="2600" dirty="0" smtClean="0">
                <a:latin typeface="Arial" panose="020B0604020202020204" pitchFamily="34" charset="0"/>
                <a:cs typeface="Arial" panose="020B0604020202020204" pitchFamily="34" charset="0"/>
              </a:rPr>
              <a:t>5 </a:t>
            </a:r>
            <a:r>
              <a:rPr lang="pt-BR" sz="2600" dirty="0">
                <a:latin typeface="Arial" panose="020B0604020202020204" pitchFamily="34" charset="0"/>
                <a:cs typeface="Arial" panose="020B0604020202020204" pitchFamily="34" charset="0"/>
              </a:rPr>
              <a:t>&lt; 2x + 3 </a:t>
            </a:r>
            <a:r>
              <a:rPr lang="en-US" sz="2600" dirty="0">
                <a:latin typeface="Arial" panose="020B0604020202020204" pitchFamily="34" charset="0"/>
                <a:cs typeface="Arial" panose="020B0604020202020204" pitchFamily="34" charset="0"/>
              </a:rPr>
              <a:t>≤</a:t>
            </a:r>
            <a:r>
              <a:rPr lang="pt-BR" sz="2600" dirty="0" smtClean="0">
                <a:latin typeface="Arial" panose="020B0604020202020204" pitchFamily="34" charset="0"/>
                <a:cs typeface="Arial" panose="020B0604020202020204" pitchFamily="34" charset="0"/>
              </a:rPr>
              <a:t> </a:t>
            </a:r>
            <a:r>
              <a:rPr lang="pt-BR" sz="2600" dirty="0">
                <a:latin typeface="Arial" panose="020B0604020202020204" pitchFamily="34" charset="0"/>
                <a:cs typeface="Arial" panose="020B0604020202020204" pitchFamily="34" charset="0"/>
              </a:rPr>
              <a:t>21 </a:t>
            </a:r>
            <a:endParaRPr lang="pt-BR" sz="26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971800" algn="l"/>
                <a:tab pos="3314700" algn="l"/>
              </a:tabLst>
            </a:pPr>
            <a:r>
              <a:rPr lang="pt-BR" sz="2600" dirty="0" smtClean="0">
                <a:latin typeface="Arial" panose="020B0604020202020204" pitchFamily="34" charset="0"/>
                <a:cs typeface="Arial" panose="020B0604020202020204" pitchFamily="34" charset="0"/>
              </a:rPr>
              <a:t>3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r>
              <a:rPr lang="pt-BR" sz="2600" dirty="0" smtClean="0">
                <a:latin typeface="Arial" panose="020B0604020202020204" pitchFamily="34" charset="0"/>
                <a:cs typeface="Arial" panose="020B0604020202020204" pitchFamily="34" charset="0"/>
              </a:rPr>
              <a:t>5x – 2 </a:t>
            </a:r>
            <a:r>
              <a:rPr lang="en-US" sz="2600" dirty="0">
                <a:latin typeface="Arial" panose="020B0604020202020204" pitchFamily="34" charset="0"/>
                <a:cs typeface="Arial" panose="020B0604020202020204" pitchFamily="34" charset="0"/>
              </a:rPr>
              <a:t>≤ </a:t>
            </a:r>
            <a:r>
              <a:rPr lang="pt-BR" sz="2600" dirty="0" smtClean="0">
                <a:latin typeface="Arial" panose="020B0604020202020204" pitchFamily="34" charset="0"/>
                <a:cs typeface="Arial" panose="020B0604020202020204" pitchFamily="34" charset="0"/>
              </a:rPr>
              <a:t>13 </a:t>
            </a:r>
          </a:p>
          <a:p>
            <a:pPr marL="914400" indent="-457200">
              <a:buClr>
                <a:srgbClr val="C00000"/>
              </a:buClr>
              <a:buFont typeface="+mj-lt"/>
              <a:buAutoNum type="alphaLcPeriod"/>
              <a:tabLst>
                <a:tab pos="2971800" algn="l"/>
                <a:tab pos="3314700" algn="l"/>
              </a:tabLst>
            </a:pPr>
            <a:r>
              <a:rPr lang="pt-BR" sz="2600" dirty="0" smtClean="0">
                <a:latin typeface="Arial" panose="020B0604020202020204" pitchFamily="34" charset="0"/>
                <a:cs typeface="Arial" panose="020B0604020202020204" pitchFamily="34" charset="0"/>
              </a:rPr>
              <a:t>-4 &lt; 3x </a:t>
            </a:r>
            <a:r>
              <a:rPr lang="pt-BR" sz="2600" dirty="0">
                <a:latin typeface="Arial" panose="020B0604020202020204" pitchFamily="34" charset="0"/>
                <a:cs typeface="Arial" panose="020B0604020202020204" pitchFamily="34" charset="0"/>
              </a:rPr>
              <a:t>+ </a:t>
            </a:r>
            <a:r>
              <a:rPr lang="pt-BR" sz="2600" dirty="0" smtClean="0">
                <a:latin typeface="Arial" panose="020B0604020202020204" pitchFamily="34" charset="0"/>
                <a:cs typeface="Arial" panose="020B0604020202020204" pitchFamily="34" charset="0"/>
              </a:rPr>
              <a:t>8 &lt; </a:t>
            </a:r>
            <a:r>
              <a:rPr lang="pt-BR" sz="2600" dirty="0">
                <a:latin typeface="Arial" panose="020B0604020202020204" pitchFamily="34" charset="0"/>
                <a:cs typeface="Arial" panose="020B0604020202020204" pitchFamily="34" charset="0"/>
              </a:rPr>
              <a:t>11 </a:t>
            </a:r>
            <a:endParaRPr lang="pt-BR" sz="26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971800" algn="l"/>
                <a:tab pos="3314700" algn="l"/>
              </a:tabLst>
            </a:pPr>
            <a:r>
              <a:rPr lang="pt-BR" sz="2600" dirty="0" smtClean="0">
                <a:latin typeface="Arial" panose="020B0604020202020204" pitchFamily="34" charset="0"/>
                <a:cs typeface="Arial" panose="020B0604020202020204" pitchFamily="34" charset="0"/>
              </a:rPr>
              <a:t>-</a:t>
            </a:r>
            <a:r>
              <a:rPr lang="pt-BR" sz="2600" dirty="0">
                <a:latin typeface="Arial" panose="020B0604020202020204" pitchFamily="34" charset="0"/>
                <a:cs typeface="Arial" panose="020B0604020202020204" pitchFamily="34" charset="0"/>
              </a:rPr>
              <a:t>9 &lt; </a:t>
            </a:r>
            <a:r>
              <a:rPr lang="pt-BR" sz="2600" dirty="0" smtClean="0">
                <a:latin typeface="Arial" panose="020B0604020202020204" pitchFamily="34" charset="0"/>
                <a:cs typeface="Arial" panose="020B0604020202020204" pitchFamily="34" charset="0"/>
              </a:rPr>
              <a:t>2x </a:t>
            </a:r>
            <a:r>
              <a:rPr lang="pt-BR" sz="2600" dirty="0">
                <a:latin typeface="Arial" panose="020B0604020202020204" pitchFamily="34" charset="0"/>
                <a:cs typeface="Arial" panose="020B0604020202020204" pitchFamily="34" charset="0"/>
              </a:rPr>
              <a:t>+ 1 </a:t>
            </a:r>
            <a:r>
              <a:rPr lang="en-US" sz="2600" dirty="0">
                <a:latin typeface="Arial" panose="020B0604020202020204" pitchFamily="34" charset="0"/>
                <a:cs typeface="Arial" panose="020B0604020202020204" pitchFamily="34" charset="0"/>
              </a:rPr>
              <a:t>≤</a:t>
            </a:r>
            <a:r>
              <a:rPr lang="pt-BR" sz="2600" dirty="0" smtClean="0">
                <a:latin typeface="Arial" panose="020B0604020202020204" pitchFamily="34" charset="0"/>
                <a:cs typeface="Arial" panose="020B0604020202020204" pitchFamily="34" charset="0"/>
              </a:rPr>
              <a:t> </a:t>
            </a:r>
            <a:r>
              <a:rPr lang="pt-BR" sz="2600" dirty="0">
                <a:latin typeface="Arial" panose="020B0604020202020204" pitchFamily="34" charset="0"/>
                <a:cs typeface="Arial" panose="020B0604020202020204" pitchFamily="34" charset="0"/>
              </a:rPr>
              <a:t>-1 </a:t>
            </a:r>
            <a:endParaRPr lang="pt-BR" sz="26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971800" algn="l"/>
                <a:tab pos="3314700" algn="l"/>
              </a:tabLst>
            </a:pPr>
            <a:r>
              <a:rPr lang="pt-BR" sz="2600" dirty="0" smtClean="0">
                <a:latin typeface="Arial" panose="020B0604020202020204" pitchFamily="34" charset="0"/>
                <a:cs typeface="Arial" panose="020B0604020202020204" pitchFamily="34" charset="0"/>
              </a:rPr>
              <a:t>-</a:t>
            </a:r>
            <a:r>
              <a:rPr lang="pt-BR" sz="2600" dirty="0">
                <a:latin typeface="Arial" panose="020B0604020202020204" pitchFamily="34" charset="0"/>
                <a:cs typeface="Arial" panose="020B0604020202020204" pitchFamily="34" charset="0"/>
              </a:rPr>
              <a:t>12 </a:t>
            </a:r>
            <a:r>
              <a:rPr lang="en-US" sz="2600" dirty="0">
                <a:latin typeface="Arial" panose="020B0604020202020204" pitchFamily="34" charset="0"/>
                <a:cs typeface="Arial" panose="020B0604020202020204" pitchFamily="34" charset="0"/>
              </a:rPr>
              <a:t>≤</a:t>
            </a:r>
            <a:r>
              <a:rPr lang="pt-BR" sz="2600" dirty="0" smtClean="0">
                <a:latin typeface="Arial" panose="020B0604020202020204" pitchFamily="34" charset="0"/>
                <a:cs typeface="Arial" panose="020B0604020202020204" pitchFamily="34" charset="0"/>
              </a:rPr>
              <a:t> </a:t>
            </a:r>
            <a:r>
              <a:rPr lang="pt-BR" sz="2600" dirty="0">
                <a:latin typeface="Arial" panose="020B0604020202020204" pitchFamily="34" charset="0"/>
                <a:cs typeface="Arial" panose="020B0604020202020204" pitchFamily="34" charset="0"/>
              </a:rPr>
              <a:t>4x + 4 &lt; 0</a:t>
            </a:r>
            <a:endParaRPr lang="en-US" sz="26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4067944" y="4951455"/>
            <a:ext cx="1440160" cy="164589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18167" y="3829557"/>
            <a:ext cx="530297" cy="535547"/>
          </a:xfrm>
          <a:prstGeom prst="rect">
            <a:avLst/>
          </a:prstGeom>
        </p:spPr>
      </p:pic>
    </p:spTree>
    <p:extLst>
      <p:ext uri="{BB962C8B-B14F-4D97-AF65-F5344CB8AC3E}">
        <p14:creationId xmlns:p14="http://schemas.microsoft.com/office/powerpoint/2010/main" val="3915549759"/>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5.5 – More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38</a:t>
            </a:r>
            <a:endParaRPr lang="en-GB" sz="1400" b="1" dirty="0">
              <a:latin typeface="Calibri" panose="020F0502020204030204" pitchFamily="34" charset="0"/>
            </a:endParaRPr>
          </a:p>
        </p:txBody>
      </p:sp>
      <p:sp>
        <p:nvSpPr>
          <p:cNvPr id="3" name="Rectangle 2"/>
          <p:cNvSpPr/>
          <p:nvPr/>
        </p:nvSpPr>
        <p:spPr>
          <a:xfrm>
            <a:off x="251520" y="1251917"/>
            <a:ext cx="5256584" cy="5109091"/>
          </a:xfrm>
          <a:prstGeom prst="rect">
            <a:avLst/>
          </a:prstGeom>
        </p:spPr>
        <p:txBody>
          <a:bodyPr wrap="square">
            <a:spAutoFit/>
          </a:bodyPr>
          <a:lstStyle/>
          <a:p>
            <a:pPr marL="400050" indent="-400050">
              <a:buClr>
                <a:srgbClr val="C00000"/>
              </a:buClr>
              <a:buFont typeface="+mj-lt"/>
              <a:buAutoNum type="arabicPeriod" startAt="3"/>
              <a:tabLst>
                <a:tab pos="2852738" algn="l"/>
                <a:tab pos="3200400" algn="l"/>
              </a:tabLst>
            </a:pPr>
            <a:r>
              <a:rPr lang="en-US" sz="2100" dirty="0">
                <a:latin typeface="Arial" panose="020B0604020202020204" pitchFamily="34" charset="0"/>
                <a:cs typeface="Arial" panose="020B0604020202020204" pitchFamily="34" charset="0"/>
              </a:rPr>
              <a:t>Solve each two-sided inequality and show each solution set on a number </a:t>
            </a:r>
            <a:r>
              <a:rPr lang="en-US" sz="2100" dirty="0" smtClean="0">
                <a:latin typeface="Arial" panose="020B0604020202020204" pitchFamily="34" charset="0"/>
                <a:cs typeface="Arial" panose="020B0604020202020204" pitchFamily="34" charset="0"/>
              </a:rPr>
              <a:t>line.</a:t>
            </a:r>
          </a:p>
          <a:p>
            <a:pPr marL="914400" indent="-457200">
              <a:buClr>
                <a:srgbClr val="C00000"/>
              </a:buClr>
              <a:buFont typeface="+mj-lt"/>
              <a:buAutoNum type="alphaLcPeriod"/>
              <a:tabLst>
                <a:tab pos="2852738" algn="l"/>
                <a:tab pos="3200400" algn="l"/>
              </a:tabLst>
            </a:pPr>
            <a:r>
              <a:rPr lang="en-US" sz="2100" dirty="0" smtClean="0">
                <a:latin typeface="Arial" panose="020B0604020202020204" pitchFamily="34" charset="0"/>
                <a:cs typeface="Arial" panose="020B0604020202020204" pitchFamily="34" charset="0"/>
              </a:rPr>
              <a:t>10 </a:t>
            </a:r>
            <a:r>
              <a:rPr lang="en-US" sz="2100" dirty="0">
                <a:latin typeface="Arial" panose="020B0604020202020204" pitchFamily="34" charset="0"/>
                <a:cs typeface="Arial" panose="020B0604020202020204" pitchFamily="34" charset="0"/>
              </a:rPr>
              <a:t>&lt; 5x &lt; 25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100" dirty="0" smtClean="0">
                <a:latin typeface="Arial" panose="020B0604020202020204" pitchFamily="34" charset="0"/>
                <a:cs typeface="Arial" panose="020B0604020202020204" pitchFamily="34" charset="0"/>
              </a:rPr>
              <a:t>14 ≤ 4x – 2 &lt; 30 </a:t>
            </a:r>
          </a:p>
          <a:p>
            <a:pPr marL="914400" indent="-457200">
              <a:buClr>
                <a:srgbClr val="C00000"/>
              </a:buClr>
              <a:buFont typeface="+mj-lt"/>
              <a:buAutoNum type="alphaLcPeriod"/>
              <a:tabLst>
                <a:tab pos="2852738" algn="l"/>
                <a:tab pos="3200400" algn="l"/>
              </a:tabLst>
            </a:pPr>
            <a:r>
              <a:rPr lang="en-US" sz="2100" dirty="0" smtClean="0">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2 ≤</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3x ≤</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2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100" dirty="0" smtClean="0">
                <a:latin typeface="Arial" panose="020B0604020202020204" pitchFamily="34" charset="0"/>
                <a:cs typeface="Arial" panose="020B0604020202020204" pitchFamily="34" charset="0"/>
              </a:rPr>
              <a:t>4 </a:t>
            </a:r>
            <a:r>
              <a:rPr lang="en-US" sz="2100" dirty="0">
                <a:latin typeface="Arial" panose="020B0604020202020204" pitchFamily="34" charset="0"/>
                <a:cs typeface="Arial" panose="020B0604020202020204" pitchFamily="34" charset="0"/>
              </a:rPr>
              <a:t>&lt; 2x + 1 ≤</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10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100" dirty="0" smtClean="0">
                <a:latin typeface="Arial" panose="020B0604020202020204" pitchFamily="34" charset="0"/>
                <a:cs typeface="Arial" panose="020B0604020202020204" pitchFamily="34" charset="0"/>
              </a:rPr>
              <a:t>12 </a:t>
            </a:r>
            <a:r>
              <a:rPr lang="en-US" sz="2100" dirty="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 3(2x </a:t>
            </a:r>
            <a:r>
              <a:rPr lang="en-US" sz="2100" dirty="0">
                <a:latin typeface="Arial" panose="020B0604020202020204" pitchFamily="34" charset="0"/>
                <a:cs typeface="Arial" panose="020B0604020202020204" pitchFamily="34" charset="0"/>
              </a:rPr>
              <a:t>+ 5) &lt; 21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100" dirty="0" smtClean="0">
                <a:latin typeface="Arial" panose="020B0604020202020204" pitchFamily="34" charset="0"/>
                <a:cs typeface="Arial" panose="020B0604020202020204" pitchFamily="34" charset="0"/>
              </a:rPr>
              <a:t>-6 ≤ 3(2x </a:t>
            </a:r>
            <a:r>
              <a:rPr lang="en-US" sz="2100" dirty="0">
                <a:latin typeface="Arial" panose="020B0604020202020204" pitchFamily="34" charset="0"/>
                <a:cs typeface="Arial" panose="020B0604020202020204" pitchFamily="34" charset="0"/>
              </a:rPr>
              <a:t>+ 3) ≤ </a:t>
            </a:r>
            <a:r>
              <a:rPr lang="en-US" sz="2100" dirty="0" smtClean="0">
                <a:latin typeface="Arial" panose="020B0604020202020204" pitchFamily="34" charset="0"/>
                <a:cs typeface="Arial" panose="020B0604020202020204" pitchFamily="34" charset="0"/>
              </a:rPr>
              <a:t>9</a:t>
            </a:r>
            <a:endParaRPr lang="en-US" sz="21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4"/>
              <a:tabLst>
                <a:tab pos="2852738" algn="l"/>
                <a:tab pos="3200400" algn="l"/>
              </a:tabLst>
            </a:pPr>
            <a:r>
              <a:rPr lang="en-US" sz="2100" dirty="0" smtClean="0">
                <a:latin typeface="Arial" panose="020B0604020202020204" pitchFamily="34" charset="0"/>
                <a:cs typeface="Arial" panose="020B0604020202020204" pitchFamily="34" charset="0"/>
              </a:rPr>
              <a:t>On </a:t>
            </a:r>
            <a:r>
              <a:rPr lang="en-US" sz="2100" dirty="0">
                <a:latin typeface="Arial" panose="020B0604020202020204" pitchFamily="34" charset="0"/>
                <a:cs typeface="Arial" panose="020B0604020202020204" pitchFamily="34" charset="0"/>
              </a:rPr>
              <a:t>a number line you can see that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4 &lt; -3</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852738" algn="l"/>
                <a:tab pos="3200400" algn="l"/>
              </a:tabLst>
            </a:pPr>
            <a:r>
              <a:rPr lang="en-US" sz="2100" dirty="0" smtClean="0">
                <a:latin typeface="Arial" panose="020B0604020202020204" pitchFamily="34" charset="0"/>
                <a:cs typeface="Arial" panose="020B0604020202020204" pitchFamily="34" charset="0"/>
              </a:rPr>
              <a:t>Multiply </a:t>
            </a:r>
            <a:r>
              <a:rPr lang="en-US" sz="2100" dirty="0">
                <a:latin typeface="Arial" panose="020B0604020202020204" pitchFamily="34" charset="0"/>
                <a:cs typeface="Arial" panose="020B0604020202020204" pitchFamily="34" charset="0"/>
              </a:rPr>
              <a:t>both sides of the inequality by -</a:t>
            </a:r>
            <a:r>
              <a:rPr lang="en-US" sz="2100" dirty="0" smtClean="0">
                <a:latin typeface="Arial" panose="020B0604020202020204" pitchFamily="34" charset="0"/>
                <a:cs typeface="Arial" panose="020B0604020202020204" pitchFamily="34" charset="0"/>
              </a:rPr>
              <a:t>1. Is </a:t>
            </a:r>
            <a:r>
              <a:rPr lang="en-US" sz="2100" dirty="0">
                <a:latin typeface="Arial" panose="020B0604020202020204" pitchFamily="34" charset="0"/>
                <a:cs typeface="Arial" panose="020B0604020202020204" pitchFamily="34" charset="0"/>
              </a:rPr>
              <a:t>the inequality still true? </a:t>
            </a:r>
            <a:endParaRPr lang="en-US" sz="21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852738" algn="l"/>
                <a:tab pos="3200400" algn="l"/>
              </a:tabLst>
            </a:pPr>
            <a:r>
              <a:rPr lang="en-US" sz="2100" dirty="0" smtClean="0">
                <a:latin typeface="Arial" panose="020B0604020202020204" pitchFamily="34" charset="0"/>
                <a:cs typeface="Arial" panose="020B0604020202020204" pitchFamily="34" charset="0"/>
              </a:rPr>
              <a:t>5 </a:t>
            </a:r>
            <a:r>
              <a:rPr lang="en-US" sz="2100" dirty="0">
                <a:latin typeface="Arial" panose="020B0604020202020204" pitchFamily="34" charset="0"/>
                <a:cs typeface="Arial" panose="020B0604020202020204" pitchFamily="34" charset="0"/>
              </a:rPr>
              <a:t>&lt; -x. Write an inequality for x.</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8167" y="1251917"/>
            <a:ext cx="530297" cy="53554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4437112"/>
            <a:ext cx="546048" cy="514544"/>
          </a:xfrm>
          <a:prstGeom prst="rect">
            <a:avLst/>
          </a:prstGeom>
        </p:spPr>
      </p:pic>
      <p:grpSp>
        <p:nvGrpSpPr>
          <p:cNvPr id="10" name="Group 9"/>
          <p:cNvGrpSpPr/>
          <p:nvPr/>
        </p:nvGrpSpPr>
        <p:grpSpPr>
          <a:xfrm>
            <a:off x="2195736" y="4725144"/>
            <a:ext cx="2762295" cy="573500"/>
            <a:chOff x="2195736" y="2924944"/>
            <a:chExt cx="2762295" cy="632494"/>
          </a:xfrm>
        </p:grpSpPr>
        <p:cxnSp>
          <p:nvCxnSpPr>
            <p:cNvPr id="12" name="Straight Connector 11"/>
            <p:cNvCxnSpPr/>
            <p:nvPr/>
          </p:nvCxnSpPr>
          <p:spPr>
            <a:xfrm flipV="1">
              <a:off x="2309235" y="2924944"/>
              <a:ext cx="2648796" cy="15389"/>
            </a:xfrm>
            <a:prstGeom prst="line">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9816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7981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6145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4309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2473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0637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8802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195736" y="3082227"/>
              <a:ext cx="2762295" cy="475211"/>
            </a:xfrm>
            <a:prstGeom prst="rect">
              <a:avLst/>
            </a:prstGeom>
            <a:noFill/>
          </p:spPr>
          <p:txBody>
            <a:bodyPr wrap="none" rtlCol="0">
              <a:spAutoFit/>
            </a:bodyPr>
            <a:lstStyle/>
            <a:p>
              <a:r>
                <a:rPr lang="en-US" sz="2200" dirty="0" smtClean="0"/>
                <a:t>-4  -3  -2  -1  0   1   2</a:t>
              </a:r>
              <a:endParaRPr lang="en-US" sz="2200" dirty="0"/>
            </a:p>
          </p:txBody>
        </p:sp>
      </p:grpSp>
    </p:spTree>
    <p:extLst>
      <p:ext uri="{BB962C8B-B14F-4D97-AF65-F5344CB8AC3E}">
        <p14:creationId xmlns:p14="http://schemas.microsoft.com/office/powerpoint/2010/main" val="1325599985"/>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5.5 – More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38</a:t>
            </a:r>
            <a:endParaRPr lang="en-GB" sz="1400" b="1" dirty="0">
              <a:latin typeface="Calibri" panose="020F0502020204030204" pitchFamily="34" charset="0"/>
            </a:endParaRPr>
          </a:p>
        </p:txBody>
      </p:sp>
      <p:sp>
        <p:nvSpPr>
          <p:cNvPr id="3" name="Rectangle 2"/>
          <p:cNvSpPr/>
          <p:nvPr/>
        </p:nvSpPr>
        <p:spPr>
          <a:xfrm>
            <a:off x="251520" y="1251917"/>
            <a:ext cx="5256584" cy="5293757"/>
          </a:xfrm>
          <a:prstGeom prst="rect">
            <a:avLst/>
          </a:prstGeom>
        </p:spPr>
        <p:txBody>
          <a:bodyPr wrap="square">
            <a:spAutoFit/>
          </a:bodyPr>
          <a:lstStyle/>
          <a:p>
            <a:pPr marL="457200" indent="-457200">
              <a:buClr>
                <a:srgbClr val="C00000"/>
              </a:buClr>
              <a:buFont typeface="+mj-lt"/>
              <a:buAutoNum type="arabicPeriod" startAt="5"/>
              <a:tabLst>
                <a:tab pos="2852738" algn="l"/>
                <a:tab pos="3200400" algn="l"/>
              </a:tabLst>
            </a:pPr>
            <a:r>
              <a:rPr lang="en-US" sz="2600" dirty="0">
                <a:latin typeface="Arial" panose="020B0604020202020204" pitchFamily="34" charset="0"/>
                <a:cs typeface="Arial" panose="020B0604020202020204" pitchFamily="34" charset="0"/>
              </a:rPr>
              <a:t>Solve these double inequalities and show each solution set on a number </a:t>
            </a:r>
            <a:r>
              <a:rPr lang="en-US" sz="2600" dirty="0" smtClean="0">
                <a:latin typeface="Arial" panose="020B0604020202020204" pitchFamily="34" charset="0"/>
                <a:cs typeface="Arial" panose="020B0604020202020204" pitchFamily="34" charset="0"/>
              </a:rPr>
              <a:t>line.</a:t>
            </a:r>
          </a:p>
          <a:p>
            <a:pPr marL="914400" indent="-457200">
              <a:buClr>
                <a:srgbClr val="C00000"/>
              </a:buClr>
              <a:buFont typeface="+mj-lt"/>
              <a:buAutoNum type="alphaLcPeriod"/>
              <a:tabLst>
                <a:tab pos="2852738" algn="l"/>
                <a:tab pos="3200400" algn="l"/>
              </a:tabLst>
            </a:pPr>
            <a:r>
              <a:rPr lang="en-US" sz="2600" dirty="0" smtClean="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6 &lt; -2(x + 3) &lt; 10 </a:t>
            </a:r>
            <a:endParaRPr lang="en-US" sz="26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600" dirty="0" smtClean="0">
                <a:latin typeface="Arial" panose="020B0604020202020204" pitchFamily="34" charset="0"/>
                <a:cs typeface="Arial" panose="020B0604020202020204" pitchFamily="34" charset="0"/>
              </a:rPr>
              <a:t>4 </a:t>
            </a:r>
            <a:r>
              <a:rPr lang="en-US" sz="2600" dirty="0">
                <a:latin typeface="Arial" panose="020B0604020202020204" pitchFamily="34" charset="0"/>
                <a:cs typeface="Arial" panose="020B0604020202020204" pitchFamily="34" charset="0"/>
              </a:rPr>
              <a:t>&lt; -3x - 2 </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7 </a:t>
            </a:r>
            <a:endParaRPr lang="en-US" sz="26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600" dirty="0" smtClean="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2 &lt; 2(5 </a:t>
            </a:r>
            <a:r>
              <a:rPr lang="en-US" sz="2600" dirty="0" smtClean="0">
                <a:latin typeface="Arial" panose="020B0604020202020204" pitchFamily="34" charset="0"/>
                <a:cs typeface="Arial" panose="020B0604020202020204" pitchFamily="34" charset="0"/>
              </a:rPr>
              <a:t>-2x</a:t>
            </a:r>
            <a:r>
              <a:rPr lang="en-US" sz="2600" dirty="0">
                <a:latin typeface="Arial" panose="020B0604020202020204" pitchFamily="34" charset="0"/>
                <a:cs typeface="Arial" panose="020B0604020202020204" pitchFamily="34" charset="0"/>
              </a:rPr>
              <a:t>) ≤ 10</a:t>
            </a:r>
          </a:p>
          <a:p>
            <a:pPr marL="457200" indent="-457200">
              <a:buClr>
                <a:srgbClr val="C00000"/>
              </a:buClr>
              <a:buFont typeface="+mj-lt"/>
              <a:buAutoNum type="arabicPeriod" startAt="6"/>
              <a:tabLst>
                <a:tab pos="2852738" algn="l"/>
                <a:tab pos="3200400" algn="l"/>
              </a:tabLst>
            </a:pPr>
            <a:r>
              <a:rPr lang="en-US" sz="2600" dirty="0" smtClean="0">
                <a:latin typeface="Arial" panose="020B0604020202020204" pitchFamily="34" charset="0"/>
                <a:cs typeface="Arial" panose="020B0604020202020204" pitchFamily="34" charset="0"/>
              </a:rPr>
              <a:t>Solve </a:t>
            </a:r>
            <a:r>
              <a:rPr lang="en-US" sz="2600" dirty="0">
                <a:latin typeface="Arial" panose="020B0604020202020204" pitchFamily="34" charset="0"/>
                <a:cs typeface="Arial" panose="020B0604020202020204" pitchFamily="34" charset="0"/>
              </a:rPr>
              <a:t>the inequality 10 - 5x </a:t>
            </a:r>
            <a:r>
              <a:rPr lang="en-US" sz="2600" dirty="0" smtClean="0">
                <a:latin typeface="Arial" panose="020B0604020202020204" pitchFamily="34" charset="0"/>
                <a:cs typeface="Arial" panose="020B0604020202020204" pitchFamily="34" charset="0"/>
              </a:rPr>
              <a:t>≥ 5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2x </a:t>
            </a:r>
            <a:r>
              <a:rPr lang="en-US" sz="2600" dirty="0">
                <a:latin typeface="Arial" panose="020B0604020202020204" pitchFamily="34" charset="0"/>
                <a:cs typeface="Arial" panose="020B0604020202020204" pitchFamily="34" charset="0"/>
              </a:rPr>
              <a:t>What is the smallest integer that satisfies it?</a:t>
            </a:r>
          </a:p>
          <a:p>
            <a:pPr marL="400050" indent="-400050">
              <a:buClr>
                <a:srgbClr val="C00000"/>
              </a:buClr>
              <a:buFont typeface="+mj-lt"/>
              <a:buAutoNum type="arabicPeriod" startAt="6"/>
              <a:tabLst>
                <a:tab pos="2852738" algn="l"/>
                <a:tab pos="3200400" algn="l"/>
              </a:tabLst>
            </a:pPr>
            <a:r>
              <a:rPr lang="en-US" sz="2600" b="1" dirty="0" smtClean="0">
                <a:solidFill>
                  <a:srgbClr val="FF0000"/>
                </a:solidFill>
                <a:latin typeface="Arial" panose="020B0604020202020204" pitchFamily="34" charset="0"/>
                <a:cs typeface="Arial" panose="020B0604020202020204" pitchFamily="34" charset="0"/>
              </a:rPr>
              <a:t>P</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The sum of three consecutive whole numbers is less than </a:t>
            </a:r>
            <a:r>
              <a:rPr lang="en-US" sz="2600" dirty="0" smtClean="0">
                <a:latin typeface="Arial" panose="020B0604020202020204" pitchFamily="34" charset="0"/>
                <a:cs typeface="Arial" panose="020B0604020202020204" pitchFamily="34" charset="0"/>
              </a:rPr>
              <a:t>33.</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What </a:t>
            </a:r>
            <a:r>
              <a:rPr lang="en-US" sz="2600" dirty="0">
                <a:latin typeface="Arial" panose="020B0604020202020204" pitchFamily="34" charset="0"/>
                <a:cs typeface="Arial" panose="020B0604020202020204" pitchFamily="34" charset="0"/>
              </a:rPr>
              <a:t>are the largest whole numbers that they could be?</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8167" y="1251917"/>
            <a:ext cx="530297" cy="53554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18167" y="4941168"/>
            <a:ext cx="556549" cy="551298"/>
          </a:xfrm>
          <a:prstGeom prst="rect">
            <a:avLst/>
          </a:prstGeom>
        </p:spPr>
      </p:pic>
    </p:spTree>
    <p:extLst>
      <p:ext uri="{BB962C8B-B14F-4D97-AF65-F5344CB8AC3E}">
        <p14:creationId xmlns:p14="http://schemas.microsoft.com/office/powerpoint/2010/main" val="915109364"/>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5.5 – More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38</a:t>
            </a:r>
            <a:endParaRPr lang="en-GB" sz="1400" b="1" dirty="0">
              <a:latin typeface="Calibri" panose="020F0502020204030204" pitchFamily="34" charset="0"/>
            </a:endParaRPr>
          </a:p>
        </p:txBody>
      </p:sp>
      <p:sp>
        <p:nvSpPr>
          <p:cNvPr id="3" name="Rectangle 2"/>
          <p:cNvSpPr/>
          <p:nvPr/>
        </p:nvSpPr>
        <p:spPr>
          <a:xfrm>
            <a:off x="251520" y="1251917"/>
            <a:ext cx="5256584" cy="5509200"/>
          </a:xfrm>
          <a:prstGeom prst="rect">
            <a:avLst/>
          </a:prstGeom>
        </p:spPr>
        <p:txBody>
          <a:bodyPr wrap="square">
            <a:spAutoFit/>
          </a:bodyPr>
          <a:lstStyle/>
          <a:p>
            <a:pPr marL="514350" indent="-514350">
              <a:buClr>
                <a:srgbClr val="C00000"/>
              </a:buClr>
              <a:buFont typeface="+mj-lt"/>
              <a:buAutoNum type="arabicPeriod" startAt="8"/>
              <a:tabLst>
                <a:tab pos="2852738" algn="l"/>
                <a:tab pos="3200400" algn="l"/>
              </a:tabLst>
            </a:pPr>
            <a:r>
              <a:rPr lang="en-US" sz="2200" b="1" dirty="0">
                <a:solidFill>
                  <a:srgbClr val="FF0000"/>
                </a:solidFill>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The perimeter of the equilateral triangle is more than the perimeter of the </a:t>
            </a:r>
            <a:r>
              <a:rPr lang="en-US" sz="2200" dirty="0" smtClean="0">
                <a:latin typeface="Arial" panose="020B0604020202020204" pitchFamily="34" charset="0"/>
                <a:cs typeface="Arial" panose="020B0604020202020204" pitchFamily="34" charset="0"/>
              </a:rPr>
              <a:t>square.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range of values for the side length of the </a:t>
            </a:r>
            <a:r>
              <a:rPr lang="en-US" sz="2200" dirty="0" smtClean="0">
                <a:latin typeface="Arial" panose="020B0604020202020204" pitchFamily="34" charset="0"/>
                <a:cs typeface="Arial" panose="020B0604020202020204" pitchFamily="34" charset="0"/>
              </a:rPr>
              <a:t>square.</a:t>
            </a:r>
          </a:p>
          <a:p>
            <a:pPr marL="457200" indent="-457200">
              <a:buClr>
                <a:srgbClr val="C00000"/>
              </a:buClr>
              <a:buFont typeface="+mj-lt"/>
              <a:buAutoNum type="arabicPeriod" startAt="8"/>
              <a:tabLst>
                <a:tab pos="2852738" algn="l"/>
                <a:tab pos="3200400" algn="l"/>
              </a:tabLst>
            </a:pPr>
            <a:r>
              <a:rPr lang="en-US" sz="2200" dirty="0" smtClean="0">
                <a:latin typeface="Arial" panose="020B0604020202020204" pitchFamily="34" charset="0"/>
                <a:cs typeface="Arial" panose="020B0604020202020204" pitchFamily="34" charset="0"/>
              </a:rPr>
              <a:t>For </a:t>
            </a:r>
            <a:r>
              <a:rPr lang="en-US" sz="2200" dirty="0">
                <a:latin typeface="Arial" panose="020B0604020202020204" pitchFamily="34" charset="0"/>
                <a:cs typeface="Arial" panose="020B0604020202020204" pitchFamily="34" charset="0"/>
              </a:rPr>
              <a:t>each pair find the integer values of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which satisfy both inequalities, </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x </a:t>
            </a:r>
            <a:r>
              <a:rPr lang="en-US" sz="2200" dirty="0">
                <a:latin typeface="Arial" panose="020B0604020202020204" pitchFamily="34" charset="0"/>
                <a:cs typeface="Arial" panose="020B0604020202020204" pitchFamily="34" charset="0"/>
              </a:rPr>
              <a:t>&gt; 3 and x &lt; 7 </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x </a:t>
            </a:r>
            <a:r>
              <a:rPr lang="en-US" sz="2200" dirty="0">
                <a:latin typeface="Arial" panose="020B0604020202020204" pitchFamily="34" charset="0"/>
                <a:cs typeface="Arial" panose="020B0604020202020204" pitchFamily="34" charset="0"/>
              </a:rPr>
              <a:t>&gt; -2 and x 4 </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X ≥ </a:t>
            </a:r>
            <a:r>
              <a:rPr lang="en-US" sz="2200" dirty="0">
                <a:latin typeface="Arial" panose="020B0604020202020204" pitchFamily="34" charset="0"/>
                <a:cs typeface="Arial" panose="020B0604020202020204" pitchFamily="34" charset="0"/>
              </a:rPr>
              <a:t>-10 and x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-2 </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200" dirty="0" smtClean="0">
                <a:latin typeface="Arial" panose="020B0604020202020204" pitchFamily="34" charset="0"/>
                <a:cs typeface="Arial" panose="020B0604020202020204" pitchFamily="34" charset="0"/>
              </a:rPr>
              <a:t>x </a:t>
            </a:r>
            <a:r>
              <a:rPr lang="en-US" sz="2200" dirty="0">
                <a:latin typeface="Arial" panose="020B0604020202020204" pitchFamily="34" charset="0"/>
                <a:cs typeface="Arial" panose="020B0604020202020204" pitchFamily="34" charset="0"/>
              </a:rPr>
              <a:t>&gt; -3 and x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1</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8167" y="1268760"/>
            <a:ext cx="556549" cy="551298"/>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511658" y="2348880"/>
            <a:ext cx="3263372" cy="157542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6" y="4581128"/>
            <a:ext cx="551298" cy="546048"/>
          </a:xfrm>
          <a:prstGeom prst="rect">
            <a:avLst/>
          </a:prstGeom>
        </p:spPr>
      </p:pic>
    </p:spTree>
    <p:extLst>
      <p:ext uri="{BB962C8B-B14F-4D97-AF65-F5344CB8AC3E}">
        <p14:creationId xmlns:p14="http://schemas.microsoft.com/office/powerpoint/2010/main" val="1953089786"/>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5.5 – More Inequalities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38</a:t>
            </a:r>
            <a:endParaRPr lang="en-GB" sz="1400" b="1" dirty="0">
              <a:latin typeface="Calibri" panose="020F050202020403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44408" y="1268760"/>
            <a:ext cx="530297" cy="535547"/>
          </a:xfrm>
          <a:prstGeom prst="rect">
            <a:avLst/>
          </a:prstGeom>
        </p:spPr>
      </p:pic>
      <p:grpSp>
        <p:nvGrpSpPr>
          <p:cNvPr id="8" name="Group 7"/>
          <p:cNvGrpSpPr/>
          <p:nvPr/>
        </p:nvGrpSpPr>
        <p:grpSpPr>
          <a:xfrm>
            <a:off x="243512" y="1196752"/>
            <a:ext cx="5264592" cy="3096344"/>
            <a:chOff x="3483872" y="1089031"/>
            <a:chExt cx="5264592" cy="3096344"/>
          </a:xfrm>
        </p:grpSpPr>
        <p:sp>
          <p:nvSpPr>
            <p:cNvPr id="9" name="Round Diagonal Corner Rectangle 8"/>
            <p:cNvSpPr/>
            <p:nvPr/>
          </p:nvSpPr>
          <p:spPr>
            <a:xfrm>
              <a:off x="3491880" y="1089031"/>
              <a:ext cx="5256584" cy="309634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latin typeface="Arial" panose="020B0604020202020204" pitchFamily="34" charset="0"/>
                  <a:cs typeface="Arial" panose="020B0604020202020204" pitchFamily="34" charset="0"/>
                </a:rPr>
                <a:t>10 – Exam-Style Questions</a:t>
              </a:r>
              <a:endParaRPr lang="en-US" sz="2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5176568" cy="2400657"/>
            </a:xfrm>
            <a:prstGeom prst="rect">
              <a:avLst/>
            </a:prstGeom>
          </p:spPr>
          <p:txBody>
            <a:bodyPr wrap="square">
              <a:spAutoFit/>
            </a:bodyPr>
            <a:lstStyle/>
            <a:p>
              <a:pPr>
                <a:spcAft>
                  <a:spcPts val="600"/>
                </a:spcAft>
                <a:tabLst>
                  <a:tab pos="4972050" algn="r"/>
                </a:tabLst>
              </a:pPr>
              <a:r>
                <a:rPr lang="en-US" sz="2800" dirty="0"/>
                <a:t>Find the integer value of x which satisfies both the inequalities</a:t>
              </a:r>
            </a:p>
            <a:p>
              <a:pPr>
                <a:spcAft>
                  <a:spcPts val="600"/>
                </a:spcAft>
                <a:tabLst>
                  <a:tab pos="4972050" algn="r"/>
                </a:tabLst>
              </a:pPr>
              <a:r>
                <a:rPr lang="en-US" sz="2800" dirty="0"/>
                <a:t>x - 4 &gt; 2 and 3x + 6 &lt; 30 </a:t>
              </a:r>
            </a:p>
            <a:p>
              <a:pPr algn="r">
                <a:spcAft>
                  <a:spcPts val="600"/>
                </a:spcAft>
                <a:tabLst>
                  <a:tab pos="4972050" algn="r"/>
                </a:tabLst>
              </a:pPr>
              <a:r>
                <a:rPr lang="en-US" sz="2800" b="1" dirty="0" smtClean="0"/>
                <a:t>(</a:t>
              </a:r>
              <a:r>
                <a:rPr lang="en-US" sz="2800" b="1" dirty="0"/>
                <a:t>2 marks)</a:t>
              </a:r>
            </a:p>
          </p:txBody>
        </p:sp>
      </p:grpSp>
      <p:sp>
        <p:nvSpPr>
          <p:cNvPr id="12" name="Rectangle 11"/>
          <p:cNvSpPr/>
          <p:nvPr/>
        </p:nvSpPr>
        <p:spPr>
          <a:xfrm flipH="1">
            <a:off x="277537" y="4581128"/>
            <a:ext cx="5204539" cy="194421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Q10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Solve each inequality and then show your solutions on a number line to get the final answer.</a:t>
            </a:r>
          </a:p>
        </p:txBody>
      </p:sp>
    </p:spTree>
    <p:extLst>
      <p:ext uri="{BB962C8B-B14F-4D97-AF65-F5344CB8AC3E}">
        <p14:creationId xmlns:p14="http://schemas.microsoft.com/office/powerpoint/2010/main" val="2883336604"/>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5.6 – Using Formulae</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38</a:t>
            </a:r>
            <a:endParaRPr lang="en-GB" sz="1400" b="1" dirty="0">
              <a:latin typeface="Calibri" panose="020F0502020204030204" pitchFamily="34" charset="0"/>
            </a:endParaRPr>
          </a:p>
        </p:txBody>
      </p:sp>
      <p:sp>
        <p:nvSpPr>
          <p:cNvPr id="3" name="Rectangle 2"/>
          <p:cNvSpPr/>
          <p:nvPr/>
        </p:nvSpPr>
        <p:spPr>
          <a:xfrm>
            <a:off x="251520" y="1251917"/>
            <a:ext cx="5256584" cy="5124480"/>
          </a:xfrm>
          <a:prstGeom prst="rect">
            <a:avLst/>
          </a:prstGeom>
        </p:spPr>
        <p:txBody>
          <a:bodyPr wrap="square">
            <a:spAutoFit/>
          </a:bodyPr>
          <a:lstStyle/>
          <a:p>
            <a:pPr marL="457200" indent="-457200">
              <a:buClr>
                <a:srgbClr val="C00000"/>
              </a:buClr>
              <a:buFont typeface="+mj-lt"/>
              <a:buAutoNum type="arabicPeriod"/>
              <a:tabLst>
                <a:tab pos="2852738" algn="l"/>
                <a:tab pos="3200400" algn="l"/>
              </a:tabLst>
            </a:pPr>
            <a:r>
              <a:rPr lang="en-US" sz="2300" i="1" dirty="0" smtClean="0">
                <a:latin typeface="Arial" panose="020B0604020202020204" pitchFamily="34" charset="0"/>
                <a:cs typeface="Arial" panose="020B0604020202020204" pitchFamily="34" charset="0"/>
              </a:rPr>
              <a:t>d </a:t>
            </a:r>
            <a:r>
              <a:rPr lang="en-US" sz="2300" i="1" dirty="0">
                <a:latin typeface="Arial" panose="020B0604020202020204" pitchFamily="34" charset="0"/>
                <a:cs typeface="Arial" panose="020B0604020202020204" pitchFamily="34" charset="0"/>
              </a:rPr>
              <a:t>= </a:t>
            </a:r>
            <a:r>
              <a:rPr lang="en-US" sz="2300" i="1" dirty="0" err="1" smtClean="0">
                <a:latin typeface="Arial" panose="020B0604020202020204" pitchFamily="34" charset="0"/>
                <a:cs typeface="Arial" panose="020B0604020202020204" pitchFamily="34" charset="0"/>
              </a:rPr>
              <a:t>st</a:t>
            </a:r>
            <a:endParaRPr lang="en-US" sz="2300" i="1"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3086100" algn="l"/>
              </a:tabLst>
            </a:pPr>
            <a:r>
              <a:rPr lang="en-US" sz="2300" dirty="0" smtClean="0">
                <a:latin typeface="Arial" panose="020B0604020202020204" pitchFamily="34" charset="0"/>
                <a:cs typeface="Arial" panose="020B0604020202020204" pitchFamily="34" charset="0"/>
              </a:rPr>
              <a:t>Find </a:t>
            </a:r>
            <a:r>
              <a:rPr lang="en-US" sz="2300" dirty="0">
                <a:latin typeface="Arial" panose="020B0604020202020204" pitchFamily="34" charset="0"/>
                <a:cs typeface="Arial" panose="020B0604020202020204" pitchFamily="34" charset="0"/>
              </a:rPr>
              <a:t>the value of t </a:t>
            </a:r>
            <a:r>
              <a:rPr lang="en-US" sz="2300" dirty="0" smtClean="0">
                <a:latin typeface="Arial" panose="020B0604020202020204" pitchFamily="34" charset="0"/>
                <a:cs typeface="Arial" panose="020B0604020202020204" pitchFamily="34" charset="0"/>
              </a:rPr>
              <a:t>when</a:t>
            </a:r>
            <a:br>
              <a:rPr lang="en-US" sz="2300" dirty="0" smtClean="0">
                <a:latin typeface="Arial" panose="020B0604020202020204" pitchFamily="34" charset="0"/>
                <a:cs typeface="Arial" panose="020B0604020202020204" pitchFamily="34" charset="0"/>
              </a:rPr>
            </a:br>
            <a:r>
              <a:rPr lang="en-US" sz="2300" dirty="0" err="1" smtClean="0">
                <a:solidFill>
                  <a:srgbClr val="C00000"/>
                </a:solidFill>
                <a:latin typeface="Arial" panose="020B0604020202020204" pitchFamily="34" charset="0"/>
                <a:cs typeface="Arial" panose="020B0604020202020204" pitchFamily="34" charset="0"/>
              </a:rPr>
              <a:t>i</a:t>
            </a:r>
            <a:r>
              <a:rPr lang="en-US" sz="2300" dirty="0" smtClean="0">
                <a:latin typeface="Arial" panose="020B0604020202020204" pitchFamily="34" charset="0"/>
                <a:cs typeface="Arial" panose="020B0604020202020204" pitchFamily="34" charset="0"/>
              </a:rPr>
              <a:t>  d </a:t>
            </a:r>
            <a:r>
              <a:rPr lang="en-US" sz="2300" dirty="0">
                <a:latin typeface="Arial" panose="020B0604020202020204" pitchFamily="34" charset="0"/>
                <a:cs typeface="Arial" panose="020B0604020202020204" pitchFamily="34" charset="0"/>
              </a:rPr>
              <a:t>= 20, s = 5 </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ii</a:t>
            </a:r>
            <a:r>
              <a:rPr lang="en-US" sz="2300" dirty="0" smtClean="0">
                <a:latin typeface="Arial" panose="020B0604020202020204" pitchFamily="34" charset="0"/>
                <a:cs typeface="Arial" panose="020B0604020202020204" pitchFamily="34" charset="0"/>
              </a:rPr>
              <a:t>  d </a:t>
            </a:r>
            <a:r>
              <a:rPr lang="en-US" sz="2300" dirty="0">
                <a:latin typeface="Arial" panose="020B0604020202020204" pitchFamily="34" charset="0"/>
                <a:cs typeface="Arial" panose="020B0604020202020204" pitchFamily="34" charset="0"/>
              </a:rPr>
              <a:t>= 35, s = 7 </a:t>
            </a:r>
            <a:endParaRPr lang="en-US" sz="23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3086100" algn="l"/>
              </a:tabLst>
            </a:pPr>
            <a:r>
              <a:rPr lang="en-US" sz="2300" dirty="0" smtClean="0">
                <a:latin typeface="Arial" panose="020B0604020202020204" pitchFamily="34" charset="0"/>
                <a:cs typeface="Arial" panose="020B0604020202020204" pitchFamily="34" charset="0"/>
              </a:rPr>
              <a:t>Find </a:t>
            </a:r>
            <a:r>
              <a:rPr lang="en-US" sz="2300" dirty="0">
                <a:latin typeface="Arial" panose="020B0604020202020204" pitchFamily="34" charset="0"/>
                <a:cs typeface="Arial" panose="020B0604020202020204" pitchFamily="34" charset="0"/>
              </a:rPr>
              <a:t>the value of s when</a:t>
            </a:r>
          </a:p>
          <a:p>
            <a:pPr marL="857250" indent="-400050">
              <a:buClr>
                <a:srgbClr val="C00000"/>
              </a:buClr>
              <a:buFont typeface="+mj-lt"/>
              <a:buAutoNum type="alphaLcPeriod"/>
              <a:tabLst>
                <a:tab pos="3086100" algn="l"/>
              </a:tabLst>
            </a:pPr>
            <a:r>
              <a:rPr lang="en-US" sz="2300" dirty="0" err="1">
                <a:solidFill>
                  <a:srgbClr val="C00000"/>
                </a:solidFill>
                <a:latin typeface="Arial" panose="020B0604020202020204" pitchFamily="34" charset="0"/>
                <a:cs typeface="Arial" panose="020B0604020202020204" pitchFamily="34" charset="0"/>
              </a:rPr>
              <a:t>i</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d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12, 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2 	</a:t>
            </a:r>
            <a:r>
              <a:rPr lang="en-US" sz="2300" dirty="0" smtClean="0">
                <a:solidFill>
                  <a:srgbClr val="C00000"/>
                </a:solidFill>
                <a:latin typeface="Arial" panose="020B0604020202020204" pitchFamily="34" charset="0"/>
                <a:cs typeface="Arial" panose="020B0604020202020204" pitchFamily="34" charset="0"/>
              </a:rPr>
              <a:t>ii</a:t>
            </a:r>
            <a:r>
              <a:rPr lang="en-US" sz="2300" dirty="0" smtClean="0">
                <a:latin typeface="Arial" panose="020B0604020202020204" pitchFamily="34" charset="0"/>
                <a:cs typeface="Arial" panose="020B0604020202020204" pitchFamily="34" charset="0"/>
              </a:rPr>
              <a:t>  d </a:t>
            </a:r>
            <a:r>
              <a:rPr lang="en-US" sz="2300" dirty="0">
                <a:latin typeface="Arial" panose="020B0604020202020204" pitchFamily="34" charset="0"/>
                <a:cs typeface="Arial" panose="020B0604020202020204" pitchFamily="34" charset="0"/>
              </a:rPr>
              <a:t>= 121, </a:t>
            </a:r>
            <a:r>
              <a:rPr lang="en-US" sz="2300" dirty="0" smtClean="0">
                <a:latin typeface="Arial" panose="020B0604020202020204" pitchFamily="34" charset="0"/>
                <a:cs typeface="Arial" panose="020B0604020202020204" pitchFamily="34" charset="0"/>
              </a:rPr>
              <a:t>t=11</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3086100" algn="l"/>
              </a:tabLst>
            </a:pPr>
            <a:r>
              <a:rPr lang="en-US" sz="2300" dirty="0">
                <a:latin typeface="Arial" panose="020B0604020202020204" pitchFamily="34" charset="0"/>
                <a:cs typeface="Arial" panose="020B0604020202020204" pitchFamily="34" charset="0"/>
              </a:rPr>
              <a:t>y = 2x + </a:t>
            </a:r>
            <a:r>
              <a:rPr lang="en-US" sz="2300" dirty="0" smtClean="0">
                <a:latin typeface="Arial" panose="020B0604020202020204" pitchFamily="34" charset="0"/>
                <a:cs typeface="Arial" panose="020B0604020202020204" pitchFamily="34" charset="0"/>
              </a:rPr>
              <a:t>5</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value of x when </a:t>
            </a:r>
            <a:endParaRPr lang="en-US" sz="23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686050" algn="l"/>
              </a:tabLst>
            </a:pP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n </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-1</a:t>
            </a:r>
            <a:endParaRPr lang="en-US" sz="23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686050" algn="l"/>
              </a:tabLst>
            </a:pP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105 </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d</a:t>
            </a:r>
            <a:r>
              <a:rPr lang="en-US" sz="2300" dirty="0" smtClean="0">
                <a:latin typeface="Arial" panose="020B0604020202020204" pitchFamily="34" charset="0"/>
                <a:cs typeface="Arial" panose="020B0604020202020204" pitchFamily="34" charset="0"/>
              </a:rPr>
              <a:t>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-15</a:t>
            </a:r>
          </a:p>
        </p:txBody>
      </p:sp>
      <p:sp>
        <p:nvSpPr>
          <p:cNvPr id="8" name="Rectangle 7"/>
          <p:cNvSpPr/>
          <p:nvPr/>
        </p:nvSpPr>
        <p:spPr>
          <a:xfrm flipH="1">
            <a:off x="251517" y="3284984"/>
            <a:ext cx="5204539" cy="144016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Q1a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d </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s x t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20 </a:t>
            </a:r>
            <a:r>
              <a:rPr lang="en-US" sz="2400" dirty="0">
                <a:solidFill>
                  <a:schemeClr val="tx1"/>
                </a:solidFill>
                <a:latin typeface="Arial" panose="020B0604020202020204" pitchFamily="34" charset="0"/>
                <a:cs typeface="Arial" panose="020B0604020202020204" pitchFamily="34" charset="0"/>
              </a:rPr>
              <a:t>= 5 x </a:t>
            </a:r>
            <a:r>
              <a:rPr lang="en-US" sz="2400" dirty="0" smtClean="0">
                <a:solidFill>
                  <a:schemeClr val="tx1"/>
                </a:solidFill>
                <a:latin typeface="Arial" panose="020B0604020202020204" pitchFamily="34" charset="0"/>
                <a:cs typeface="Arial" panose="020B0604020202020204" pitchFamily="34" charset="0"/>
              </a:rPr>
              <a:t>t</a:t>
            </a:r>
          </a:p>
          <a:p>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t>
            </a:r>
            <a:r>
              <a:rPr lang="en-US" sz="4800" dirty="0" smtClean="0">
                <a:solidFill>
                  <a:schemeClr val="tx1"/>
                </a:solidFill>
                <a:latin typeface="Arial" panose="020B0604020202020204" pitchFamily="34" charset="0"/>
                <a:cs typeface="Arial" panose="020B0604020202020204" pitchFamily="34" charset="0"/>
              </a:rPr>
              <a:t>□</a:t>
            </a:r>
            <a:r>
              <a:rPr lang="en-US" sz="2400" dirty="0" smtClean="0">
                <a:solidFill>
                  <a:schemeClr val="tx1"/>
                </a:solidFill>
                <a:latin typeface="Arial" panose="020B0604020202020204" pitchFamily="34" charset="0"/>
                <a:cs typeface="Arial" panose="020B0604020202020204" pitchFamily="34" charset="0"/>
              </a:rPr>
              <a:t>= 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841196"/>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5.6 – Using Formulae</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78458"/>
                <a:ext cx="5256584" cy="5246886"/>
              </a:xfrm>
              <a:prstGeom prst="rect">
                <a:avLst/>
              </a:prstGeom>
            </p:spPr>
            <p:txBody>
              <a:bodyPr wrap="square">
                <a:spAutoFit/>
              </a:bodyPr>
              <a:lstStyle/>
              <a:p>
                <a:pPr marL="514350" indent="-514350">
                  <a:buClr>
                    <a:srgbClr val="C00000"/>
                  </a:buClr>
                  <a:buFont typeface="+mj-lt"/>
                  <a:buAutoNum type="arabicPeriod" startAt="3"/>
                  <a:tabLst>
                    <a:tab pos="2852738" algn="l"/>
                    <a:tab pos="3200400" algn="l"/>
                  </a:tabLst>
                </a:pPr>
                <a:r>
                  <a:rPr lang="en-US" sz="2520" dirty="0" smtClean="0">
                    <a:latin typeface="Arial" panose="020B0604020202020204" pitchFamily="34" charset="0"/>
                    <a:cs typeface="Arial" panose="020B0604020202020204" pitchFamily="34" charset="0"/>
                  </a:rPr>
                  <a:t>A= ½(</a:t>
                </a:r>
                <a:r>
                  <a:rPr lang="en-US" sz="2520" i="1" dirty="0" smtClean="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 </a:t>
                </a:r>
                <a:r>
                  <a:rPr lang="en-US" sz="2520" i="1" dirty="0">
                    <a:latin typeface="Arial" panose="020B0604020202020204" pitchFamily="34" charset="0"/>
                    <a:cs typeface="Arial" panose="020B0604020202020204" pitchFamily="34" charset="0"/>
                  </a:rPr>
                  <a:t>b</a:t>
                </a:r>
                <a:r>
                  <a:rPr lang="en-US" sz="2520" dirty="0">
                    <a:latin typeface="Arial" panose="020B0604020202020204" pitchFamily="34" charset="0"/>
                    <a:cs typeface="Arial" panose="020B0604020202020204" pitchFamily="34" charset="0"/>
                  </a:rPr>
                  <a:t>)</a:t>
                </a:r>
                <a:r>
                  <a:rPr lang="en-US" sz="2520" i="1" dirty="0">
                    <a:latin typeface="Arial" panose="020B0604020202020204" pitchFamily="34" charset="0"/>
                    <a:cs typeface="Arial" panose="020B0604020202020204" pitchFamily="34" charset="0"/>
                  </a:rPr>
                  <a:t>h</a:t>
                </a:r>
              </a:p>
              <a:p>
                <a:pPr marL="914400" indent="-457200">
                  <a:buClr>
                    <a:srgbClr val="C00000"/>
                  </a:buClr>
                  <a:buFont typeface="+mj-lt"/>
                  <a:buAutoNum type="alphaLcPeriod"/>
                  <a:tabLst>
                    <a:tab pos="2852738" algn="l"/>
                    <a:tab pos="3200400" algn="l"/>
                  </a:tabLst>
                </a:pPr>
                <a:r>
                  <a:rPr lang="en-US" sz="2520" dirty="0" smtClean="0">
                    <a:latin typeface="Arial" panose="020B0604020202020204" pitchFamily="34" charset="0"/>
                    <a:cs typeface="Arial" panose="020B0604020202020204" pitchFamily="34" charset="0"/>
                  </a:rPr>
                  <a:t>Work </a:t>
                </a:r>
                <a:r>
                  <a:rPr lang="en-US" sz="2520" dirty="0">
                    <a:latin typeface="Arial" panose="020B0604020202020204" pitchFamily="34" charset="0"/>
                    <a:cs typeface="Arial" panose="020B0604020202020204" pitchFamily="34" charset="0"/>
                  </a:rPr>
                  <a:t>out the value of </a:t>
                </a:r>
                <a:r>
                  <a:rPr lang="en-US" sz="2520" i="1" dirty="0">
                    <a:latin typeface="Arial" panose="020B0604020202020204" pitchFamily="34" charset="0"/>
                    <a:cs typeface="Arial" panose="020B0604020202020204" pitchFamily="34" charset="0"/>
                  </a:rPr>
                  <a:t>a</a:t>
                </a:r>
                <a:r>
                  <a:rPr lang="en-US" sz="2520" dirty="0">
                    <a:latin typeface="Arial" panose="020B0604020202020204" pitchFamily="34" charset="0"/>
                    <a:cs typeface="Arial" panose="020B0604020202020204" pitchFamily="34" charset="0"/>
                  </a:rPr>
                  <a:t> when </a:t>
                </a:r>
                <a:r>
                  <a:rPr lang="en-US" sz="2520" dirty="0" smtClean="0">
                    <a:latin typeface="Arial" panose="020B0604020202020204" pitchFamily="34" charset="0"/>
                    <a:cs typeface="Arial" panose="020B0604020202020204" pitchFamily="34" charset="0"/>
                  </a:rPr>
                  <a:t/>
                </a:r>
                <a:br>
                  <a:rPr lang="en-US" sz="2520" dirty="0" smtClean="0">
                    <a:latin typeface="Arial" panose="020B0604020202020204" pitchFamily="34" charset="0"/>
                    <a:cs typeface="Arial" panose="020B0604020202020204" pitchFamily="34" charset="0"/>
                  </a:rPr>
                </a:br>
                <a:r>
                  <a:rPr lang="en-US" sz="2520" dirty="0" smtClean="0">
                    <a:latin typeface="Arial" panose="020B0604020202020204" pitchFamily="34" charset="0"/>
                    <a:cs typeface="Arial" panose="020B0604020202020204" pitchFamily="34" charset="0"/>
                  </a:rPr>
                  <a:t>A </a:t>
                </a:r>
                <a:r>
                  <a:rPr lang="en-US" sz="2520" dirty="0">
                    <a:latin typeface="Arial" panose="020B0604020202020204" pitchFamily="34" charset="0"/>
                    <a:cs typeface="Arial" panose="020B0604020202020204" pitchFamily="34" charset="0"/>
                  </a:rPr>
                  <a:t>= </a:t>
                </a:r>
                <a:r>
                  <a:rPr lang="en-US" sz="2520" dirty="0" smtClean="0">
                    <a:latin typeface="Arial" panose="020B0604020202020204" pitchFamily="34" charset="0"/>
                    <a:cs typeface="Arial" panose="020B0604020202020204" pitchFamily="34" charset="0"/>
                  </a:rPr>
                  <a:t>28, b </a:t>
                </a:r>
                <a:r>
                  <a:rPr lang="en-US" sz="2520" dirty="0">
                    <a:latin typeface="Arial" panose="020B0604020202020204" pitchFamily="34" charset="0"/>
                    <a:cs typeface="Arial" panose="020B0604020202020204" pitchFamily="34" charset="0"/>
                  </a:rPr>
                  <a:t>= 4 and </a:t>
                </a:r>
                <a:r>
                  <a:rPr lang="en-US" sz="2520" dirty="0" smtClean="0">
                    <a:latin typeface="Arial" panose="020B0604020202020204" pitchFamily="34" charset="0"/>
                    <a:cs typeface="Arial" panose="020B0604020202020204" pitchFamily="34" charset="0"/>
                  </a:rPr>
                  <a:t>b </a:t>
                </a:r>
                <a:r>
                  <a:rPr lang="en-US" sz="2520" dirty="0">
                    <a:latin typeface="Arial" panose="020B0604020202020204" pitchFamily="34" charset="0"/>
                    <a:cs typeface="Arial" panose="020B0604020202020204" pitchFamily="34" charset="0"/>
                  </a:rPr>
                  <a:t>= 8</a:t>
                </a:r>
              </a:p>
              <a:p>
                <a:pPr marL="914400" indent="-457200">
                  <a:buClr>
                    <a:srgbClr val="C00000"/>
                  </a:buClr>
                  <a:buFont typeface="+mj-lt"/>
                  <a:buAutoNum type="alphaLcPeriod"/>
                  <a:tabLst>
                    <a:tab pos="2852738" algn="l"/>
                    <a:tab pos="3200400" algn="l"/>
                  </a:tabLst>
                </a:pPr>
                <a:r>
                  <a:rPr lang="en-US" sz="2520" dirty="0" smtClean="0">
                    <a:latin typeface="Arial" panose="020B0604020202020204" pitchFamily="34" charset="0"/>
                    <a:cs typeface="Arial" panose="020B0604020202020204" pitchFamily="34" charset="0"/>
                  </a:rPr>
                  <a:t>Work </a:t>
                </a:r>
                <a:r>
                  <a:rPr lang="en-US" sz="2520" dirty="0">
                    <a:latin typeface="Arial" panose="020B0604020202020204" pitchFamily="34" charset="0"/>
                    <a:cs typeface="Arial" panose="020B0604020202020204" pitchFamily="34" charset="0"/>
                  </a:rPr>
                  <a:t>out the value of </a:t>
                </a:r>
                <a:r>
                  <a:rPr lang="en-US" sz="2520" i="1" dirty="0" smtClean="0">
                    <a:latin typeface="Arial" panose="020B0604020202020204" pitchFamily="34" charset="0"/>
                    <a:cs typeface="Arial" panose="020B0604020202020204" pitchFamily="34" charset="0"/>
                  </a:rPr>
                  <a:t>b</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when </a:t>
                </a:r>
                <a:r>
                  <a:rPr lang="en-US" sz="2520" dirty="0" smtClean="0">
                    <a:latin typeface="Arial" panose="020B0604020202020204" pitchFamily="34" charset="0"/>
                    <a:cs typeface="Arial" panose="020B0604020202020204" pitchFamily="34" charset="0"/>
                  </a:rPr>
                  <a:t/>
                </a:r>
                <a:br>
                  <a:rPr lang="en-US" sz="2520" dirty="0" smtClean="0">
                    <a:latin typeface="Arial" panose="020B0604020202020204" pitchFamily="34" charset="0"/>
                    <a:cs typeface="Arial" panose="020B0604020202020204" pitchFamily="34" charset="0"/>
                  </a:rPr>
                </a:br>
                <a:r>
                  <a:rPr lang="en-US" sz="2520" i="1" dirty="0" smtClean="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 3, </a:t>
                </a:r>
                <a:r>
                  <a:rPr lang="en-US" sz="2520" i="1" dirty="0" smtClean="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 2 and h = </a:t>
                </a:r>
                <a:r>
                  <a:rPr lang="en-US" sz="2520" dirty="0" smtClean="0">
                    <a:latin typeface="Arial" panose="020B0604020202020204" pitchFamily="34" charset="0"/>
                    <a:cs typeface="Arial" panose="020B0604020202020204" pitchFamily="34" charset="0"/>
                  </a:rPr>
                  <a:t>½</a:t>
                </a:r>
                <a:endParaRPr lang="en-US" sz="252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200400" algn="l"/>
                  </a:tabLst>
                </a:pPr>
                <a:r>
                  <a:rPr lang="en-US" sz="2520" dirty="0" smtClean="0">
                    <a:latin typeface="Arial" panose="020B0604020202020204" pitchFamily="34" charset="0"/>
                    <a:cs typeface="Arial" panose="020B0604020202020204" pitchFamily="34" charset="0"/>
                  </a:rPr>
                  <a:t>Work </a:t>
                </a:r>
                <a:r>
                  <a:rPr lang="en-US" sz="2520" dirty="0">
                    <a:latin typeface="Arial" panose="020B0604020202020204" pitchFamily="34" charset="0"/>
                    <a:cs typeface="Arial" panose="020B0604020202020204" pitchFamily="34" charset="0"/>
                  </a:rPr>
                  <a:t>out the value of h when </a:t>
                </a:r>
                <a:r>
                  <a:rPr lang="en-US" sz="2520" dirty="0" smtClean="0">
                    <a:latin typeface="Arial" panose="020B0604020202020204" pitchFamily="34" charset="0"/>
                    <a:cs typeface="Arial" panose="020B0604020202020204" pitchFamily="34" charset="0"/>
                  </a:rPr>
                  <a:t/>
                </a:r>
                <a:br>
                  <a:rPr lang="en-US" sz="2520" dirty="0" smtClean="0">
                    <a:latin typeface="Arial" panose="020B0604020202020204" pitchFamily="34" charset="0"/>
                    <a:cs typeface="Arial" panose="020B0604020202020204" pitchFamily="34" charset="0"/>
                  </a:rPr>
                </a:br>
                <a:r>
                  <a:rPr lang="en-US" sz="2520" i="1" dirty="0" smtClean="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 120, </a:t>
                </a:r>
                <a:r>
                  <a:rPr lang="en-US" sz="2520" i="1" dirty="0">
                    <a:latin typeface="Arial" panose="020B0604020202020204" pitchFamily="34" charset="0"/>
                    <a:cs typeface="Arial" panose="020B0604020202020204" pitchFamily="34" charset="0"/>
                  </a:rPr>
                  <a:t>a</a:t>
                </a:r>
                <a:r>
                  <a:rPr lang="en-US" sz="2520" dirty="0">
                    <a:latin typeface="Arial" panose="020B0604020202020204" pitchFamily="34" charset="0"/>
                    <a:cs typeface="Arial" panose="020B0604020202020204" pitchFamily="34" charset="0"/>
                  </a:rPr>
                  <a:t> = 6 and </a:t>
                </a:r>
                <a:r>
                  <a:rPr lang="en-US" sz="2520" i="1" dirty="0" smtClean="0">
                    <a:latin typeface="Arial" panose="020B0604020202020204" pitchFamily="34" charset="0"/>
                    <a:cs typeface="Arial" panose="020B0604020202020204" pitchFamily="34" charset="0"/>
                  </a:rPr>
                  <a:t>b</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 </a:t>
                </a:r>
                <a:r>
                  <a:rPr lang="en-US" sz="2520" dirty="0" smtClean="0">
                    <a:latin typeface="Arial" panose="020B0604020202020204" pitchFamily="34" charset="0"/>
                    <a:cs typeface="Arial" panose="020B0604020202020204" pitchFamily="34" charset="0"/>
                  </a:rPr>
                  <a:t>12</a:t>
                </a:r>
              </a:p>
              <a:p>
                <a:pPr marL="514350" indent="-514350">
                  <a:buClr>
                    <a:srgbClr val="C00000"/>
                  </a:buClr>
                  <a:buFont typeface="+mj-lt"/>
                  <a:buAutoNum type="arabicPeriod" startAt="4"/>
                  <a:tabLst>
                    <a:tab pos="2852738" algn="l"/>
                    <a:tab pos="3200400" algn="l"/>
                  </a:tabLst>
                </a:pPr>
                <a:r>
                  <a:rPr lang="en-US" sz="2520" dirty="0" smtClean="0">
                    <a:latin typeface="Arial" panose="020B0604020202020204" pitchFamily="34" charset="0"/>
                    <a:cs typeface="Arial" panose="020B0604020202020204" pitchFamily="34" charset="0"/>
                  </a:rPr>
                  <a:t>a = </a:t>
                </a:r>
                <a14:m>
                  <m:oMath xmlns:m="http://schemas.openxmlformats.org/officeDocument/2006/math">
                    <m:f>
                      <m:fPr>
                        <m:ctrlPr>
                          <a:rPr lang="en-US" sz="2520" i="1" smtClean="0">
                            <a:latin typeface="Cambria Math" panose="02040503050406030204" pitchFamily="18" charset="0"/>
                            <a:cs typeface="Arial" panose="020B0604020202020204" pitchFamily="34" charset="0"/>
                          </a:rPr>
                        </m:ctrlPr>
                      </m:fPr>
                      <m:num>
                        <m:r>
                          <a:rPr lang="en-US" sz="2520" b="0" i="1" smtClean="0">
                            <a:latin typeface="Cambria Math" panose="02040503050406030204" pitchFamily="18" charset="0"/>
                            <a:cs typeface="Arial" panose="020B0604020202020204" pitchFamily="34" charset="0"/>
                          </a:rPr>
                          <m:t>𝑏</m:t>
                        </m:r>
                      </m:num>
                      <m:den>
                        <m:r>
                          <a:rPr lang="en-US" sz="2520" b="0" i="1" smtClean="0">
                            <a:latin typeface="Cambria Math" panose="02040503050406030204" pitchFamily="18" charset="0"/>
                            <a:cs typeface="Arial" panose="020B0604020202020204" pitchFamily="34" charset="0"/>
                          </a:rPr>
                          <m:t>3</m:t>
                        </m:r>
                      </m:den>
                    </m:f>
                  </m:oMath>
                </a14:m>
                <a:r>
                  <a:rPr lang="en-US" sz="2520" dirty="0" smtClean="0">
                    <a:latin typeface="Arial" panose="020B0604020202020204" pitchFamily="34" charset="0"/>
                    <a:cs typeface="Arial" panose="020B0604020202020204" pitchFamily="34" charset="0"/>
                  </a:rPr>
                  <a:t/>
                </a:r>
                <a:br>
                  <a:rPr lang="en-US" sz="2520" dirty="0" smtClean="0">
                    <a:latin typeface="Arial" panose="020B0604020202020204" pitchFamily="34" charset="0"/>
                    <a:cs typeface="Arial" panose="020B0604020202020204" pitchFamily="34" charset="0"/>
                  </a:rPr>
                </a:br>
                <a:r>
                  <a:rPr lang="en-US" sz="2520" dirty="0" smtClean="0">
                    <a:latin typeface="Arial" panose="020B0604020202020204" pitchFamily="34" charset="0"/>
                    <a:cs typeface="Arial" panose="020B0604020202020204" pitchFamily="34" charset="0"/>
                  </a:rPr>
                  <a:t>Work </a:t>
                </a:r>
                <a:r>
                  <a:rPr lang="en-US" sz="2520" dirty="0">
                    <a:latin typeface="Arial" panose="020B0604020202020204" pitchFamily="34" charset="0"/>
                    <a:cs typeface="Arial" panose="020B0604020202020204" pitchFamily="34" charset="0"/>
                  </a:rPr>
                  <a:t>out the value of </a:t>
                </a:r>
                <a:r>
                  <a:rPr lang="en-US" sz="2520" i="1" dirty="0">
                    <a:latin typeface="Arial" panose="020B0604020202020204" pitchFamily="34" charset="0"/>
                    <a:cs typeface="Arial" panose="020B0604020202020204" pitchFamily="34" charset="0"/>
                  </a:rPr>
                  <a:t>b</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when </a:t>
                </a:r>
                <a:endParaRPr lang="en-US" sz="252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 pos="3371850" algn="l"/>
                  </a:tabLst>
                </a:pPr>
                <a:r>
                  <a:rPr lang="en-US" sz="2520" i="1" dirty="0" smtClean="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 5 	</a:t>
                </a:r>
                <a:r>
                  <a:rPr lang="en-US" sz="2520" dirty="0" smtClean="0">
                    <a:solidFill>
                      <a:srgbClr val="C00000"/>
                    </a:solidFill>
                    <a:latin typeface="Arial" panose="020B0604020202020204" pitchFamily="34" charset="0"/>
                    <a:cs typeface="Arial" panose="020B0604020202020204" pitchFamily="34" charset="0"/>
                  </a:rPr>
                  <a:t>b</a:t>
                </a:r>
                <a:r>
                  <a:rPr lang="en-US" sz="2520" dirty="0" smtClean="0">
                    <a:latin typeface="Arial" panose="020B0604020202020204" pitchFamily="34" charset="0"/>
                    <a:cs typeface="Arial" panose="020B0604020202020204" pitchFamily="34" charset="0"/>
                  </a:rPr>
                  <a:t> 	</a:t>
                </a:r>
                <a:r>
                  <a:rPr lang="en-US" sz="2520" i="1" dirty="0" smtClean="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 </a:t>
                </a: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b="0" i="1" smtClean="0">
                            <a:latin typeface="Cambria Math" panose="02040503050406030204" pitchFamily="18" charset="0"/>
                            <a:cs typeface="Arial" panose="020B0604020202020204" pitchFamily="34" charset="0"/>
                          </a:rPr>
                          <m:t>1</m:t>
                        </m:r>
                      </m:num>
                      <m:den>
                        <m:r>
                          <a:rPr lang="en-US" sz="2520" i="1">
                            <a:latin typeface="Cambria Math" panose="02040503050406030204" pitchFamily="18" charset="0"/>
                            <a:cs typeface="Arial" panose="020B0604020202020204" pitchFamily="34" charset="0"/>
                          </a:rPr>
                          <m:t>3</m:t>
                        </m:r>
                      </m:den>
                    </m:f>
                  </m:oMath>
                </a14:m>
                <a:endParaRPr lang="en-US" sz="252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852738" algn="l"/>
                    <a:tab pos="3371850" algn="l"/>
                  </a:tabLst>
                </a:pPr>
                <a:r>
                  <a:rPr lang="en-US" sz="2520" i="1" dirty="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 -2 </a:t>
                </a:r>
                <a:r>
                  <a:rPr lang="en-US" sz="2520" dirty="0" smtClean="0">
                    <a:latin typeface="Arial" panose="020B0604020202020204" pitchFamily="34" charset="0"/>
                    <a:cs typeface="Arial" panose="020B0604020202020204" pitchFamily="34" charset="0"/>
                  </a:rPr>
                  <a:t>	</a:t>
                </a:r>
                <a:r>
                  <a:rPr lang="en-US" sz="2520" dirty="0" smtClean="0">
                    <a:solidFill>
                      <a:srgbClr val="C00000"/>
                    </a:solidFill>
                    <a:latin typeface="Arial" panose="020B0604020202020204" pitchFamily="34" charset="0"/>
                    <a:cs typeface="Arial" panose="020B0604020202020204" pitchFamily="34" charset="0"/>
                  </a:rPr>
                  <a:t>d</a:t>
                </a:r>
                <a:r>
                  <a:rPr lang="en-US" sz="2520" dirty="0" smtClean="0">
                    <a:latin typeface="Arial" panose="020B0604020202020204" pitchFamily="34" charset="0"/>
                    <a:cs typeface="Arial" panose="020B0604020202020204" pitchFamily="34" charset="0"/>
                  </a:rPr>
                  <a:t> 	</a:t>
                </a:r>
                <a:r>
                  <a:rPr lang="en-US" sz="2520" i="1" dirty="0" smtClean="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 2.1</a:t>
                </a:r>
              </a:p>
              <a:p>
                <a:pPr marL="914400" indent="-457200">
                  <a:buClr>
                    <a:srgbClr val="C00000"/>
                  </a:buClr>
                  <a:buFont typeface="+mj-lt"/>
                  <a:buAutoNum type="alphaLcPeriod" startAt="5"/>
                  <a:tabLst>
                    <a:tab pos="2852738" algn="l"/>
                    <a:tab pos="3371850" algn="l"/>
                  </a:tabLst>
                </a:pPr>
                <a:r>
                  <a:rPr lang="en-US" sz="2520" i="1" dirty="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 </a:t>
                </a: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b="0" i="1" smtClean="0">
                            <a:latin typeface="Cambria Math" panose="02040503050406030204" pitchFamily="18" charset="0"/>
                            <a:cs typeface="Arial" panose="020B0604020202020204" pitchFamily="34" charset="0"/>
                          </a:rPr>
                          <m:t>5</m:t>
                        </m:r>
                      </m:num>
                      <m:den>
                        <m:r>
                          <a:rPr lang="en-US" sz="2520" b="0" i="1" smtClean="0">
                            <a:latin typeface="Cambria Math" panose="02040503050406030204" pitchFamily="18" charset="0"/>
                            <a:cs typeface="Arial" panose="020B0604020202020204" pitchFamily="34" charset="0"/>
                          </a:rPr>
                          <m:t>6</m:t>
                        </m:r>
                      </m:den>
                    </m:f>
                  </m:oMath>
                </a14:m>
                <a:r>
                  <a:rPr lang="en-US" sz="2520" dirty="0" smtClean="0">
                    <a:latin typeface="Arial" panose="020B0604020202020204" pitchFamily="34" charset="0"/>
                    <a:cs typeface="Arial" panose="020B0604020202020204" pitchFamily="34" charset="0"/>
                  </a:rPr>
                  <a:t> 	</a:t>
                </a:r>
                <a:r>
                  <a:rPr lang="en-US" sz="2520" dirty="0" smtClean="0">
                    <a:solidFill>
                      <a:srgbClr val="C00000"/>
                    </a:solidFill>
                    <a:latin typeface="Arial" panose="020B0604020202020204" pitchFamily="34" charset="0"/>
                    <a:cs typeface="Arial" panose="020B0604020202020204" pitchFamily="34" charset="0"/>
                  </a:rPr>
                  <a:t>f </a:t>
                </a:r>
                <a:r>
                  <a:rPr lang="en-US" sz="2520" dirty="0" smtClean="0">
                    <a:latin typeface="Arial" panose="020B0604020202020204" pitchFamily="34" charset="0"/>
                    <a:cs typeface="Arial" panose="020B0604020202020204" pitchFamily="34" charset="0"/>
                  </a:rPr>
                  <a:t>	</a:t>
                </a:r>
                <a:r>
                  <a:rPr lang="en-US" sz="2520" i="1" dirty="0" smtClean="0">
                    <a:latin typeface="Arial" panose="020B0604020202020204" pitchFamily="34" charset="0"/>
                    <a:cs typeface="Arial" panose="020B0604020202020204" pitchFamily="34" charset="0"/>
                  </a:rPr>
                  <a:t>a </a:t>
                </a:r>
                <a:r>
                  <a:rPr lang="en-US" sz="2520" dirty="0" smtClean="0">
                    <a:latin typeface="Arial" panose="020B0604020202020204" pitchFamily="34" charset="0"/>
                    <a:cs typeface="Arial" panose="020B0604020202020204" pitchFamily="34" charset="0"/>
                  </a:rPr>
                  <a:t>= </a:t>
                </a:r>
                <a14:m>
                  <m:oMath xmlns:m="http://schemas.openxmlformats.org/officeDocument/2006/math">
                    <m:f>
                      <m:fPr>
                        <m:ctrlPr>
                          <a:rPr lang="en-US" sz="2520" i="1">
                            <a:latin typeface="Cambria Math" panose="02040503050406030204" pitchFamily="18" charset="0"/>
                            <a:cs typeface="Arial" panose="020B0604020202020204" pitchFamily="34" charset="0"/>
                          </a:rPr>
                        </m:ctrlPr>
                      </m:fPr>
                      <m:num>
                        <m:r>
                          <a:rPr lang="en-US" sz="2520" b="0" i="1" smtClean="0">
                            <a:latin typeface="Cambria Math" panose="02040503050406030204" pitchFamily="18" charset="0"/>
                            <a:cs typeface="Arial" panose="020B0604020202020204" pitchFamily="34" charset="0"/>
                          </a:rPr>
                          <m:t>2</m:t>
                        </m:r>
                      </m:num>
                      <m:den>
                        <m:r>
                          <a:rPr lang="en-US" sz="2520" i="1">
                            <a:latin typeface="Cambria Math" panose="02040503050406030204" pitchFamily="18" charset="0"/>
                            <a:cs typeface="Arial" panose="020B0604020202020204" pitchFamily="34" charset="0"/>
                          </a:rPr>
                          <m:t>3</m:t>
                        </m:r>
                      </m:den>
                    </m:f>
                  </m:oMath>
                </a14:m>
                <a:endParaRPr lang="en-US" sz="252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78458"/>
                <a:ext cx="5256584" cy="5246886"/>
              </a:xfrm>
              <a:prstGeom prst="rect">
                <a:avLst/>
              </a:prstGeom>
              <a:blipFill rotWithShape="0">
                <a:blip r:embed="rId4"/>
                <a:stretch>
                  <a:fillRect l="-1738" t="-1163" r="-3244" b="-349"/>
                </a:stretch>
              </a:blipFill>
            </p:spPr>
            <p:txBody>
              <a:bodyPr/>
              <a:lstStyle/>
              <a:p>
                <a:r>
                  <a:rPr lang="en-US">
                    <a:noFill/>
                  </a:rPr>
                  <a:t> </a:t>
                </a:r>
              </a:p>
            </p:txBody>
          </p:sp>
        </mc:Fallback>
      </mc:AlternateContent>
    </p:spTree>
    <p:extLst>
      <p:ext uri="{BB962C8B-B14F-4D97-AF65-F5344CB8AC3E}">
        <p14:creationId xmlns:p14="http://schemas.microsoft.com/office/powerpoint/2010/main" val="147377091"/>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71669" y="1816327"/>
            <a:ext cx="5845297" cy="4447509"/>
          </a:xfrm>
          <a:prstGeom prst="rect">
            <a:avLst/>
          </a:prstGeom>
        </p:spPr>
      </p:pic>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cxnSp>
        <p:nvCxnSpPr>
          <p:cNvPr id="11" name="Straight Arrow Connector 10"/>
          <p:cNvCxnSpPr/>
          <p:nvPr/>
        </p:nvCxnSpPr>
        <p:spPr>
          <a:xfrm flipH="1">
            <a:off x="4788024" y="1431339"/>
            <a:ext cx="576064" cy="8455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67744" y="2060848"/>
            <a:ext cx="564386" cy="2160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364088" y="1124744"/>
            <a:ext cx="3600400" cy="1656184"/>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A QR code is given in the </a:t>
            </a:r>
            <a:r>
              <a:rPr lang="en-US" sz="1600" dirty="0" smtClean="0">
                <a:solidFill>
                  <a:schemeClr val="tx1"/>
                </a:solidFill>
                <a:latin typeface="Arial" panose="020B0604020202020204" pitchFamily="34" charset="0"/>
                <a:cs typeface="Arial" panose="020B0604020202020204" pitchFamily="34" charset="0"/>
              </a:rPr>
              <a:t>problem solving </a:t>
            </a:r>
            <a:r>
              <a:rPr lang="en-US" sz="1600" dirty="0">
                <a:solidFill>
                  <a:schemeClr val="tx1"/>
                </a:solidFill>
                <a:latin typeface="Arial" panose="020B0604020202020204" pitchFamily="34" charset="0"/>
                <a:cs typeface="Arial" panose="020B0604020202020204" pitchFamily="34" charset="0"/>
              </a:rPr>
              <a:t>section where you learn a new strategy in that unit in the Student Book. Scan it to see the worked example and remind yourself of the strategy.</a:t>
            </a:r>
          </a:p>
        </p:txBody>
      </p:sp>
      <p:sp>
        <p:nvSpPr>
          <p:cNvPr id="5" name="Rounded Rectangle 4"/>
          <p:cNvSpPr/>
          <p:nvPr/>
        </p:nvSpPr>
        <p:spPr>
          <a:xfrm>
            <a:off x="179512" y="1124744"/>
            <a:ext cx="2088232" cy="317253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These are strategies that you have learned so far in the Student Book. They build up as you work through the book. Consider whether they could help you to answer some of the following questions.</a:t>
            </a:r>
          </a:p>
        </p:txBody>
      </p:sp>
      <p:sp>
        <p:nvSpPr>
          <p:cNvPr id="9" name="Rounded Rectangle 8"/>
          <p:cNvSpPr/>
          <p:nvPr/>
        </p:nvSpPr>
        <p:spPr>
          <a:xfrm>
            <a:off x="5148064" y="5301208"/>
            <a:ext cx="3744416" cy="136815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R symbol indicates questions where you are required to reason mathematically. Questions in this section do not have the P symbol as they are all problem-solving.</a:t>
            </a:r>
          </a:p>
        </p:txBody>
      </p:sp>
      <p:cxnSp>
        <p:nvCxnSpPr>
          <p:cNvPr id="18" name="Straight Arrow Connector 17"/>
          <p:cNvCxnSpPr>
            <a:stCxn id="9" idx="0"/>
          </p:cNvCxnSpPr>
          <p:nvPr/>
        </p:nvCxnSpPr>
        <p:spPr>
          <a:xfrm flipH="1" flipV="1">
            <a:off x="5364088" y="3645024"/>
            <a:ext cx="1656184" cy="1656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 Same Side Corner Rectangle 20">
            <a:hlinkClick r:id="rId4"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spTree>
    <p:extLst>
      <p:ext uri="{BB962C8B-B14F-4D97-AF65-F5344CB8AC3E}">
        <p14:creationId xmlns:p14="http://schemas.microsoft.com/office/powerpoint/2010/main" val="417506659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5.6 – Using Formulae</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51917"/>
                <a:ext cx="5256584" cy="5428537"/>
              </a:xfrm>
              <a:prstGeom prst="rect">
                <a:avLst/>
              </a:prstGeom>
            </p:spPr>
            <p:txBody>
              <a:bodyPr wrap="square">
                <a:spAutoFit/>
              </a:bodyPr>
              <a:lstStyle/>
              <a:p>
                <a:pPr marL="514350" indent="-514350">
                  <a:buClr>
                    <a:srgbClr val="C00000"/>
                  </a:buClr>
                  <a:buFont typeface="+mj-lt"/>
                  <a:buAutoNum type="arabicPeriod" startAt="5"/>
                  <a:tabLst>
                    <a:tab pos="2852738" algn="l"/>
                    <a:tab pos="3200400" algn="l"/>
                  </a:tabLst>
                </a:pPr>
                <a:r>
                  <a:rPr lang="en-US" sz="2000" i="1" dirty="0" smtClean="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 </a:t>
                </a:r>
                <a:r>
                  <a:rPr lang="en-US" sz="2000" dirty="0" smtClean="0">
                    <a:latin typeface="Arial" panose="020B0604020202020204" pitchFamily="34" charset="0"/>
                    <a:cs typeface="Arial" panose="020B0604020202020204" pitchFamily="34" charset="0"/>
                  </a:rPr>
                  <a:t>2n </a:t>
                </a:r>
                <a:r>
                  <a:rPr lang="en-US" sz="2000" dirty="0">
                    <a:latin typeface="Arial" panose="020B0604020202020204" pitchFamily="34" charset="0"/>
                    <a:cs typeface="Arial" panose="020B0604020202020204" pitchFamily="34" charset="0"/>
                  </a:rPr>
                  <a:t>+ 5</a:t>
                </a:r>
                <a:r>
                  <a:rPr lang="en-US" sz="2000" i="1" dirty="0">
                    <a:latin typeface="Arial" panose="020B0604020202020204" pitchFamily="34" charset="0"/>
                    <a:cs typeface="Arial" panose="020B0604020202020204" pitchFamily="34" charset="0"/>
                  </a:rPr>
                  <a:t>q</a:t>
                </a:r>
              </a:p>
              <a:p>
                <a:pPr marL="857250" indent="-400050">
                  <a:buClr>
                    <a:srgbClr val="C00000"/>
                  </a:buClr>
                  <a:buFont typeface="+mj-lt"/>
                  <a:buAutoNum type="alphaLcPeriod"/>
                  <a:tabLst>
                    <a:tab pos="2852738" algn="l"/>
                    <a:tab pos="3200400" algn="l"/>
                  </a:tabLst>
                </a:pPr>
                <a:r>
                  <a:rPr lang="en-US" sz="2000" dirty="0" smtClean="0">
                    <a:latin typeface="Arial" panose="020B0604020202020204" pitchFamily="34" charset="0"/>
                    <a:cs typeface="Arial" panose="020B0604020202020204" pitchFamily="34" charset="0"/>
                  </a:rPr>
                  <a:t>Work </a:t>
                </a:r>
                <a:r>
                  <a:rPr lang="en-US" sz="2000" dirty="0">
                    <a:latin typeface="Arial" panose="020B0604020202020204" pitchFamily="34" charset="0"/>
                    <a:cs typeface="Arial" panose="020B0604020202020204" pitchFamily="34" charset="0"/>
                  </a:rPr>
                  <a:t>out the value of </a:t>
                </a:r>
                <a:r>
                  <a:rPr lang="en-US" sz="2000" i="1"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when</a:t>
                </a:r>
                <a:br>
                  <a:rPr lang="en-US" sz="2000" dirty="0" smtClean="0">
                    <a:latin typeface="Arial" panose="020B0604020202020204" pitchFamily="34" charset="0"/>
                    <a:cs typeface="Arial" panose="020B0604020202020204" pitchFamily="34" charset="0"/>
                  </a:rPr>
                </a:br>
                <a:r>
                  <a:rPr lang="en-US" sz="2000" dirty="0" err="1" smtClean="0">
                    <a:solidFill>
                      <a:srgbClr val="C00000"/>
                    </a:solidFill>
                    <a:latin typeface="Arial" panose="020B0604020202020204" pitchFamily="34" charset="0"/>
                    <a:cs typeface="Arial" panose="020B0604020202020204" pitchFamily="34" charset="0"/>
                  </a:rPr>
                  <a:t>i</a:t>
                </a:r>
                <a:r>
                  <a:rPr lang="en-US" sz="2000" dirty="0" smtClean="0">
                    <a:solidFill>
                      <a:srgbClr val="C00000"/>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 =10 and </a:t>
                </a:r>
                <a:r>
                  <a:rPr lang="en-US" sz="2000" i="1" dirty="0" smtClean="0">
                    <a:latin typeface="Arial" panose="020B0604020202020204" pitchFamily="34" charset="0"/>
                    <a:cs typeface="Arial" panose="020B0604020202020204" pitchFamily="34" charset="0"/>
                  </a:rPr>
                  <a:t>q</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2</a:t>
                </a:r>
                <a:br>
                  <a:rPr lang="en-US" sz="2000" dirty="0" smtClean="0">
                    <a:latin typeface="Arial" panose="020B0604020202020204" pitchFamily="34" charset="0"/>
                    <a:cs typeface="Arial" panose="020B0604020202020204" pitchFamily="34" charset="0"/>
                  </a:rPr>
                </a:br>
                <a:r>
                  <a:rPr lang="en-US" sz="2000" dirty="0" smtClean="0">
                    <a:solidFill>
                      <a:srgbClr val="C00000"/>
                    </a:solidFill>
                    <a:latin typeface="Arial" panose="020B0604020202020204" pitchFamily="34" charset="0"/>
                    <a:cs typeface="Arial" panose="020B0604020202020204" pitchFamily="34" charset="0"/>
                  </a:rPr>
                  <a:t>ii</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31 and </a:t>
                </a:r>
                <a:r>
                  <a:rPr lang="en-US" sz="2000" i="1" dirty="0">
                    <a:latin typeface="Arial" panose="020B0604020202020204" pitchFamily="34" charset="0"/>
                    <a:cs typeface="Arial" panose="020B0604020202020204" pitchFamily="34" charset="0"/>
                  </a:rPr>
                  <a:t>q</a:t>
                </a:r>
                <a:r>
                  <a:rPr lang="en-US" sz="2000" dirty="0">
                    <a:latin typeface="Arial" panose="020B0604020202020204" pitchFamily="34" charset="0"/>
                    <a:cs typeface="Arial" panose="020B0604020202020204" pitchFamily="34" charset="0"/>
                  </a:rPr>
                  <a:t> = 5</a:t>
                </a:r>
              </a:p>
              <a:p>
                <a:pPr marL="857250" indent="-400050">
                  <a:buClr>
                    <a:srgbClr val="C00000"/>
                  </a:buClr>
                  <a:buFont typeface="+mj-lt"/>
                  <a:buAutoNum type="alphaLcPeriod"/>
                  <a:tabLst>
                    <a:tab pos="2852738" algn="l"/>
                    <a:tab pos="3200400" algn="l"/>
                  </a:tabLst>
                </a:pPr>
                <a:r>
                  <a:rPr lang="en-US" sz="2000" dirty="0" smtClean="0">
                    <a:latin typeface="Arial" panose="020B0604020202020204" pitchFamily="34" charset="0"/>
                    <a:cs typeface="Arial" panose="020B0604020202020204" pitchFamily="34" charset="0"/>
                  </a:rPr>
                  <a:t>Work </a:t>
                </a:r>
                <a:r>
                  <a:rPr lang="en-US" sz="2000" dirty="0">
                    <a:latin typeface="Arial" panose="020B0604020202020204" pitchFamily="34" charset="0"/>
                    <a:cs typeface="Arial" panose="020B0604020202020204" pitchFamily="34" charset="0"/>
                  </a:rPr>
                  <a:t>out the value of </a:t>
                </a:r>
                <a:r>
                  <a:rPr lang="en-US" sz="2000" i="1" dirty="0">
                    <a:latin typeface="Arial" panose="020B0604020202020204" pitchFamily="34" charset="0"/>
                    <a:cs typeface="Arial" panose="020B0604020202020204" pitchFamily="34" charset="0"/>
                  </a:rPr>
                  <a:t>q</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when</a:t>
                </a:r>
                <a:br>
                  <a:rPr lang="en-US" sz="2000" dirty="0" smtClean="0">
                    <a:latin typeface="Arial" panose="020B0604020202020204" pitchFamily="34" charset="0"/>
                    <a:cs typeface="Arial" panose="020B0604020202020204" pitchFamily="34" charset="0"/>
                  </a:rPr>
                </a:br>
                <a:r>
                  <a:rPr lang="en-US" sz="2000" dirty="0" err="1" smtClean="0">
                    <a:solidFill>
                      <a:srgbClr val="C00000"/>
                    </a:solidFill>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10.5 and </a:t>
                </a:r>
                <a:r>
                  <a:rPr lang="en-US" sz="2000" i="1"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 = </a:t>
                </a:r>
                <a:r>
                  <a:rPr lang="en-US" sz="2000" dirty="0" smtClean="0">
                    <a:latin typeface="Arial" panose="020B0604020202020204" pitchFamily="34" charset="0"/>
                    <a:cs typeface="Arial" panose="020B0604020202020204" pitchFamily="34" charset="0"/>
                  </a:rPr>
                  <a:t>4</a:t>
                </a:r>
                <a:br>
                  <a:rPr lang="en-US" sz="2000" dirty="0" smtClean="0">
                    <a:latin typeface="Arial" panose="020B0604020202020204" pitchFamily="34" charset="0"/>
                    <a:cs typeface="Arial" panose="020B0604020202020204" pitchFamily="34" charset="0"/>
                  </a:rPr>
                </a:br>
                <a:r>
                  <a:rPr lang="en-US" sz="2000" dirty="0" smtClean="0">
                    <a:solidFill>
                      <a:srgbClr val="C00000"/>
                    </a:solidFill>
                    <a:latin typeface="Arial" panose="020B0604020202020204" pitchFamily="34" charset="0"/>
                    <a:cs typeface="Arial" panose="020B0604020202020204" pitchFamily="34" charset="0"/>
                  </a:rPr>
                  <a:t>ii</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-1 and </a:t>
                </a:r>
                <a:r>
                  <a:rPr lang="en-US" sz="2000" i="1"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 = 2</a:t>
                </a:r>
              </a:p>
              <a:p>
                <a:pPr marL="514350" indent="-514350">
                  <a:buClr>
                    <a:srgbClr val="C00000"/>
                  </a:buClr>
                  <a:buFont typeface="+mj-lt"/>
                  <a:buAutoNum type="arabicPeriod" startAt="6"/>
                  <a:tabLst>
                    <a:tab pos="2852738" algn="l"/>
                    <a:tab pos="320040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formula to work out the density of an object is </a:t>
                </a:r>
                <a:r>
                  <a:rPr lang="en-US" sz="2000" i="1"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𝑚</m:t>
                        </m:r>
                      </m:num>
                      <m:den>
                        <m:r>
                          <a:rPr lang="en-US" sz="2000" b="0" i="1" smtClean="0">
                            <a:latin typeface="Cambria Math" panose="02040503050406030204" pitchFamily="18" charset="0"/>
                            <a:cs typeface="Arial" panose="020B0604020202020204" pitchFamily="34" charset="0"/>
                          </a:rPr>
                          <m:t>𝑣</m:t>
                        </m:r>
                      </m:den>
                    </m:f>
                  </m:oMath>
                </a14:m>
                <a:r>
                  <a:rPr lang="en-US" sz="2000" dirty="0" smtClean="0">
                    <a:latin typeface="Arial" panose="020B0604020202020204" pitchFamily="34" charset="0"/>
                    <a:cs typeface="Arial" panose="020B0604020202020204" pitchFamily="34" charset="0"/>
                  </a:rPr>
                  <a:t> where </a:t>
                </a:r>
                <a:r>
                  <a:rPr lang="en-US" sz="2000" i="1" dirty="0" smtClean="0">
                    <a:latin typeface="Arial" panose="020B0604020202020204" pitchFamily="34" charset="0"/>
                    <a:cs typeface="Arial" panose="020B0604020202020204" pitchFamily="34" charset="0"/>
                  </a:rPr>
                  <a:t>d</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density (g/cm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mass (g) and </a:t>
                </a:r>
                <a:r>
                  <a:rPr lang="en-US" sz="2000" i="1" dirty="0">
                    <a:latin typeface="Arial" panose="020B0604020202020204" pitchFamily="34" charset="0"/>
                    <a:cs typeface="Arial" panose="020B0604020202020204" pitchFamily="34" charset="0"/>
                  </a:rPr>
                  <a:t>V</a:t>
                </a:r>
                <a:r>
                  <a:rPr lang="en-US" sz="2000" dirty="0">
                    <a:latin typeface="Arial" panose="020B0604020202020204" pitchFamily="34" charset="0"/>
                    <a:cs typeface="Arial" panose="020B0604020202020204" pitchFamily="34" charset="0"/>
                  </a:rPr>
                  <a:t> = volume (cm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a:t>
                </a:r>
              </a:p>
              <a:p>
                <a:pPr marL="857250" indent="-400050">
                  <a:buClr>
                    <a:srgbClr val="C00000"/>
                  </a:buClr>
                  <a:buFont typeface="+mj-lt"/>
                  <a:buAutoNum type="alphaLcPeriod"/>
                  <a:tabLst>
                    <a:tab pos="2852738" algn="l"/>
                    <a:tab pos="3200400" algn="l"/>
                  </a:tabLst>
                </a:pPr>
                <a:r>
                  <a:rPr lang="en-US" sz="2000" dirty="0" smtClean="0">
                    <a:latin typeface="Arial" panose="020B0604020202020204" pitchFamily="34" charset="0"/>
                    <a:cs typeface="Arial" panose="020B0604020202020204" pitchFamily="34" charset="0"/>
                  </a:rPr>
                  <a:t>Work </a:t>
                </a:r>
                <a:r>
                  <a:rPr lang="en-US" sz="2000" dirty="0">
                    <a:latin typeface="Arial" panose="020B0604020202020204" pitchFamily="34" charset="0"/>
                    <a:cs typeface="Arial" panose="020B0604020202020204" pitchFamily="34" charset="0"/>
                  </a:rPr>
                  <a:t>out the mass </a:t>
                </a:r>
                <a:r>
                  <a:rPr lang="en-US" sz="2000" dirty="0" smtClean="0">
                    <a:latin typeface="Arial" panose="020B0604020202020204" pitchFamily="34" charset="0"/>
                    <a:cs typeface="Arial" panose="020B0604020202020204" pitchFamily="34" charset="0"/>
                  </a:rPr>
                  <a:t>when</a:t>
                </a:r>
                <a:br>
                  <a:rPr lang="en-US" sz="2000" dirty="0" smtClean="0">
                    <a:latin typeface="Arial" panose="020B0604020202020204" pitchFamily="34" charset="0"/>
                    <a:cs typeface="Arial" panose="020B0604020202020204" pitchFamily="34" charset="0"/>
                  </a:rPr>
                </a:br>
                <a:r>
                  <a:rPr lang="en-US" sz="2000" dirty="0" err="1" smtClean="0">
                    <a:solidFill>
                      <a:srgbClr val="C00000"/>
                    </a:solidFill>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d</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6g/cm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and V= </a:t>
                </a:r>
                <a:r>
                  <a:rPr lang="en-US" sz="2000" dirty="0" smtClean="0">
                    <a:latin typeface="Arial" panose="020B0604020202020204" pitchFamily="34" charset="0"/>
                    <a:cs typeface="Arial" panose="020B0604020202020204" pitchFamily="34" charset="0"/>
                  </a:rPr>
                  <a:t>5cm</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solidFill>
                      <a:srgbClr val="C00000"/>
                    </a:solidFill>
                    <a:latin typeface="Arial" panose="020B0604020202020204" pitchFamily="34" charset="0"/>
                    <a:cs typeface="Arial" panose="020B0604020202020204" pitchFamily="34" charset="0"/>
                  </a:rPr>
                  <a:t>ii</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lOg</a:t>
                </a:r>
                <a:r>
                  <a:rPr lang="en-US" sz="2000" dirty="0">
                    <a:latin typeface="Arial" panose="020B0604020202020204" pitchFamily="34" charset="0"/>
                    <a:cs typeface="Arial" panose="020B0604020202020204" pitchFamily="34" charset="0"/>
                  </a:rPr>
                  <a:t>/cm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and V= </a:t>
                </a:r>
                <a:r>
                  <a:rPr lang="en-US" sz="2000" dirty="0" smtClean="0">
                    <a:latin typeface="Arial" panose="020B0604020202020204" pitchFamily="34" charset="0"/>
                    <a:cs typeface="Arial" panose="020B0604020202020204" pitchFamily="34" charset="0"/>
                  </a:rPr>
                  <a:t>1.5cm</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a:t>
                </a:r>
              </a:p>
              <a:p>
                <a:pPr marL="857250" indent="-400050">
                  <a:buClr>
                    <a:srgbClr val="C00000"/>
                  </a:buClr>
                  <a:buFont typeface="+mj-lt"/>
                  <a:buAutoNum type="alphaLcPeriod"/>
                  <a:tabLst>
                    <a:tab pos="2852738" algn="l"/>
                    <a:tab pos="3200400" algn="l"/>
                  </a:tabLst>
                </a:pPr>
                <a:r>
                  <a:rPr lang="en-US" sz="2000" dirty="0" smtClean="0">
                    <a:latin typeface="Arial" panose="020B0604020202020204" pitchFamily="34" charset="0"/>
                    <a:cs typeface="Arial" panose="020B0604020202020204" pitchFamily="34" charset="0"/>
                  </a:rPr>
                  <a:t>Work </a:t>
                </a:r>
                <a:r>
                  <a:rPr lang="en-US" sz="2000" dirty="0">
                    <a:latin typeface="Arial" panose="020B0604020202020204" pitchFamily="34" charset="0"/>
                    <a:cs typeface="Arial" panose="020B0604020202020204" pitchFamily="34" charset="0"/>
                  </a:rPr>
                  <a:t>out the volume </a:t>
                </a:r>
                <a:r>
                  <a:rPr lang="en-US" sz="2000" dirty="0" smtClean="0">
                    <a:latin typeface="Arial" panose="020B0604020202020204" pitchFamily="34" charset="0"/>
                    <a:cs typeface="Arial" panose="020B0604020202020204" pitchFamily="34" charset="0"/>
                  </a:rPr>
                  <a:t>when</a:t>
                </a:r>
                <a:br>
                  <a:rPr lang="en-US" sz="2000" dirty="0" smtClean="0">
                    <a:latin typeface="Arial" panose="020B0604020202020204" pitchFamily="34" charset="0"/>
                    <a:cs typeface="Arial" panose="020B0604020202020204" pitchFamily="34" charset="0"/>
                  </a:rPr>
                </a:br>
                <a:r>
                  <a:rPr lang="en-US" sz="2000" dirty="0" err="1" smtClean="0">
                    <a:solidFill>
                      <a:srgbClr val="C00000"/>
                    </a:solidFill>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6g/cm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and m = </a:t>
                </a:r>
                <a:r>
                  <a:rPr lang="en-US" sz="2000" dirty="0" smtClean="0">
                    <a:latin typeface="Arial" panose="020B0604020202020204" pitchFamily="34" charset="0"/>
                    <a:cs typeface="Arial" panose="020B0604020202020204" pitchFamily="34" charset="0"/>
                  </a:rPr>
                  <a:t>36g</a:t>
                </a:r>
                <a:br>
                  <a:rPr lang="en-US" sz="2000" dirty="0" smtClean="0">
                    <a:latin typeface="Arial" panose="020B0604020202020204" pitchFamily="34" charset="0"/>
                    <a:cs typeface="Arial" panose="020B0604020202020204" pitchFamily="34" charset="0"/>
                  </a:rPr>
                </a:br>
                <a:r>
                  <a:rPr lang="en-US" sz="2000" dirty="0" smtClean="0">
                    <a:solidFill>
                      <a:srgbClr val="C00000"/>
                    </a:solidFill>
                    <a:latin typeface="Arial" panose="020B0604020202020204" pitchFamily="34" charset="0"/>
                    <a:cs typeface="Arial" panose="020B0604020202020204" pitchFamily="34" charset="0"/>
                  </a:rPr>
                  <a:t>ii</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d</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3.6g/cm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and m = 18g</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51917"/>
                <a:ext cx="5256584" cy="5428537"/>
              </a:xfrm>
              <a:prstGeom prst="rect">
                <a:avLst/>
              </a:prstGeom>
              <a:blipFill rotWithShape="0">
                <a:blip r:embed="rId4"/>
                <a:stretch>
                  <a:fillRect l="-1043" t="-449" b="-1010"/>
                </a:stretch>
              </a:blipFill>
            </p:spPr>
            <p:txBody>
              <a:bodyPr/>
              <a:lstStyle/>
              <a:p>
                <a:r>
                  <a:rPr lang="en-US">
                    <a:noFill/>
                  </a:rPr>
                  <a:t> </a:t>
                </a:r>
              </a:p>
            </p:txBody>
          </p:sp>
        </mc:Fallback>
      </mc:AlternateContent>
    </p:spTree>
    <p:extLst>
      <p:ext uri="{BB962C8B-B14F-4D97-AF65-F5344CB8AC3E}">
        <p14:creationId xmlns:p14="http://schemas.microsoft.com/office/powerpoint/2010/main" val="2781978241"/>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5.6 – Using Formulae</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39</a:t>
            </a:r>
            <a:endParaRPr lang="en-GB" sz="1400" b="1" dirty="0">
              <a:latin typeface="Calibri" panose="020F0502020204030204" pitchFamily="34" charset="0"/>
            </a:endParaRPr>
          </a:p>
        </p:txBody>
      </p:sp>
      <p:sp>
        <p:nvSpPr>
          <p:cNvPr id="3" name="Rectangle 2"/>
          <p:cNvSpPr/>
          <p:nvPr/>
        </p:nvSpPr>
        <p:spPr>
          <a:xfrm>
            <a:off x="251520" y="4401686"/>
            <a:ext cx="5256584" cy="2215991"/>
          </a:xfrm>
          <a:prstGeom prst="rect">
            <a:avLst/>
          </a:prstGeom>
        </p:spPr>
        <p:txBody>
          <a:bodyPr wrap="square">
            <a:spAutoFit/>
          </a:bodyPr>
          <a:lstStyle/>
          <a:p>
            <a:pPr marL="457200" indent="-457200">
              <a:buClr>
                <a:srgbClr val="C00000"/>
              </a:buClr>
              <a:buFont typeface="+mj-lt"/>
              <a:buAutoNum type="arabicPeriod" startAt="8"/>
              <a:tabLst>
                <a:tab pos="2852738" algn="l"/>
                <a:tab pos="3200400" algn="l"/>
              </a:tabLst>
            </a:pPr>
            <a:r>
              <a:rPr lang="en-US" sz="2300" dirty="0" smtClean="0">
                <a:latin typeface="Arial" panose="020B0604020202020204" pitchFamily="34" charset="0"/>
                <a:cs typeface="Arial" panose="020B0604020202020204" pitchFamily="34" charset="0"/>
              </a:rPr>
              <a:t>In </a:t>
            </a:r>
            <a:r>
              <a:rPr lang="en-US" sz="2300" dirty="0">
                <a:latin typeface="Arial" panose="020B0604020202020204" pitchFamily="34" charset="0"/>
                <a:cs typeface="Arial" panose="020B0604020202020204" pitchFamily="34" charset="0"/>
              </a:rPr>
              <a:t>the formula A = </a:t>
            </a:r>
            <a:r>
              <a:rPr lang="en-US" sz="2300" dirty="0" smtClean="0">
                <a:latin typeface="Arial" panose="020B0604020202020204" pitchFamily="34" charset="0"/>
                <a:cs typeface="Arial" panose="020B0604020202020204" pitchFamily="34" charset="0"/>
              </a:rPr>
              <a:t>12</a:t>
            </a:r>
            <a:r>
              <a:rPr lang="en-US" sz="2300" i="1" dirty="0" smtClean="0">
                <a:latin typeface="Arial" panose="020B0604020202020204" pitchFamily="34" charset="0"/>
                <a:cs typeface="Arial" panose="020B0604020202020204" pitchFamily="34" charset="0"/>
              </a:rPr>
              <a:t>r</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A </a:t>
            </a:r>
            <a:r>
              <a:rPr lang="en-US" sz="2300" dirty="0">
                <a:latin typeface="Arial" panose="020B0604020202020204" pitchFamily="34" charset="0"/>
                <a:cs typeface="Arial" panose="020B0604020202020204" pitchFamily="34" charset="0"/>
              </a:rPr>
              <a:t>is the approximate surface area of a sphere (cm</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and </a:t>
            </a:r>
            <a:r>
              <a:rPr lang="en-US" sz="2300" i="1" dirty="0">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is the radius (cm</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Use </a:t>
            </a:r>
            <a:r>
              <a:rPr lang="en-US" sz="2300" i="1" dirty="0" smtClean="0">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12</a:t>
            </a:r>
            <a:r>
              <a:rPr lang="en-US" sz="2300" i="1" dirty="0">
                <a:latin typeface="Arial" panose="020B0604020202020204" pitchFamily="34" charset="0"/>
                <a:cs typeface="Arial" panose="020B0604020202020204" pitchFamily="34" charset="0"/>
              </a:rPr>
              <a:t>r</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to work out </a:t>
            </a:r>
            <a:r>
              <a:rPr lang="en-US" sz="2300" i="1" dirty="0">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when </a:t>
            </a:r>
            <a:r>
              <a:rPr lang="en-US" sz="2300" i="1" dirty="0" smtClean="0">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108cm</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a:t>
            </a:r>
          </a:p>
        </p:txBody>
      </p:sp>
      <p:grpSp>
        <p:nvGrpSpPr>
          <p:cNvPr id="5" name="Group 4"/>
          <p:cNvGrpSpPr/>
          <p:nvPr/>
        </p:nvGrpSpPr>
        <p:grpSpPr>
          <a:xfrm>
            <a:off x="243512" y="1268760"/>
            <a:ext cx="5264592" cy="3008654"/>
            <a:chOff x="3483872" y="1089031"/>
            <a:chExt cx="5264592" cy="3008654"/>
          </a:xfrm>
        </p:grpSpPr>
        <p:sp>
          <p:nvSpPr>
            <p:cNvPr id="6" name="Round Diagonal Corner Rectangle 5"/>
            <p:cNvSpPr/>
            <p:nvPr/>
          </p:nvSpPr>
          <p:spPr>
            <a:xfrm>
              <a:off x="3491880" y="1089031"/>
              <a:ext cx="5256584" cy="300865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rgbClr val="C00000"/>
                  </a:solidFill>
                  <a:latin typeface="Arial" panose="020B0604020202020204" pitchFamily="34" charset="0"/>
                  <a:cs typeface="Arial" panose="020B0604020202020204" pitchFamily="34" charset="0"/>
                </a:rPr>
                <a:t>7 – Exam-Style Questions</a:t>
              </a:r>
              <a:endParaRPr lang="en-US" sz="22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3563888" y="1666250"/>
              <a:ext cx="5176568" cy="2431435"/>
            </a:xfrm>
            <a:prstGeom prst="rect">
              <a:avLst/>
            </a:prstGeom>
          </p:spPr>
          <p:txBody>
            <a:bodyPr wrap="square">
              <a:spAutoFit/>
            </a:bodyPr>
            <a:lstStyle/>
            <a:p>
              <a:pPr>
                <a:spcAft>
                  <a:spcPts val="600"/>
                </a:spcAft>
                <a:tabLst>
                  <a:tab pos="1771650" algn="l"/>
                  <a:tab pos="3314700" algn="l"/>
                  <a:tab pos="4972050" algn="r"/>
                </a:tabLst>
              </a:pPr>
              <a:r>
                <a:rPr lang="en-US" sz="2200" i="1" dirty="0" smtClean="0"/>
                <a:t>A</a:t>
              </a:r>
              <a:r>
                <a:rPr lang="en-US" sz="2200" dirty="0" smtClean="0"/>
                <a:t> </a:t>
              </a:r>
              <a:r>
                <a:rPr lang="en-US" sz="2200" dirty="0"/>
                <a:t>= 3</a:t>
              </a:r>
              <a:r>
                <a:rPr lang="en-US" sz="2200" i="1" dirty="0"/>
                <a:t>b</a:t>
              </a:r>
              <a:r>
                <a:rPr lang="en-US" sz="2200" dirty="0"/>
                <a:t> + </a:t>
              </a:r>
              <a:r>
                <a:rPr lang="en-US" sz="2200" i="1" dirty="0"/>
                <a:t>c</a:t>
              </a:r>
              <a:r>
                <a:rPr lang="en-US" sz="2200" dirty="0"/>
                <a:t> </a:t>
              </a:r>
              <a:r>
                <a:rPr lang="en-US" sz="2200" dirty="0" smtClean="0"/>
                <a:t>	</a:t>
              </a:r>
              <a:r>
                <a:rPr lang="en-US" sz="2200" i="1" dirty="0" smtClean="0"/>
                <a:t>b</a:t>
              </a:r>
              <a:r>
                <a:rPr lang="en-US" sz="2200" dirty="0" smtClean="0"/>
                <a:t> </a:t>
              </a:r>
              <a:r>
                <a:rPr lang="en-US" sz="2200" dirty="0"/>
                <a:t>= 12.5 </a:t>
              </a:r>
              <a:r>
                <a:rPr lang="en-US" sz="2200" dirty="0" smtClean="0"/>
                <a:t>	</a:t>
              </a:r>
              <a:r>
                <a:rPr lang="en-US" sz="2200" i="1" dirty="0" smtClean="0"/>
                <a:t>c</a:t>
              </a:r>
              <a:r>
                <a:rPr lang="en-US" sz="2200" dirty="0" smtClean="0"/>
                <a:t> = </a:t>
              </a:r>
              <a:r>
                <a:rPr lang="en-US" sz="2200" dirty="0"/>
                <a:t>6.2 </a:t>
              </a:r>
            </a:p>
            <a:p>
              <a:pPr marL="457200" indent="-457200">
                <a:spcAft>
                  <a:spcPts val="600"/>
                </a:spcAft>
                <a:buClr>
                  <a:srgbClr val="C00000"/>
                </a:buClr>
                <a:buFont typeface="+mj-lt"/>
                <a:buAutoNum type="alphaLcPeriod"/>
                <a:tabLst>
                  <a:tab pos="2286000" algn="l"/>
                  <a:tab pos="3429000" algn="l"/>
                  <a:tab pos="4972050" algn="r"/>
                </a:tabLst>
              </a:pPr>
              <a:r>
                <a:rPr lang="en-US" sz="2200" dirty="0" smtClean="0"/>
                <a:t>Work </a:t>
              </a:r>
              <a:r>
                <a:rPr lang="en-US" sz="2200" dirty="0"/>
                <a:t>out the value of A. </a:t>
              </a:r>
              <a:r>
                <a:rPr lang="en-US" sz="2200" dirty="0" smtClean="0"/>
                <a:t/>
              </a:r>
              <a:br>
                <a:rPr lang="en-US" sz="2200" dirty="0" smtClean="0"/>
              </a:br>
              <a:r>
                <a:rPr lang="en-US" sz="2200" dirty="0" smtClean="0"/>
                <a:t>		</a:t>
              </a:r>
              <a:r>
                <a:rPr lang="en-US" sz="2200" b="1" dirty="0" smtClean="0"/>
                <a:t>(</a:t>
              </a:r>
              <a:r>
                <a:rPr lang="en-US" sz="2200" b="1" dirty="0"/>
                <a:t>2 </a:t>
              </a:r>
              <a:r>
                <a:rPr lang="en-US" sz="2200" b="1" dirty="0" smtClean="0"/>
                <a:t>marks)</a:t>
              </a:r>
            </a:p>
            <a:p>
              <a:pPr>
                <a:spcAft>
                  <a:spcPts val="600"/>
                </a:spcAft>
                <a:buClr>
                  <a:srgbClr val="C00000"/>
                </a:buClr>
                <a:tabLst>
                  <a:tab pos="1943100" algn="l"/>
                  <a:tab pos="3429000" algn="l"/>
                  <a:tab pos="4972050" algn="r"/>
                </a:tabLst>
              </a:pPr>
              <a:r>
                <a:rPr lang="en-US" sz="2200" i="1" dirty="0" smtClean="0"/>
                <a:t>A</a:t>
              </a:r>
              <a:r>
                <a:rPr lang="en-US" sz="2200" dirty="0" smtClean="0"/>
                <a:t> </a:t>
              </a:r>
              <a:r>
                <a:rPr lang="en-US" sz="2200" dirty="0"/>
                <a:t>= 3</a:t>
              </a:r>
              <a:r>
                <a:rPr lang="en-US" sz="2200" i="1" dirty="0"/>
                <a:t>b</a:t>
              </a:r>
              <a:r>
                <a:rPr lang="en-US" sz="2200" dirty="0"/>
                <a:t> + </a:t>
              </a:r>
              <a:r>
                <a:rPr lang="en-US" sz="2200" i="1" dirty="0" smtClean="0"/>
                <a:t>c</a:t>
              </a:r>
              <a:r>
                <a:rPr lang="en-US" sz="2200" dirty="0" smtClean="0"/>
                <a:t>,	</a:t>
              </a:r>
              <a:r>
                <a:rPr lang="en-US" sz="2200" i="1" dirty="0" smtClean="0"/>
                <a:t>A</a:t>
              </a:r>
              <a:r>
                <a:rPr lang="en-US" sz="2200" dirty="0" smtClean="0"/>
                <a:t> </a:t>
              </a:r>
              <a:r>
                <a:rPr lang="en-US" sz="2200" dirty="0"/>
                <a:t>= 15.3 </a:t>
              </a:r>
              <a:r>
                <a:rPr lang="en-US" sz="2200" dirty="0" smtClean="0"/>
                <a:t>	</a:t>
              </a:r>
              <a:r>
                <a:rPr lang="en-US" sz="2200" i="1" dirty="0" smtClean="0"/>
                <a:t>c</a:t>
              </a:r>
              <a:r>
                <a:rPr lang="en-US" sz="2200" dirty="0" smtClean="0"/>
                <a:t> </a:t>
              </a:r>
              <a:r>
                <a:rPr lang="en-US" sz="2200" dirty="0"/>
                <a:t>= -3.6 </a:t>
              </a:r>
            </a:p>
            <a:p>
              <a:pPr marL="457200" indent="-457200">
                <a:spcAft>
                  <a:spcPts val="600"/>
                </a:spcAft>
                <a:buClr>
                  <a:srgbClr val="C00000"/>
                </a:buClr>
                <a:buFont typeface="+mj-lt"/>
                <a:buAutoNum type="alphaLcPeriod" startAt="2"/>
                <a:tabLst>
                  <a:tab pos="4972050" algn="r"/>
                </a:tabLst>
              </a:pPr>
              <a:r>
                <a:rPr lang="en-US" sz="2200" dirty="0" smtClean="0"/>
                <a:t>Work </a:t>
              </a:r>
              <a:r>
                <a:rPr lang="en-US" sz="2200" dirty="0"/>
                <a:t>out the value of </a:t>
              </a:r>
              <a:r>
                <a:rPr lang="en-US" sz="2200" i="1" dirty="0"/>
                <a:t>b</a:t>
              </a:r>
              <a:r>
                <a:rPr lang="en-US" sz="2200" dirty="0"/>
                <a:t>. </a:t>
              </a:r>
              <a:endParaRPr lang="en-US" sz="2200" dirty="0" smtClean="0"/>
            </a:p>
            <a:p>
              <a:pPr algn="r">
                <a:spcAft>
                  <a:spcPts val="600"/>
                </a:spcAft>
                <a:buClr>
                  <a:srgbClr val="C00000"/>
                </a:buClr>
                <a:tabLst>
                  <a:tab pos="4972050" algn="r"/>
                </a:tabLst>
              </a:pPr>
              <a:r>
                <a:rPr lang="en-US" sz="2200" b="1" dirty="0" smtClean="0"/>
                <a:t>(</a:t>
              </a:r>
              <a:r>
                <a:rPr lang="en-US" sz="2200" b="1" dirty="0"/>
                <a:t>2 marks)</a:t>
              </a:r>
            </a:p>
          </p:txBody>
        </p:sp>
      </p:grpSp>
    </p:spTree>
    <p:extLst>
      <p:ext uri="{BB962C8B-B14F-4D97-AF65-F5344CB8AC3E}">
        <p14:creationId xmlns:p14="http://schemas.microsoft.com/office/powerpoint/2010/main" val="2015166793"/>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5.6 – Using Formulae</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425524"/>
              </a:xfrm>
              <a:prstGeom prst="rect">
                <a:avLst/>
              </a:prstGeom>
            </p:spPr>
            <p:txBody>
              <a:bodyPr wrap="square">
                <a:spAutoFit/>
              </a:bodyPr>
              <a:lstStyle/>
              <a:p>
                <a:pPr marL="457200" indent="-457200">
                  <a:buClr>
                    <a:srgbClr val="C00000"/>
                  </a:buClr>
                  <a:buFont typeface="+mj-lt"/>
                  <a:buAutoNum type="arabicPeriod" startAt="9"/>
                  <a:tabLst>
                    <a:tab pos="2852738" algn="l"/>
                    <a:tab pos="3200400" algn="l"/>
                  </a:tabLst>
                </a:pPr>
                <a:r>
                  <a:rPr lang="en-US" sz="2400" dirty="0" smtClean="0">
                    <a:latin typeface="Arial" panose="020B0604020202020204" pitchFamily="34" charset="0"/>
                    <a:cs typeface="Arial" panose="020B0604020202020204" pitchFamily="34" charset="0"/>
                  </a:rPr>
                  <a:t>You </a:t>
                </a:r>
                <a:r>
                  <a:rPr lang="en-US" sz="2400" dirty="0">
                    <a:latin typeface="Arial" panose="020B0604020202020204" pitchFamily="34" charset="0"/>
                    <a:cs typeface="Arial" panose="020B0604020202020204" pitchFamily="34" charset="0"/>
                  </a:rPr>
                  <a:t>can use this formula to work out the final </a:t>
                </a:r>
                <a:r>
                  <a:rPr lang="en-US" sz="2400" dirty="0" smtClean="0">
                    <a:latin typeface="Arial" panose="020B0604020202020204" pitchFamily="34" charset="0"/>
                    <a:cs typeface="Arial" panose="020B0604020202020204" pitchFamily="34" charset="0"/>
                  </a:rPr>
                  <a:t>velocity </a:t>
                </a:r>
                <a:r>
                  <a:rPr lang="en-US" sz="2400" dirty="0">
                    <a:latin typeface="Arial" panose="020B0604020202020204" pitchFamily="34" charset="0"/>
                    <a:cs typeface="Arial" panose="020B0604020202020204" pitchFamily="34" charset="0"/>
                  </a:rPr>
                  <a:t>of an object,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v</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(m/s): </a:t>
                </a:r>
                <a:r>
                  <a:rPr lang="en-US" sz="2400" i="1" dirty="0" smtClean="0">
                    <a:latin typeface="Arial" panose="020B0604020202020204" pitchFamily="34" charset="0"/>
                    <a:cs typeface="Arial" panose="020B0604020202020204" pitchFamily="34" charset="0"/>
                  </a:rPr>
                  <a:t>v</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u</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
                </a:r>
                <a:r>
                  <a:rPr lang="en-US" sz="2400" i="1" dirty="0">
                    <a:latin typeface="Arial" panose="020B0604020202020204" pitchFamily="34" charset="0"/>
                    <a:cs typeface="Arial" panose="020B0604020202020204" pitchFamily="34" charset="0"/>
                  </a:rPr>
                  <a:t>as</a:t>
                </a: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u</a:t>
                </a:r>
                <a:r>
                  <a:rPr lang="en-US" sz="2400" dirty="0">
                    <a:latin typeface="Arial" panose="020B0604020202020204" pitchFamily="34" charset="0"/>
                    <a:cs typeface="Arial" panose="020B0604020202020204" pitchFamily="34" charset="0"/>
                  </a:rPr>
                  <a:t> = initial velocity (m/s),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 acceleration (</a:t>
                </a:r>
                <a:r>
                  <a:rPr lang="en-US" sz="2400" dirty="0" smtClean="0">
                    <a:latin typeface="Arial" panose="020B0604020202020204" pitchFamily="34" charset="0"/>
                    <a:cs typeface="Arial" panose="020B0604020202020204" pitchFamily="34" charset="0"/>
                  </a:rPr>
                  <a:t>m/s</a:t>
                </a:r>
                <a:r>
                  <a:rPr lang="en-US" sz="2400" baseline="30000" dirty="0" smtClean="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 distance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value of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when </a:t>
                </a:r>
                <a:r>
                  <a:rPr lang="en-US" sz="2400" i="1" dirty="0">
                    <a:latin typeface="Arial" panose="020B0604020202020204" pitchFamily="34" charset="0"/>
                    <a:cs typeface="Arial" panose="020B0604020202020204" pitchFamily="34" charset="0"/>
                  </a:rPr>
                  <a:t>v</a:t>
                </a:r>
                <a:r>
                  <a:rPr lang="en-US" sz="2400" dirty="0">
                    <a:latin typeface="Arial" panose="020B0604020202020204" pitchFamily="34" charset="0"/>
                    <a:cs typeface="Arial" panose="020B0604020202020204" pitchFamily="34" charset="0"/>
                  </a:rPr>
                  <a:t> = 6 m/s, </a:t>
                </a:r>
                <a:r>
                  <a:rPr lang="en-US" sz="2400" i="1" dirty="0">
                    <a:latin typeface="Arial" panose="020B0604020202020204" pitchFamily="34" charset="0"/>
                    <a:cs typeface="Arial" panose="020B0604020202020204" pitchFamily="34" charset="0"/>
                  </a:rPr>
                  <a:t>u</a:t>
                </a:r>
                <a:r>
                  <a:rPr lang="en-US" sz="2400" dirty="0">
                    <a:latin typeface="Arial" panose="020B0604020202020204" pitchFamily="34" charset="0"/>
                    <a:cs typeface="Arial" panose="020B0604020202020204" pitchFamily="34" charset="0"/>
                  </a:rPr>
                  <a:t> = 4 m/s and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5 m.</a:t>
                </a:r>
              </a:p>
              <a:p>
                <a:pPr marL="457200" indent="-457200">
                  <a:buClr>
                    <a:srgbClr val="C00000"/>
                  </a:buClr>
                  <a:buFont typeface="+mj-lt"/>
                  <a:buAutoNum type="arabicPeriod" startAt="9"/>
                  <a:tabLst>
                    <a:tab pos="2852738" algn="l"/>
                    <a:tab pos="3200400" algn="l"/>
                  </a:tabLst>
                </a:pPr>
                <a:r>
                  <a:rPr lang="en-US" sz="2400" dirty="0">
                    <a:latin typeface="Arial" panose="020B0604020202020204" pitchFamily="34" charset="0"/>
                    <a:cs typeface="Arial" panose="020B0604020202020204" pitchFamily="34" charset="0"/>
                  </a:rPr>
                  <a:t>The formula for calculating speed is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𝑑</m:t>
                        </m:r>
                      </m:num>
                      <m:den>
                        <m:r>
                          <a:rPr lang="en-US" sz="2400" b="0" i="1" smtClean="0">
                            <a:latin typeface="Cambria Math" panose="02040503050406030204" pitchFamily="18" charset="0"/>
                            <a:cs typeface="Arial" panose="020B0604020202020204" pitchFamily="34" charset="0"/>
                          </a:rPr>
                          <m:t>𝑡</m:t>
                        </m:r>
                      </m:den>
                    </m:f>
                  </m:oMath>
                </a14:m>
                <a:r>
                  <a:rPr lang="en-US" sz="2400" dirty="0" smtClean="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 speed (m/s), </a:t>
                </a:r>
                <a:r>
                  <a:rPr lang="en-US" sz="2400" i="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 distance (m) and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 time (s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distance travelled (in metres) by a person running at 9.4 m/s for 130s.</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425524"/>
              </a:xfrm>
              <a:prstGeom prst="rect">
                <a:avLst/>
              </a:prstGeom>
              <a:blipFill rotWithShape="0">
                <a:blip r:embed="rId4"/>
                <a:stretch>
                  <a:fillRect l="-1506" t="-787" r="-3129" b="-1685"/>
                </a:stretch>
              </a:blipFill>
            </p:spPr>
            <p:txBody>
              <a:bodyPr/>
              <a:lstStyle/>
              <a:p>
                <a:r>
                  <a:rPr lang="en-US">
                    <a:noFill/>
                  </a:rPr>
                  <a:t> </a:t>
                </a:r>
              </a:p>
            </p:txBody>
          </p:sp>
        </mc:Fallback>
      </mc:AlternateContent>
    </p:spTree>
    <p:extLst>
      <p:ext uri="{BB962C8B-B14F-4D97-AF65-F5344CB8AC3E}">
        <p14:creationId xmlns:p14="http://schemas.microsoft.com/office/powerpoint/2010/main" val="3045040919"/>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5.6 – Using Formulae</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324984"/>
              </a:xfrm>
              <a:prstGeom prst="rect">
                <a:avLst/>
              </a:prstGeom>
            </p:spPr>
            <p:txBody>
              <a:bodyPr wrap="square">
                <a:spAutoFit/>
              </a:bodyPr>
              <a:lstStyle/>
              <a:p>
                <a:pPr marL="514350" indent="-514350">
                  <a:buClr>
                    <a:srgbClr val="C00000"/>
                  </a:buClr>
                  <a:buFont typeface="+mj-lt"/>
                  <a:buAutoNum type="arabicPeriod" startAt="11"/>
                  <a:tabLst>
                    <a:tab pos="2852738" algn="l"/>
                    <a:tab pos="3200400" algn="l"/>
                  </a:tabLst>
                </a:pPr>
                <a:r>
                  <a:rPr lang="en-US" sz="2100" dirty="0" smtClean="0">
                    <a:latin typeface="Arial" panose="020B0604020202020204" pitchFamily="34" charset="0"/>
                    <a:cs typeface="Arial" panose="020B0604020202020204" pitchFamily="34" charset="0"/>
                  </a:rPr>
                  <a:t>State whether each of these is an expression, an equation or a formula.</a:t>
                </a:r>
              </a:p>
              <a:p>
                <a:pPr marL="971550" indent="-457200">
                  <a:buClr>
                    <a:srgbClr val="C00000"/>
                  </a:buClr>
                  <a:buFont typeface="+mj-lt"/>
                  <a:buAutoNum type="alphaLcPeriod"/>
                  <a:tabLst>
                    <a:tab pos="2852738" algn="l"/>
                    <a:tab pos="3200400" algn="l"/>
                  </a:tabLst>
                </a:pPr>
                <a:r>
                  <a:rPr lang="en-US" sz="2100" i="1" dirty="0">
                    <a:latin typeface="Arial" panose="020B0604020202020204" pitchFamily="34" charset="0"/>
                    <a:cs typeface="Arial" panose="020B0604020202020204" pitchFamily="34" charset="0"/>
                  </a:rPr>
                  <a:t>y</a:t>
                </a:r>
                <a:r>
                  <a:rPr lang="en-US" sz="2100" dirty="0">
                    <a:latin typeface="Arial" panose="020B0604020202020204" pitchFamily="34" charset="0"/>
                    <a:cs typeface="Arial" panose="020B0604020202020204" pitchFamily="34" charset="0"/>
                  </a:rPr>
                  <a:t> = </a:t>
                </a:r>
                <a:r>
                  <a:rPr lang="en-US" sz="2100" dirty="0" smtClean="0">
                    <a:latin typeface="Arial" panose="020B0604020202020204" pitchFamily="34" charset="0"/>
                    <a:cs typeface="Arial" panose="020B0604020202020204" pitchFamily="34" charset="0"/>
                  </a:rPr>
                  <a:t>3</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+ 5 	</a:t>
                </a:r>
                <a:r>
                  <a:rPr lang="en-US" sz="2100" i="1" dirty="0" smtClean="0">
                    <a:solidFill>
                      <a:srgbClr val="C00000"/>
                    </a:solidFill>
                    <a:latin typeface="Arial" panose="020B0604020202020204" pitchFamily="34" charset="0"/>
                    <a:cs typeface="Arial" panose="020B0604020202020204" pitchFamily="34" charset="0"/>
                  </a:rPr>
                  <a:t>b</a:t>
                </a:r>
                <a:r>
                  <a:rPr lang="en-US" sz="2100" dirty="0">
                    <a:latin typeface="Arial" panose="020B0604020202020204" pitchFamily="34" charset="0"/>
                    <a:cs typeface="Arial" panose="020B0604020202020204" pitchFamily="34" charset="0"/>
                  </a:rPr>
                  <a:t>	</a:t>
                </a:r>
                <a:r>
                  <a:rPr lang="en-US" sz="2100" i="1" dirty="0">
                    <a:latin typeface="Arial" panose="020B0604020202020204" pitchFamily="34" charset="0"/>
                    <a:cs typeface="Arial" panose="020B0604020202020204" pitchFamily="34" charset="0"/>
                  </a:rPr>
                  <a:t>s</a:t>
                </a:r>
                <a:r>
                  <a:rPr lang="en-US" sz="2100" dirty="0">
                    <a:latin typeface="Arial" panose="020B0604020202020204" pitchFamily="34" charset="0"/>
                    <a:cs typeface="Arial" panose="020B0604020202020204" pitchFamily="34" charset="0"/>
                  </a:rPr>
                  <a:t> = </a:t>
                </a:r>
                <a:r>
                  <a:rPr lang="en-US" sz="2100" i="1" dirty="0" err="1" smtClean="0">
                    <a:latin typeface="Arial" panose="020B0604020202020204" pitchFamily="34" charset="0"/>
                    <a:cs typeface="Arial" panose="020B0604020202020204" pitchFamily="34" charset="0"/>
                  </a:rPr>
                  <a:t>ut</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½</a:t>
                </a:r>
                <a:r>
                  <a:rPr lang="en-US" sz="2100" i="1" dirty="0" smtClean="0">
                    <a:latin typeface="Arial" panose="020B0604020202020204" pitchFamily="34" charset="0"/>
                    <a:cs typeface="Arial" panose="020B0604020202020204" pitchFamily="34" charset="0"/>
                  </a:rPr>
                  <a:t>at</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a:t>
                </a:r>
                <a:endParaRPr lang="en-US" sz="2100" dirty="0">
                  <a:latin typeface="Arial" panose="020B0604020202020204" pitchFamily="34" charset="0"/>
                  <a:cs typeface="Arial" panose="020B0604020202020204" pitchFamily="34" charset="0"/>
                </a:endParaRPr>
              </a:p>
              <a:p>
                <a:pPr marL="971550" indent="-457200">
                  <a:buClr>
                    <a:srgbClr val="C00000"/>
                  </a:buClr>
                  <a:buFont typeface="+mj-lt"/>
                  <a:buAutoNum type="alphaLcPeriod" startAt="3"/>
                  <a:tabLst>
                    <a:tab pos="2852738" algn="l"/>
                    <a:tab pos="3200400" algn="l"/>
                  </a:tabLst>
                </a:pPr>
                <a:r>
                  <a:rPr lang="en-US" sz="2100" dirty="0" smtClean="0">
                    <a:latin typeface="Arial" panose="020B0604020202020204" pitchFamily="34" charset="0"/>
                    <a:cs typeface="Arial" panose="020B0604020202020204" pitchFamily="34" charset="0"/>
                  </a:rPr>
                  <a:t>2</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 </a:t>
                </a:r>
                <a:r>
                  <a:rPr lang="en-US" sz="2100" dirty="0">
                    <a:latin typeface="Arial" panose="020B0604020202020204" pitchFamily="34" charset="0"/>
                    <a:cs typeface="Arial" panose="020B0604020202020204" pitchFamily="34" charset="0"/>
                  </a:rPr>
                  <a:t>5 </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y</a:t>
                </a:r>
                <a:r>
                  <a:rPr lang="en-US" sz="2100" dirty="0">
                    <a:latin typeface="Arial" panose="020B0604020202020204" pitchFamily="34" charset="0"/>
                    <a:cs typeface="Arial" panose="020B0604020202020204" pitchFamily="34" charset="0"/>
                  </a:rPr>
                  <a:t>	</a:t>
                </a:r>
                <a:r>
                  <a:rPr lang="en-US" sz="2100" i="1" dirty="0" smtClean="0">
                    <a:solidFill>
                      <a:srgbClr val="C00000"/>
                    </a:solidFill>
                    <a:latin typeface="Arial" panose="020B0604020202020204" pitchFamily="34" charset="0"/>
                    <a:cs typeface="Arial" panose="020B0604020202020204" pitchFamily="34" charset="0"/>
                  </a:rPr>
                  <a:t>d</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12</a:t>
                </a:r>
                <a:r>
                  <a:rPr lang="en-US" sz="2100" i="1" dirty="0" smtClean="0">
                    <a:latin typeface="Arial" panose="020B0604020202020204" pitchFamily="34" charset="0"/>
                    <a:cs typeface="Arial" panose="020B0604020202020204" pitchFamily="34" charset="0"/>
                  </a:rPr>
                  <a:t> – </a:t>
                </a:r>
                <a:r>
                  <a:rPr lang="en-US" sz="2100" dirty="0" smtClean="0">
                    <a:latin typeface="Arial" panose="020B0604020202020204" pitchFamily="34" charset="0"/>
                    <a:cs typeface="Arial" panose="020B0604020202020204" pitchFamily="34" charset="0"/>
                  </a:rPr>
                  <a:t>3</a:t>
                </a:r>
                <a:r>
                  <a:rPr lang="en-US" sz="2100" i="1" dirty="0" smtClean="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 4 </a:t>
                </a:r>
                <a:endParaRPr lang="en-US" sz="2100" dirty="0">
                  <a:latin typeface="Arial" panose="020B0604020202020204" pitchFamily="34" charset="0"/>
                  <a:cs typeface="Arial" panose="020B0604020202020204" pitchFamily="34" charset="0"/>
                </a:endParaRPr>
              </a:p>
              <a:p>
                <a:pPr marL="971550" indent="-457200">
                  <a:buClr>
                    <a:srgbClr val="C00000"/>
                  </a:buClr>
                  <a:buFont typeface="+mj-lt"/>
                  <a:buAutoNum type="alphaLcPeriod" startAt="5"/>
                  <a:tabLst>
                    <a:tab pos="2852738" algn="l"/>
                    <a:tab pos="3200400" algn="l"/>
                  </a:tabLst>
                </a:pPr>
                <a:r>
                  <a:rPr lang="en-US" sz="2100" i="1" dirty="0" smtClean="0">
                    <a:latin typeface="Arial" panose="020B0604020202020204" pitchFamily="34" charset="0"/>
                    <a:cs typeface="Arial" panose="020B0604020202020204" pitchFamily="34" charset="0"/>
                  </a:rPr>
                  <a:t>s</a:t>
                </a:r>
                <a:r>
                  <a:rPr lang="en-US" sz="2100" dirty="0" smtClean="0">
                    <a:latin typeface="Arial" panose="020B0604020202020204" pitchFamily="34" charset="0"/>
                    <a:cs typeface="Arial" panose="020B0604020202020204" pitchFamily="34" charset="0"/>
                  </a:rPr>
                  <a:t> =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b="0" i="1" smtClean="0">
                            <a:latin typeface="Cambria Math" panose="02040503050406030204" pitchFamily="18" charset="0"/>
                            <a:cs typeface="Arial" panose="020B0604020202020204" pitchFamily="34" charset="0"/>
                          </a:rPr>
                          <m:t>𝑢</m:t>
                        </m:r>
                        <m:r>
                          <a:rPr lang="en-US" sz="2100" b="0" i="1" smtClean="0">
                            <a:latin typeface="Cambria Math" panose="02040503050406030204" pitchFamily="18" charset="0"/>
                            <a:cs typeface="Arial" panose="020B0604020202020204" pitchFamily="34" charset="0"/>
                          </a:rPr>
                          <m:t>+</m:t>
                        </m:r>
                        <m:r>
                          <a:rPr lang="en-US" sz="2100" b="0" i="1" smtClean="0">
                            <a:latin typeface="Cambria Math" panose="02040503050406030204" pitchFamily="18" charset="0"/>
                            <a:cs typeface="Arial" panose="020B0604020202020204" pitchFamily="34" charset="0"/>
                          </a:rPr>
                          <m:t>𝑣</m:t>
                        </m:r>
                      </m:num>
                      <m:den>
                        <m:r>
                          <a:rPr lang="en-US" sz="2100" b="0" i="1" smtClean="0">
                            <a:latin typeface="Cambria Math" panose="02040503050406030204" pitchFamily="18" charset="0"/>
                            <a:cs typeface="Arial" panose="020B0604020202020204" pitchFamily="34" charset="0"/>
                          </a:rPr>
                          <m:t>2</m:t>
                        </m:r>
                      </m:den>
                    </m:f>
                  </m:oMath>
                </a14:m>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t</a:t>
                </a:r>
                <a:r>
                  <a:rPr lang="en-US" sz="2100" dirty="0" smtClean="0">
                    <a:latin typeface="Arial" panose="020B0604020202020204" pitchFamily="34" charset="0"/>
                    <a:cs typeface="Arial" panose="020B0604020202020204" pitchFamily="34" charset="0"/>
                  </a:rPr>
                  <a:t>	</a:t>
                </a:r>
                <a:r>
                  <a:rPr lang="en-US" sz="2100" i="1" dirty="0" smtClean="0">
                    <a:solidFill>
                      <a:srgbClr val="C00000"/>
                    </a:solidFill>
                    <a:latin typeface="Arial" panose="020B0604020202020204" pitchFamily="34" charset="0"/>
                    <a:cs typeface="Arial" panose="020B0604020202020204" pitchFamily="34" charset="0"/>
                  </a:rPr>
                  <a:t>f</a:t>
                </a:r>
                <a:r>
                  <a:rPr lang="en-US" sz="2100" dirty="0" smtClean="0">
                    <a:latin typeface="Arial" panose="020B0604020202020204" pitchFamily="34" charset="0"/>
                    <a:cs typeface="Arial" panose="020B0604020202020204" pitchFamily="34" charset="0"/>
                  </a:rPr>
                  <a:t>	3(2</a:t>
                </a:r>
                <a:r>
                  <a:rPr lang="en-US" sz="2100" i="1" dirty="0" smtClean="0">
                    <a:latin typeface="Arial" panose="020B0604020202020204" pitchFamily="34" charset="0"/>
                    <a:cs typeface="Arial" panose="020B0604020202020204" pitchFamily="34" charset="0"/>
                  </a:rPr>
                  <a:t>p</a:t>
                </a:r>
                <a:r>
                  <a:rPr lang="en-US" sz="2100" dirty="0" smtClean="0">
                    <a:latin typeface="Arial" panose="020B0604020202020204" pitchFamily="34" charset="0"/>
                    <a:cs typeface="Arial" panose="020B0604020202020204" pitchFamily="34" charset="0"/>
                  </a:rPr>
                  <a:t> + 7) </a:t>
                </a:r>
              </a:p>
              <a:p>
                <a:pPr marL="514350" indent="-514350">
                  <a:buClr>
                    <a:srgbClr val="C00000"/>
                  </a:buClr>
                  <a:buFont typeface="+mj-lt"/>
                  <a:buAutoNum type="arabicPeriod" startAt="12"/>
                  <a:tabLst>
                    <a:tab pos="2852738" algn="l"/>
                    <a:tab pos="3200400" algn="l"/>
                  </a:tabLst>
                </a:pPr>
                <a:r>
                  <a:rPr lang="en-US" sz="2100" dirty="0" smtClean="0">
                    <a:latin typeface="Arial" panose="020B0604020202020204" pitchFamily="34" charset="0"/>
                    <a:cs typeface="Arial" panose="020B0604020202020204" pitchFamily="34" charset="0"/>
                  </a:rPr>
                  <a:t>Rearrange </a:t>
                </a:r>
                <a:r>
                  <a:rPr lang="en-US" sz="2100" dirty="0">
                    <a:latin typeface="Arial" panose="020B0604020202020204" pitchFamily="34" charset="0"/>
                    <a:cs typeface="Arial" panose="020B0604020202020204" pitchFamily="34" charset="0"/>
                  </a:rPr>
                  <a:t>each formula to make the letter in the square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brackets </a:t>
                </a:r>
                <a:r>
                  <a:rPr lang="en-US" sz="2100" dirty="0">
                    <a:latin typeface="Arial" panose="020B0604020202020204" pitchFamily="34" charset="0"/>
                    <a:cs typeface="Arial" panose="020B0604020202020204" pitchFamily="34" charset="0"/>
                  </a:rPr>
                  <a:t>the subject.</a:t>
                </a:r>
              </a:p>
              <a:p>
                <a:pPr marL="914400" indent="-400050">
                  <a:buClr>
                    <a:srgbClr val="C00000"/>
                  </a:buClr>
                  <a:buFont typeface="+mj-lt"/>
                  <a:buAutoNum type="alphaLcPeriod"/>
                  <a:tabLst>
                    <a:tab pos="2457450" algn="l"/>
                    <a:tab pos="3086100" algn="l"/>
                    <a:tab pos="3429000" algn="l"/>
                  </a:tabLst>
                </a:pP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3</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a:p>
                <a:pPr marL="914400" indent="-400050">
                  <a:buClr>
                    <a:srgbClr val="C00000"/>
                  </a:buClr>
                  <a:buFont typeface="+mj-lt"/>
                  <a:buAutoNum type="alphaLcPeriod"/>
                  <a:tabLst>
                    <a:tab pos="2457450" algn="l"/>
                    <a:tab pos="3086100" algn="l"/>
                    <a:tab pos="3429000" algn="l"/>
                  </a:tabLst>
                </a:pPr>
                <a:r>
                  <a:rPr lang="en-US" sz="2100" dirty="0" smtClean="0">
                    <a:latin typeface="Arial" panose="020B0604020202020204" pitchFamily="34" charset="0"/>
                    <a:cs typeface="Arial" panose="020B0604020202020204" pitchFamily="34" charset="0"/>
                  </a:rPr>
                  <a:t>2</a:t>
                </a:r>
                <a:r>
                  <a:rPr lang="en-US" sz="2100" i="1" dirty="0" smtClean="0">
                    <a:latin typeface="Arial" panose="020B0604020202020204" pitchFamily="34" charset="0"/>
                    <a:cs typeface="Arial" panose="020B0604020202020204" pitchFamily="34" charset="0"/>
                  </a:rPr>
                  <a:t>a</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3b 	[</a:t>
                </a:r>
                <a:r>
                  <a:rPr lang="en-US" sz="2100" i="1" dirty="0" smtClean="0">
                    <a:latin typeface="Arial" panose="020B0604020202020204" pitchFamily="34" charset="0"/>
                    <a:cs typeface="Arial" panose="020B0604020202020204" pitchFamily="34" charset="0"/>
                  </a:rPr>
                  <a:t>b</a:t>
                </a:r>
                <a:r>
                  <a:rPr lang="en-US" sz="2100" dirty="0" smtClean="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a:p>
                <a:pPr marL="914400" indent="-400050">
                  <a:buClr>
                    <a:srgbClr val="C00000"/>
                  </a:buClr>
                  <a:buFont typeface="+mj-lt"/>
                  <a:buAutoNum type="alphaLcPeriod"/>
                  <a:tabLst>
                    <a:tab pos="2457450" algn="l"/>
                    <a:tab pos="3086100" algn="l"/>
                    <a:tab pos="3429000" algn="l"/>
                  </a:tabLst>
                </a:pPr>
                <a:r>
                  <a:rPr lang="en-US" sz="2100" i="1" dirty="0">
                    <a:latin typeface="Arial" panose="020B0604020202020204" pitchFamily="34" charset="0"/>
                    <a:cs typeface="Arial" panose="020B0604020202020204" pitchFamily="34" charset="0"/>
                  </a:rPr>
                  <a:t>d</a:t>
                </a:r>
                <a:r>
                  <a:rPr lang="en-US" sz="2100" dirty="0" smtClean="0">
                    <a:latin typeface="Arial" panose="020B0604020202020204" pitchFamily="34" charset="0"/>
                    <a:cs typeface="Arial" panose="020B0604020202020204" pitchFamily="34" charset="0"/>
                  </a:rPr>
                  <a:t> = </a:t>
                </a:r>
                <a:r>
                  <a:rPr lang="en-US" sz="2100" i="1" dirty="0" err="1" smtClean="0">
                    <a:latin typeface="Arial" panose="020B0604020202020204" pitchFamily="34" charset="0"/>
                    <a:cs typeface="Arial" panose="020B0604020202020204" pitchFamily="34" charset="0"/>
                  </a:rPr>
                  <a:t>st</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t</a:t>
                </a:r>
                <a:r>
                  <a:rPr lang="en-US" sz="2100" dirty="0" smtClean="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a:p>
                <a:pPr marL="914400" indent="-400050">
                  <a:buClr>
                    <a:srgbClr val="C00000"/>
                  </a:buClr>
                  <a:buFont typeface="+mj-lt"/>
                  <a:buAutoNum type="alphaLcPeriod"/>
                  <a:tabLst>
                    <a:tab pos="2457450" algn="l"/>
                    <a:tab pos="3086100" algn="l"/>
                    <a:tab pos="3429000" algn="l"/>
                    <a:tab pos="5029200" algn="r"/>
                  </a:tabLst>
                </a:pP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+ 5 </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r>
                  <a:rPr lang="en-US" sz="2100" dirty="0" smtClean="0">
                    <a:solidFill>
                      <a:srgbClr val="C00000"/>
                    </a:solidFill>
                    <a:latin typeface="Arial" panose="020B0604020202020204" pitchFamily="34" charset="0"/>
                    <a:cs typeface="Arial" panose="020B0604020202020204" pitchFamily="34" charset="0"/>
                  </a:rPr>
                  <a:t>e</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s</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3 + </a:t>
                </a:r>
                <a:r>
                  <a:rPr lang="en-US" sz="2100" dirty="0" smtClean="0">
                    <a:latin typeface="Arial" panose="020B0604020202020204" pitchFamily="34" charset="0"/>
                    <a:cs typeface="Arial" panose="020B0604020202020204" pitchFamily="34" charset="0"/>
                  </a:rPr>
                  <a:t>2</a:t>
                </a:r>
                <a:r>
                  <a:rPr lang="en-US" sz="2100" i="1" dirty="0" smtClean="0">
                    <a:latin typeface="Arial" panose="020B0604020202020204" pitchFamily="34" charset="0"/>
                    <a:cs typeface="Arial" panose="020B0604020202020204" pitchFamily="34" charset="0"/>
                  </a:rPr>
                  <a:t>t</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t</a:t>
                </a:r>
                <a:r>
                  <a:rPr lang="en-US" sz="2100" dirty="0" smtClean="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a:p>
                <a:pPr marL="857250" indent="-342900">
                  <a:lnSpc>
                    <a:spcPts val="4800"/>
                  </a:lnSpc>
                  <a:buClr>
                    <a:srgbClr val="C00000"/>
                  </a:buClr>
                  <a:buFont typeface="+mj-lt"/>
                  <a:buAutoNum type="alphaLcPeriod" startAt="6"/>
                  <a:tabLst>
                    <a:tab pos="2457450" algn="l"/>
                    <a:tab pos="3086100" algn="l"/>
                    <a:tab pos="3429000" algn="l"/>
                    <a:tab pos="5029200" algn="r"/>
                  </a:tabLst>
                </a:pPr>
                <a:r>
                  <a:rPr lang="en-US" sz="2100" dirty="0" smtClean="0">
                    <a:latin typeface="Arial" panose="020B0604020202020204" pitchFamily="34" charset="0"/>
                    <a:cs typeface="Arial" panose="020B0604020202020204" pitchFamily="34" charset="0"/>
                  </a:rPr>
                  <a:t>10</a:t>
                </a:r>
                <a:r>
                  <a:rPr lang="en-US" sz="2100" i="1" dirty="0" smtClean="0">
                    <a:latin typeface="Arial" panose="020B0604020202020204" pitchFamily="34" charset="0"/>
                    <a:cs typeface="Arial" panose="020B0604020202020204" pitchFamily="34" charset="0"/>
                  </a:rPr>
                  <a:t>t </a:t>
                </a:r>
                <a:r>
                  <a:rPr lang="en-US" sz="2100" dirty="0" smtClean="0">
                    <a:latin typeface="Arial" panose="020B0604020202020204" pitchFamily="34" charset="0"/>
                    <a:cs typeface="Arial" panose="020B0604020202020204" pitchFamily="34" charset="0"/>
                  </a:rPr>
                  <a:t>- 3</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0 </a:t>
                </a:r>
                <a:r>
                  <a:rPr lang="en-US" sz="2100" dirty="0" smtClean="0">
                    <a:latin typeface="Arial" panose="020B0604020202020204" pitchFamily="34" charset="0"/>
                    <a:cs typeface="Arial" panose="020B0604020202020204" pitchFamily="34" charset="0"/>
                  </a:rPr>
                  <a:t>	[</a:t>
                </a:r>
                <a:r>
                  <a:rPr lang="en-US" sz="2100" i="1" dirty="0">
                    <a:latin typeface="Arial" panose="020B0604020202020204" pitchFamily="34" charset="0"/>
                    <a:cs typeface="Arial" panose="020B0604020202020204" pitchFamily="34" charset="0"/>
                  </a:rPr>
                  <a:t>y</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	</a:t>
                </a:r>
                <a:r>
                  <a:rPr lang="en-US" sz="2100" dirty="0" smtClean="0">
                    <a:solidFill>
                      <a:srgbClr val="C00000"/>
                    </a:solidFill>
                    <a:latin typeface="Arial" panose="020B0604020202020204" pitchFamily="34" charset="0"/>
                    <a:cs typeface="Arial" panose="020B0604020202020204" pitchFamily="34" charset="0"/>
                  </a:rPr>
                  <a:t>g</a:t>
                </a:r>
                <a:r>
                  <a:rPr lang="en-US" sz="2100" dirty="0" smtClean="0">
                    <a:latin typeface="Arial" panose="020B0604020202020204" pitchFamily="34" charset="0"/>
                    <a:cs typeface="Arial" panose="020B0604020202020204" pitchFamily="34" charset="0"/>
                  </a:rPr>
                  <a:t> 	a </a:t>
                </a:r>
                <a:r>
                  <a:rPr lang="en-US" sz="2100" dirty="0">
                    <a:latin typeface="Arial" panose="020B0604020202020204" pitchFamily="34" charset="0"/>
                    <a:cs typeface="Arial" panose="020B0604020202020204" pitchFamily="34" charset="0"/>
                  </a:rPr>
                  <a:t>=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b="0" i="1" smtClean="0">
                            <a:latin typeface="Cambria Math" panose="02040503050406030204" pitchFamily="18" charset="0"/>
                            <a:cs typeface="Arial" panose="020B0604020202020204" pitchFamily="34" charset="0"/>
                          </a:rPr>
                          <m:t>𝑏</m:t>
                        </m:r>
                      </m:num>
                      <m:den>
                        <m:r>
                          <a:rPr lang="en-US" sz="2100" b="0" i="1" smtClean="0">
                            <a:latin typeface="Cambria Math" panose="02040503050406030204" pitchFamily="18" charset="0"/>
                            <a:cs typeface="Arial" panose="020B0604020202020204" pitchFamily="34" charset="0"/>
                          </a:rPr>
                          <m:t>𝑐</m:t>
                        </m:r>
                      </m:den>
                    </m:f>
                  </m:oMath>
                </a14:m>
                <a:r>
                  <a:rPr lang="en-US" sz="2100" dirty="0" smtClean="0">
                    <a:latin typeface="Arial" panose="020B0604020202020204" pitchFamily="34" charset="0"/>
                    <a:cs typeface="Arial" panose="020B0604020202020204" pitchFamily="34" charset="0"/>
                  </a:rPr>
                  <a:t> 	[b]</a:t>
                </a:r>
                <a:endParaRPr lang="en-US" sz="2100" dirty="0">
                  <a:latin typeface="Arial" panose="020B0604020202020204" pitchFamily="34" charset="0"/>
                  <a:cs typeface="Arial" panose="020B0604020202020204" pitchFamily="34" charset="0"/>
                </a:endParaRPr>
              </a:p>
              <a:p>
                <a:pPr marL="914400" indent="-400050">
                  <a:lnSpc>
                    <a:spcPts val="4800"/>
                  </a:lnSpc>
                  <a:buClr>
                    <a:srgbClr val="C00000"/>
                  </a:buClr>
                  <a:buFont typeface="+mj-lt"/>
                  <a:buAutoNum type="alphaLcPeriod" startAt="8"/>
                  <a:tabLst>
                    <a:tab pos="2457450" algn="l"/>
                    <a:tab pos="3086100" algn="l"/>
                    <a:tab pos="3429000" algn="l"/>
                    <a:tab pos="5029200" algn="r"/>
                  </a:tabLst>
                </a:pPr>
                <a:r>
                  <a:rPr lang="en-US" sz="2100" i="1" dirty="0" smtClean="0">
                    <a:latin typeface="Arial" panose="020B0604020202020204" pitchFamily="34" charset="0"/>
                    <a:cs typeface="Arial" panose="020B0604020202020204" pitchFamily="34" charset="0"/>
                  </a:rPr>
                  <a:t>p</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b="0" i="1" smtClean="0">
                            <a:latin typeface="Cambria Math" panose="02040503050406030204" pitchFamily="18" charset="0"/>
                            <a:cs typeface="Arial" panose="020B0604020202020204" pitchFamily="34" charset="0"/>
                          </a:rPr>
                          <m:t>𝑥</m:t>
                        </m:r>
                      </m:num>
                      <m:den>
                        <m:r>
                          <a:rPr lang="en-US" sz="2100" b="0" i="1" smtClean="0">
                            <a:latin typeface="Cambria Math" panose="02040503050406030204" pitchFamily="18" charset="0"/>
                            <a:cs typeface="Arial" panose="020B0604020202020204" pitchFamily="34" charset="0"/>
                          </a:rPr>
                          <m:t>𝑟</m:t>
                        </m:r>
                      </m:den>
                    </m:f>
                  </m:oMath>
                </a14:m>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r</a:t>
                </a:r>
                <a:r>
                  <a:rPr lang="en-US" sz="2100" dirty="0" smtClean="0">
                    <a:latin typeface="Arial" panose="020B0604020202020204" pitchFamily="34" charset="0"/>
                    <a:cs typeface="Arial" panose="020B0604020202020204" pitchFamily="34" charset="0"/>
                  </a:rPr>
                  <a:t>]	</a:t>
                </a:r>
                <a:r>
                  <a:rPr lang="en-US" sz="2100" dirty="0" err="1" smtClean="0">
                    <a:solidFill>
                      <a:srgbClr val="C00000"/>
                    </a:solidFill>
                    <a:latin typeface="Arial" panose="020B0604020202020204" pitchFamily="34" charset="0"/>
                    <a:cs typeface="Arial" panose="020B0604020202020204" pitchFamily="34" charset="0"/>
                  </a:rPr>
                  <a:t>i</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b="0" i="1" smtClean="0">
                            <a:latin typeface="Cambria Math" panose="02040503050406030204" pitchFamily="18" charset="0"/>
                            <a:cs typeface="Arial" panose="020B0604020202020204" pitchFamily="34" charset="0"/>
                          </a:rPr>
                          <m:t>2</m:t>
                        </m:r>
                      </m:num>
                      <m:den>
                        <m:r>
                          <a:rPr lang="en-US" sz="2100" b="0" i="1" smtClean="0">
                            <a:latin typeface="Cambria Math" panose="02040503050406030204" pitchFamily="18" charset="0"/>
                            <a:cs typeface="Arial" panose="020B0604020202020204" pitchFamily="34" charset="0"/>
                          </a:rPr>
                          <m:t>3</m:t>
                        </m:r>
                        <m:r>
                          <a:rPr lang="en-US" sz="2100" b="0" i="1" smtClean="0">
                            <a:latin typeface="Cambria Math" panose="02040503050406030204" pitchFamily="18" charset="0"/>
                            <a:cs typeface="Arial" panose="020B0604020202020204" pitchFamily="34" charset="0"/>
                          </a:rPr>
                          <m:t>𝑥</m:t>
                        </m:r>
                      </m:den>
                    </m:f>
                  </m:oMath>
                </a14:m>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324984"/>
              </a:xfrm>
              <a:prstGeom prst="rect">
                <a:avLst/>
              </a:prstGeom>
              <a:blipFill rotWithShape="0">
                <a:blip r:embed="rId4"/>
                <a:stretch>
                  <a:fillRect l="-1159" t="-686" r="-463"/>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5294" t="2596" r="4735" b="3585"/>
          <a:stretch/>
        </p:blipFill>
        <p:spPr>
          <a:xfrm>
            <a:off x="4139952" y="3308987"/>
            <a:ext cx="1368152" cy="1560173"/>
          </a:xfrm>
          <a:prstGeom prst="rect">
            <a:avLst/>
          </a:prstGeom>
        </p:spPr>
      </p:pic>
    </p:spTree>
    <p:extLst>
      <p:ext uri="{BB962C8B-B14F-4D97-AF65-F5344CB8AC3E}">
        <p14:creationId xmlns:p14="http://schemas.microsoft.com/office/powerpoint/2010/main" val="255927468"/>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5.7 – Generating Sequences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4939814"/>
              </a:xfrm>
              <a:prstGeom prst="rect">
                <a:avLst/>
              </a:prstGeom>
            </p:spPr>
            <p:txBody>
              <a:bodyPr wrap="square">
                <a:spAutoFit/>
              </a:bodyPr>
              <a:lstStyle/>
              <a:p>
                <a:pPr marL="514350" indent="-514350">
                  <a:buClr>
                    <a:srgbClr val="C00000"/>
                  </a:buClr>
                  <a:buFont typeface="+mj-lt"/>
                  <a:buAutoNum type="arabicPeriod"/>
                  <a:tabLst>
                    <a:tab pos="2852738" algn="l"/>
                    <a:tab pos="3200400" algn="l"/>
                  </a:tabLst>
                </a:pPr>
                <a:r>
                  <a:rPr lang="en-US" sz="2500" dirty="0" smtClean="0">
                    <a:latin typeface="Arial" panose="020B0604020202020204" pitchFamily="34" charset="0"/>
                    <a:cs typeface="Arial" panose="020B0604020202020204" pitchFamily="34" charset="0"/>
                  </a:rPr>
                  <a:t>Write down the next two terms in each sequence, </a:t>
                </a:r>
              </a:p>
              <a:p>
                <a:pPr marL="400050" indent="-400050">
                  <a:lnSpc>
                    <a:spcPts val="5280"/>
                  </a:lnSpc>
                  <a:buClr>
                    <a:srgbClr val="C00000"/>
                  </a:buClr>
                  <a:buFont typeface="+mj-lt"/>
                  <a:buAutoNum type="alphaLcPeriod"/>
                  <a:tabLst>
                    <a:tab pos="2852738" algn="l"/>
                  </a:tabLst>
                </a:pPr>
                <a:r>
                  <a:rPr lang="en-US" sz="2500" dirty="0" smtClean="0">
                    <a:latin typeface="Arial" panose="020B0604020202020204" pitchFamily="34" charset="0"/>
                    <a:cs typeface="Arial" panose="020B0604020202020204" pitchFamily="34" charset="0"/>
                  </a:rPr>
                  <a:t>0.4</a:t>
                </a:r>
                <a:r>
                  <a:rPr lang="en-US" sz="2500" dirty="0">
                    <a:latin typeface="Arial" panose="020B0604020202020204" pitchFamily="34" charset="0"/>
                    <a:cs typeface="Arial" panose="020B0604020202020204" pitchFamily="34" charset="0"/>
                  </a:rPr>
                  <a:t>, 0.8, 1.2, 1.6, </a:t>
                </a:r>
                <a:r>
                  <a:rPr lang="en-US" sz="4400" dirty="0" smtClean="0">
                    <a:latin typeface="Arial" panose="020B0604020202020204" pitchFamily="34" charset="0"/>
                    <a:cs typeface="Arial" panose="020B0604020202020204" pitchFamily="34" charset="0"/>
                  </a:rPr>
                  <a:t>□</a:t>
                </a:r>
                <a:r>
                  <a:rPr lang="en-US" sz="25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endParaRPr lang="en-US" sz="2500" dirty="0">
                  <a:latin typeface="Arial" panose="020B0604020202020204" pitchFamily="34" charset="0"/>
                  <a:cs typeface="Arial" panose="020B0604020202020204" pitchFamily="34" charset="0"/>
                </a:endParaRPr>
              </a:p>
              <a:p>
                <a:pPr marL="400050" indent="-400050">
                  <a:lnSpc>
                    <a:spcPts val="5280"/>
                  </a:lnSpc>
                  <a:buClr>
                    <a:srgbClr val="C00000"/>
                  </a:buClr>
                  <a:buFont typeface="+mj-lt"/>
                  <a:buAutoNum type="alphaLcPeriod"/>
                  <a:tabLst>
                    <a:tab pos="2852738" algn="l"/>
                  </a:tabLst>
                </a:pPr>
                <a:r>
                  <a:rPr lang="en-US" sz="2500" dirty="0" smtClean="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1</a:t>
                </a:r>
                <a:r>
                  <a:rPr lang="en-US" sz="2500" dirty="0" smtClean="0">
                    <a:latin typeface="Arial" panose="020B0604020202020204" pitchFamily="34" charset="0"/>
                    <a:cs typeface="Arial" panose="020B0604020202020204" pitchFamily="34" charset="0"/>
                  </a:rPr>
                  <a:t>, -½, 0,</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½, </a:t>
                </a:r>
                <a:r>
                  <a:rPr lang="en-US" sz="4400" dirty="0" smtClean="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endParaRPr lang="en-US" sz="2500" dirty="0">
                  <a:latin typeface="Arial" panose="020B0604020202020204" pitchFamily="34" charset="0"/>
                  <a:cs typeface="Arial" panose="020B0604020202020204" pitchFamily="34" charset="0"/>
                </a:endParaRPr>
              </a:p>
              <a:p>
                <a:pPr marL="400050" indent="-400050">
                  <a:lnSpc>
                    <a:spcPts val="5280"/>
                  </a:lnSpc>
                  <a:buClr>
                    <a:srgbClr val="C00000"/>
                  </a:buClr>
                  <a:buFont typeface="+mj-lt"/>
                  <a:buAutoNum type="alphaLcPeriod"/>
                  <a:tabLst>
                    <a:tab pos="2852738" algn="l"/>
                  </a:tabLst>
                </a:pPr>
                <a:r>
                  <a:rPr lang="en-US" sz="2500" dirty="0" smtClean="0">
                    <a:latin typeface="Arial" panose="020B0604020202020204" pitchFamily="34" charset="0"/>
                    <a:cs typeface="Arial" panose="020B0604020202020204" pitchFamily="34" charset="0"/>
                  </a:rPr>
                  <a:t>1.3</a:t>
                </a:r>
                <a:r>
                  <a:rPr lang="en-US" sz="2500" dirty="0">
                    <a:latin typeface="Arial" panose="020B0604020202020204" pitchFamily="34" charset="0"/>
                    <a:cs typeface="Arial" panose="020B0604020202020204" pitchFamily="34" charset="0"/>
                  </a:rPr>
                  <a:t>, 1.1, 0.9, </a:t>
                </a:r>
                <a:r>
                  <a:rPr lang="en-US" sz="2500" dirty="0" smtClean="0">
                    <a:latin typeface="Arial" panose="020B0604020202020204" pitchFamily="34" charset="0"/>
                    <a:cs typeface="Arial" panose="020B0604020202020204" pitchFamily="34" charset="0"/>
                  </a:rPr>
                  <a:t>0.7, </a:t>
                </a:r>
                <a:r>
                  <a:rPr lang="en-US" sz="4400" dirty="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endParaRPr lang="en-US" sz="2500" dirty="0" smtClean="0">
                  <a:latin typeface="Arial" panose="020B0604020202020204" pitchFamily="34" charset="0"/>
                  <a:cs typeface="Arial" panose="020B0604020202020204" pitchFamily="34" charset="0"/>
                </a:endParaRPr>
              </a:p>
              <a:p>
                <a:pPr marL="400050" indent="-400050">
                  <a:lnSpc>
                    <a:spcPts val="5280"/>
                  </a:lnSpc>
                  <a:buClr>
                    <a:srgbClr val="C00000"/>
                  </a:buClr>
                  <a:buFont typeface="+mj-lt"/>
                  <a:buAutoNum type="alphaLcPeriod"/>
                  <a:tabLst>
                    <a:tab pos="2852738" algn="l"/>
                  </a:tabLst>
                </a:pPr>
                <a:r>
                  <a:rPr lang="en-US" sz="2500" dirty="0">
                    <a:latin typeface="Arial" panose="020B0604020202020204" pitchFamily="34" charset="0"/>
                    <a:cs typeface="Arial" panose="020B0604020202020204" pitchFamily="34" charset="0"/>
                  </a:rPr>
                  <a:t>3.5, 2.4,1.3, 0.2, </a:t>
                </a:r>
                <a:r>
                  <a:rPr lang="en-US" sz="4400" dirty="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endParaRPr lang="en-US" sz="2500" dirty="0" smtClean="0">
                  <a:latin typeface="Arial" panose="020B0604020202020204" pitchFamily="34" charset="0"/>
                  <a:cs typeface="Arial" panose="020B0604020202020204" pitchFamily="34" charset="0"/>
                </a:endParaRPr>
              </a:p>
              <a:p>
                <a:pPr marL="400050" indent="-400050">
                  <a:lnSpc>
                    <a:spcPts val="5280"/>
                  </a:lnSpc>
                  <a:buClr>
                    <a:srgbClr val="C00000"/>
                  </a:buClr>
                  <a:buFont typeface="+mj-lt"/>
                  <a:buAutoNum type="alphaLcPeriod"/>
                  <a:tabLst>
                    <a:tab pos="2852738" algn="l"/>
                  </a:tabLst>
                </a:pP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0" smtClean="0">
                            <a:latin typeface="Cambria Math" panose="02040503050406030204" pitchFamily="18" charset="0"/>
                            <a:cs typeface="Arial" panose="020B0604020202020204" pitchFamily="34" charset="0"/>
                          </a:rPr>
                          <m:t>7</m:t>
                        </m:r>
                      </m:num>
                      <m:den>
                        <m:r>
                          <a:rPr lang="en-US" sz="2500" b="0" i="0" smtClean="0">
                            <a:latin typeface="Cambria Math" panose="02040503050406030204" pitchFamily="18" charset="0"/>
                            <a:cs typeface="Arial" panose="020B0604020202020204" pitchFamily="34" charset="0"/>
                          </a:rPr>
                          <m:t>8</m:t>
                        </m:r>
                      </m:den>
                    </m:f>
                  </m:oMath>
                </a14:m>
                <a:r>
                  <a:rPr lang="en-US" sz="2500" dirty="0" smtClean="0">
                    <a:latin typeface="Arial" panose="020B0604020202020204" pitchFamily="34" charset="0"/>
                    <a:cs typeface="Arial" panose="020B0604020202020204" pitchFamily="34" charset="0"/>
                  </a:rPr>
                  <a:t>,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1" smtClean="0">
                            <a:latin typeface="Cambria Math" panose="02040503050406030204" pitchFamily="18" charset="0"/>
                            <a:cs typeface="Arial" panose="020B0604020202020204" pitchFamily="34" charset="0"/>
                          </a:rPr>
                          <m:t>5</m:t>
                        </m:r>
                      </m:num>
                      <m:den>
                        <m:r>
                          <a:rPr lang="en-US" sz="2500" b="0" i="1" smtClean="0">
                            <a:latin typeface="Cambria Math" panose="02040503050406030204" pitchFamily="18" charset="0"/>
                            <a:cs typeface="Arial" panose="020B0604020202020204" pitchFamily="34" charset="0"/>
                          </a:rPr>
                          <m:t>8</m:t>
                        </m:r>
                      </m:den>
                    </m:f>
                  </m:oMath>
                </a14:m>
                <a:r>
                  <a:rPr lang="en-US" sz="2500" dirty="0" smtClean="0">
                    <a:latin typeface="Arial" panose="020B0604020202020204" pitchFamily="34" charset="0"/>
                    <a:cs typeface="Arial" panose="020B0604020202020204" pitchFamily="34" charset="0"/>
                  </a:rPr>
                  <a:t>,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1" smtClean="0">
                            <a:latin typeface="Cambria Math" panose="02040503050406030204" pitchFamily="18" charset="0"/>
                            <a:cs typeface="Arial" panose="020B0604020202020204" pitchFamily="34" charset="0"/>
                          </a:rPr>
                          <m:t>3</m:t>
                        </m:r>
                      </m:num>
                      <m:den>
                        <m:r>
                          <a:rPr lang="en-US" sz="2500" b="0" i="1" smtClean="0">
                            <a:latin typeface="Cambria Math" panose="02040503050406030204" pitchFamily="18" charset="0"/>
                            <a:cs typeface="Arial" panose="020B0604020202020204" pitchFamily="34" charset="0"/>
                          </a:rPr>
                          <m:t>8</m:t>
                        </m:r>
                      </m:den>
                    </m:f>
                  </m:oMath>
                </a14:m>
                <a:r>
                  <a:rPr lang="en-US" sz="2500" dirty="0" smtClean="0">
                    <a:latin typeface="Arial" panose="020B0604020202020204" pitchFamily="34" charset="0"/>
                    <a:cs typeface="Arial" panose="020B0604020202020204" pitchFamily="34" charset="0"/>
                  </a:rPr>
                  <a:t>,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1" smtClean="0">
                            <a:latin typeface="Cambria Math" panose="02040503050406030204" pitchFamily="18" charset="0"/>
                            <a:cs typeface="Arial" panose="020B0604020202020204" pitchFamily="34" charset="0"/>
                          </a:rPr>
                          <m:t>1</m:t>
                        </m:r>
                      </m:num>
                      <m:den>
                        <m:r>
                          <a:rPr lang="en-US" sz="2500" b="0" i="1" smtClean="0">
                            <a:latin typeface="Cambria Math" panose="02040503050406030204" pitchFamily="18" charset="0"/>
                            <a:cs typeface="Arial" panose="020B0604020202020204" pitchFamily="34" charset="0"/>
                          </a:rPr>
                          <m:t>8</m:t>
                        </m:r>
                      </m:den>
                    </m:f>
                  </m:oMath>
                </a14:m>
                <a:r>
                  <a:rPr lang="en-US" sz="25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p>
              <a:p>
                <a:pPr marL="400050" indent="-400050">
                  <a:lnSpc>
                    <a:spcPts val="5280"/>
                  </a:lnSpc>
                  <a:buClr>
                    <a:srgbClr val="C00000"/>
                  </a:buClr>
                  <a:buFont typeface="+mj-lt"/>
                  <a:buAutoNum type="alphaLcPeriod"/>
                  <a:tabLst>
                    <a:tab pos="2852738" algn="l"/>
                  </a:tabLst>
                </a:pPr>
                <a:r>
                  <a:rPr lang="en-US" sz="2500" dirty="0">
                    <a:latin typeface="Arial" panose="020B0604020202020204" pitchFamily="34" charset="0"/>
                    <a:cs typeface="Arial" panose="020B0604020202020204" pitchFamily="34" charset="0"/>
                  </a:rPr>
                  <a:t>-11.5, -11.1, -10.7, -10.3, </a:t>
                </a:r>
                <a:r>
                  <a:rPr lang="en-US" sz="48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4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4939814"/>
              </a:xfrm>
              <a:prstGeom prst="rect">
                <a:avLst/>
              </a:prstGeom>
              <a:blipFill rotWithShape="0">
                <a:blip r:embed="rId4"/>
                <a:stretch>
                  <a:fillRect l="-1622" t="-863" r="-232" b="-5425"/>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3929437527"/>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5.7 – Generating Sequences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39</a:t>
            </a:r>
            <a:endParaRPr lang="en-GB" sz="1400" b="1" dirty="0">
              <a:latin typeface="Calibri" panose="020F0502020204030204" pitchFamily="34" charset="0"/>
            </a:endParaRPr>
          </a:p>
        </p:txBody>
      </p:sp>
      <p:sp>
        <p:nvSpPr>
          <p:cNvPr id="3" name="Rectangle 2"/>
          <p:cNvSpPr/>
          <p:nvPr/>
        </p:nvSpPr>
        <p:spPr>
          <a:xfrm>
            <a:off x="251520" y="1196752"/>
            <a:ext cx="5256584" cy="5586145"/>
          </a:xfrm>
          <a:prstGeom prst="rect">
            <a:avLst/>
          </a:prstGeom>
        </p:spPr>
        <p:txBody>
          <a:bodyPr wrap="square">
            <a:spAutoFit/>
          </a:bodyPr>
          <a:lstStyle/>
          <a:p>
            <a:pPr marL="400050" indent="-400050">
              <a:buClr>
                <a:srgbClr val="C00000"/>
              </a:buClr>
              <a:buFont typeface="+mj-lt"/>
              <a:buAutoNum type="arabicPeriod" startAt="2"/>
              <a:tabLst>
                <a:tab pos="2852738" algn="l"/>
              </a:tabLst>
            </a:pPr>
            <a:r>
              <a:rPr lang="en-US" sz="2100" dirty="0" smtClean="0">
                <a:latin typeface="Arial" panose="020B0604020202020204" pitchFamily="34" charset="0"/>
                <a:cs typeface="Arial" panose="020B0604020202020204" pitchFamily="34" charset="0"/>
              </a:rPr>
              <a:t>Use </a:t>
            </a:r>
            <a:r>
              <a:rPr lang="en-US" sz="2100" dirty="0">
                <a:latin typeface="Arial" panose="020B0604020202020204" pitchFamily="34" charset="0"/>
                <a:cs typeface="Arial" panose="020B0604020202020204" pitchFamily="34" charset="0"/>
              </a:rPr>
              <a:t>the first term and the term-to-term rule to generate the first five terms of each sequence.</a:t>
            </a:r>
          </a:p>
          <a:p>
            <a:pPr marL="914400" indent="-457200">
              <a:buClr>
                <a:srgbClr val="C00000"/>
              </a:buClr>
              <a:buFont typeface="+mj-lt"/>
              <a:buAutoNum type="alphaLcPeriod"/>
              <a:tabLst>
                <a:tab pos="2852738" algn="l"/>
              </a:tabLst>
            </a:pPr>
            <a:r>
              <a:rPr lang="en-US" sz="2100" dirty="0" smtClean="0">
                <a:latin typeface="Arial" panose="020B0604020202020204" pitchFamily="34" charset="0"/>
                <a:cs typeface="Arial" panose="020B0604020202020204" pitchFamily="34" charset="0"/>
              </a:rPr>
              <a:t>start </a:t>
            </a:r>
            <a:r>
              <a:rPr lang="en-US" sz="2100" dirty="0">
                <a:latin typeface="Arial" panose="020B0604020202020204" pitchFamily="34" charset="0"/>
                <a:cs typeface="Arial" panose="020B0604020202020204" pitchFamily="34" charset="0"/>
              </a:rPr>
              <a:t>at 5 and add 0.7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100" dirty="0" smtClean="0">
                <a:latin typeface="Arial" panose="020B0604020202020204" pitchFamily="34" charset="0"/>
                <a:cs typeface="Arial" panose="020B0604020202020204" pitchFamily="34" charset="0"/>
              </a:rPr>
              <a:t>start </a:t>
            </a:r>
            <a:r>
              <a:rPr lang="en-US" sz="2100" dirty="0">
                <a:latin typeface="Arial" panose="020B0604020202020204" pitchFamily="34" charset="0"/>
                <a:cs typeface="Arial" panose="020B0604020202020204" pitchFamily="34" charset="0"/>
              </a:rPr>
              <a:t>at 4 and subtract 0.6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100" dirty="0" smtClean="0">
                <a:latin typeface="Arial" panose="020B0604020202020204" pitchFamily="34" charset="0"/>
                <a:cs typeface="Arial" panose="020B0604020202020204" pitchFamily="34" charset="0"/>
              </a:rPr>
              <a:t>start </a:t>
            </a:r>
            <a:r>
              <a:rPr lang="en-US" sz="2100" dirty="0">
                <a:latin typeface="Arial" panose="020B0604020202020204" pitchFamily="34" charset="0"/>
                <a:cs typeface="Arial" panose="020B0604020202020204" pitchFamily="34" charset="0"/>
              </a:rPr>
              <a:t>at 9 and subtract 4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100" dirty="0" smtClean="0">
                <a:latin typeface="Arial" panose="020B0604020202020204" pitchFamily="34" charset="0"/>
                <a:cs typeface="Arial" panose="020B0604020202020204" pitchFamily="34" charset="0"/>
              </a:rPr>
              <a:t>start </a:t>
            </a:r>
            <a:r>
              <a:rPr lang="en-US" sz="2100" dirty="0">
                <a:latin typeface="Arial" panose="020B0604020202020204" pitchFamily="34" charset="0"/>
                <a:cs typeface="Arial" panose="020B0604020202020204" pitchFamily="34" charset="0"/>
              </a:rPr>
              <a:t>at -2 and add 7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100" dirty="0" smtClean="0">
                <a:latin typeface="Arial" panose="020B0604020202020204" pitchFamily="34" charset="0"/>
                <a:cs typeface="Arial" panose="020B0604020202020204" pitchFamily="34" charset="0"/>
              </a:rPr>
              <a:t>start </a:t>
            </a:r>
            <a:r>
              <a:rPr lang="en-US" sz="2100" dirty="0">
                <a:latin typeface="Arial" panose="020B0604020202020204" pitchFamily="34" charset="0"/>
                <a:cs typeface="Arial" panose="020B0604020202020204" pitchFamily="34" charset="0"/>
              </a:rPr>
              <a:t>at -8 and add 3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100" dirty="0" smtClean="0">
                <a:latin typeface="Arial" panose="020B0604020202020204" pitchFamily="34" charset="0"/>
                <a:cs typeface="Arial" panose="020B0604020202020204" pitchFamily="34" charset="0"/>
              </a:rPr>
              <a:t>start at -</a:t>
            </a:r>
            <a:r>
              <a:rPr lang="en-US" sz="2100" dirty="0">
                <a:latin typeface="Arial" panose="020B0604020202020204" pitchFamily="34" charset="0"/>
                <a:cs typeface="Arial" panose="020B0604020202020204" pitchFamily="34" charset="0"/>
              </a:rPr>
              <a:t>3 and subtract </a:t>
            </a:r>
            <a:r>
              <a:rPr lang="en-US" sz="2100" dirty="0" smtClean="0">
                <a:latin typeface="Arial" panose="020B0604020202020204" pitchFamily="34" charset="0"/>
                <a:cs typeface="Arial" panose="020B0604020202020204" pitchFamily="34" charset="0"/>
              </a:rPr>
              <a:t>4</a:t>
            </a:r>
          </a:p>
          <a:p>
            <a:pPr marL="400050" indent="-400050">
              <a:buClr>
                <a:srgbClr val="C00000"/>
              </a:buClr>
              <a:buFont typeface="+mj-lt"/>
              <a:buAutoNum type="arabicPeriod" startAt="3"/>
              <a:tabLst>
                <a:tab pos="2852738" algn="l"/>
              </a:tabLst>
            </a:pPr>
            <a:r>
              <a:rPr lang="en-US" sz="2100" dirty="0">
                <a:latin typeface="Arial" panose="020B0604020202020204" pitchFamily="34" charset="0"/>
                <a:cs typeface="Arial" panose="020B0604020202020204" pitchFamily="34" charset="0"/>
              </a:rPr>
              <a:t>In a Fibonacci sequence, the term-to-term rule is 'add the two previous terms to get the next one.' Write the next three terms in each Fibonacci sequence,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100" dirty="0" smtClean="0">
                <a:latin typeface="Arial" panose="020B0604020202020204" pitchFamily="34" charset="0"/>
                <a:cs typeface="Arial" panose="020B0604020202020204" pitchFamily="34" charset="0"/>
              </a:rPr>
              <a:t>1</a:t>
            </a:r>
            <a:r>
              <a:rPr lang="en-US" sz="2100" dirty="0">
                <a:latin typeface="Arial" panose="020B0604020202020204" pitchFamily="34" charset="0"/>
                <a:cs typeface="Arial" panose="020B0604020202020204" pitchFamily="34" charset="0"/>
              </a:rPr>
              <a:t>, 2, 3, 5, 8, ...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100" dirty="0" smtClean="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5, 7,12, 19, ... </a:t>
            </a:r>
            <a:endParaRPr lang="en-US" sz="21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100" dirty="0" smtClean="0">
                <a:latin typeface="Arial" panose="020B0604020202020204" pitchFamily="34" charset="0"/>
                <a:cs typeface="Arial" panose="020B0604020202020204" pitchFamily="34" charset="0"/>
              </a:rPr>
              <a:t>4, 4, 8, 12, 20, ...</a:t>
            </a:r>
            <a:endParaRPr lang="en-US" sz="2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4187166"/>
            <a:ext cx="546048" cy="537978"/>
          </a:xfrm>
          <a:prstGeom prst="rect">
            <a:avLst/>
          </a:prstGeom>
        </p:spPr>
      </p:pic>
    </p:spTree>
    <p:extLst>
      <p:ext uri="{BB962C8B-B14F-4D97-AF65-F5344CB8AC3E}">
        <p14:creationId xmlns:p14="http://schemas.microsoft.com/office/powerpoint/2010/main" val="763105760"/>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5.7 – Generating Sequences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39</a:t>
            </a:r>
            <a:endParaRPr lang="en-GB" sz="1400" b="1" dirty="0">
              <a:latin typeface="Calibri" panose="020F0502020204030204" pitchFamily="34" charset="0"/>
            </a:endParaRPr>
          </a:p>
        </p:txBody>
      </p:sp>
      <p:sp>
        <p:nvSpPr>
          <p:cNvPr id="3" name="Rectangle 2"/>
          <p:cNvSpPr/>
          <p:nvPr/>
        </p:nvSpPr>
        <p:spPr>
          <a:xfrm>
            <a:off x="251520" y="1196752"/>
            <a:ext cx="3888432" cy="4993675"/>
          </a:xfrm>
          <a:prstGeom prst="rect">
            <a:avLst/>
          </a:prstGeom>
        </p:spPr>
        <p:txBody>
          <a:bodyPr wrap="square">
            <a:spAutoFit/>
          </a:bodyPr>
          <a:lstStyle/>
          <a:p>
            <a:pPr marL="342900" indent="-342900">
              <a:buClr>
                <a:srgbClr val="C00000"/>
              </a:buClr>
              <a:buFont typeface="+mj-lt"/>
              <a:buAutoNum type="arabicPeriod" startAt="4"/>
              <a:tabLst>
                <a:tab pos="2852738" algn="l"/>
              </a:tabLst>
            </a:pPr>
            <a:r>
              <a:rPr lang="en-US" sz="2450" dirty="0">
                <a:latin typeface="Arial" panose="020B0604020202020204" pitchFamily="34" charset="0"/>
                <a:cs typeface="Arial" panose="020B0604020202020204" pitchFamily="34" charset="0"/>
              </a:rPr>
              <a:t>Each sequence is made up of a pattern of dots. For each sequence</a:t>
            </a:r>
          </a:p>
          <a:p>
            <a:pPr marL="742950" indent="-400050">
              <a:buClr>
                <a:srgbClr val="C00000"/>
              </a:buClr>
              <a:buFont typeface="+mj-lt"/>
              <a:buAutoNum type="romanLcPeriod"/>
              <a:tabLst>
                <a:tab pos="2852738" algn="l"/>
              </a:tabLst>
            </a:pPr>
            <a:r>
              <a:rPr lang="en-US" sz="2450" dirty="0" smtClean="0">
                <a:latin typeface="Arial" panose="020B0604020202020204" pitchFamily="34" charset="0"/>
                <a:cs typeface="Arial" panose="020B0604020202020204" pitchFamily="34" charset="0"/>
              </a:rPr>
              <a:t>Draw </a:t>
            </a:r>
            <a:r>
              <a:rPr lang="en-US" sz="2450" dirty="0">
                <a:latin typeface="Arial" panose="020B0604020202020204" pitchFamily="34" charset="0"/>
                <a:cs typeface="Arial" panose="020B0604020202020204" pitchFamily="34" charset="0"/>
              </a:rPr>
              <a:t>the next two patterns.</a:t>
            </a:r>
          </a:p>
          <a:p>
            <a:pPr marL="742950" indent="-400050">
              <a:buClr>
                <a:srgbClr val="C00000"/>
              </a:buClr>
              <a:buFont typeface="+mj-lt"/>
              <a:buAutoNum type="romanLcPeriod"/>
              <a:tabLst>
                <a:tab pos="2852738" algn="l"/>
              </a:tabLst>
            </a:pPr>
            <a:r>
              <a:rPr lang="en-US" sz="2450" dirty="0" smtClean="0">
                <a:latin typeface="Arial" panose="020B0604020202020204" pitchFamily="34" charset="0"/>
                <a:cs typeface="Arial" panose="020B0604020202020204" pitchFamily="34" charset="0"/>
              </a:rPr>
              <a:t>Draw </a:t>
            </a:r>
            <a:r>
              <a:rPr lang="en-US" sz="2450" dirty="0">
                <a:latin typeface="Arial" panose="020B0604020202020204" pitchFamily="34" charset="0"/>
                <a:cs typeface="Arial" panose="020B0604020202020204" pitchFamily="34" charset="0"/>
              </a:rPr>
              <a:t>a table like this</a:t>
            </a:r>
            <a:r>
              <a:rPr lang="en-US" sz="2450" dirty="0" smtClean="0">
                <a:latin typeface="Arial" panose="020B0604020202020204" pitchFamily="34" charset="0"/>
                <a:cs typeface="Arial" panose="020B0604020202020204" pitchFamily="34" charset="0"/>
              </a:rPr>
              <a:t>:</a:t>
            </a:r>
            <a:endParaRPr lang="en-US" sz="2450" dirty="0">
              <a:latin typeface="Arial" panose="020B0604020202020204" pitchFamily="34" charset="0"/>
              <a:cs typeface="Arial" panose="020B0604020202020204" pitchFamily="34" charset="0"/>
            </a:endParaRPr>
          </a:p>
          <a:p>
            <a:pPr marL="742950" indent="-400050">
              <a:buClr>
                <a:srgbClr val="C00000"/>
              </a:buClr>
              <a:buFont typeface="+mj-lt"/>
              <a:buAutoNum type="romanLcPeriod"/>
              <a:tabLst>
                <a:tab pos="2852738" algn="l"/>
              </a:tabLst>
            </a:pPr>
            <a:r>
              <a:rPr lang="en-US" sz="2450" dirty="0" smtClean="0">
                <a:latin typeface="Arial" panose="020B0604020202020204" pitchFamily="34" charset="0"/>
                <a:cs typeface="Arial" panose="020B0604020202020204" pitchFamily="34" charset="0"/>
              </a:rPr>
              <a:t>Write </a:t>
            </a:r>
            <a:r>
              <a:rPr lang="en-US" sz="2450" dirty="0">
                <a:latin typeface="Arial" panose="020B0604020202020204" pitchFamily="34" charset="0"/>
                <a:cs typeface="Arial" panose="020B0604020202020204" pitchFamily="34" charset="0"/>
              </a:rPr>
              <a:t>down the rule to continue the pattern and complete it for each pattern.</a:t>
            </a:r>
          </a:p>
          <a:p>
            <a:pPr marL="742950" indent="-400050">
              <a:buClr>
                <a:srgbClr val="C00000"/>
              </a:buClr>
              <a:buFont typeface="+mj-lt"/>
              <a:buAutoNum type="romanLcPeriod"/>
              <a:tabLst>
                <a:tab pos="2852738" algn="l"/>
              </a:tabLst>
            </a:pPr>
            <a:r>
              <a:rPr lang="en-US" sz="2450" dirty="0" smtClean="0">
                <a:latin typeface="Arial" panose="020B0604020202020204" pitchFamily="34" charset="0"/>
                <a:cs typeface="Arial" panose="020B0604020202020204" pitchFamily="34" charset="0"/>
              </a:rPr>
              <a:t>Work </a:t>
            </a:r>
            <a:r>
              <a:rPr lang="en-US" sz="2450" dirty="0">
                <a:latin typeface="Arial" panose="020B0604020202020204" pitchFamily="34" charset="0"/>
                <a:cs typeface="Arial" panose="020B0604020202020204" pitchFamily="34" charset="0"/>
              </a:rPr>
              <a:t>out the number of dots needed for the 10th pattern.</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91316" y="6090399"/>
            <a:ext cx="551298" cy="546048"/>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4139952" y="1268759"/>
            <a:ext cx="4680520" cy="4782270"/>
          </a:xfrm>
          <a:prstGeom prst="rect">
            <a:avLst/>
          </a:prstGeom>
        </p:spPr>
      </p:pic>
    </p:spTree>
    <p:extLst>
      <p:ext uri="{BB962C8B-B14F-4D97-AF65-F5344CB8AC3E}">
        <p14:creationId xmlns:p14="http://schemas.microsoft.com/office/powerpoint/2010/main" val="723942829"/>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5.7 – Generating Sequences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725414"/>
              </a:xfrm>
              <a:prstGeom prst="rect">
                <a:avLst/>
              </a:prstGeom>
            </p:spPr>
            <p:txBody>
              <a:bodyPr wrap="square">
                <a:spAutoFit/>
              </a:bodyPr>
              <a:lstStyle/>
              <a:p>
                <a:pPr marL="457200" indent="-457200">
                  <a:buClr>
                    <a:srgbClr val="C00000"/>
                  </a:buClr>
                  <a:buFont typeface="+mj-lt"/>
                  <a:buAutoNum type="arabicPeriod" startAt="5"/>
                  <a:tabLst>
                    <a:tab pos="2852738" algn="l"/>
                  </a:tabLst>
                </a:pPr>
                <a:r>
                  <a:rPr lang="en-US" sz="2300" dirty="0" smtClean="0">
                    <a:latin typeface="Arial" panose="020B0604020202020204" pitchFamily="34" charset="0"/>
                    <a:cs typeface="Arial" panose="020B0604020202020204" pitchFamily="34" charset="0"/>
                  </a:rPr>
                  <a:t>Write down the next two terms in each sequence.</a:t>
                </a:r>
              </a:p>
              <a:p>
                <a:pPr marL="914400" indent="-457200">
                  <a:lnSpc>
                    <a:spcPts val="3500"/>
                  </a:lnSpc>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0.1, 1,10, 100</a:t>
                </a:r>
                <a:r>
                  <a:rPr lang="en-US" sz="24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endParaRPr lang="en-US" sz="2300" dirty="0" smtClean="0">
                  <a:latin typeface="Arial" panose="020B0604020202020204" pitchFamily="34" charset="0"/>
                  <a:cs typeface="Arial" panose="020B0604020202020204" pitchFamily="34" charset="0"/>
                </a:endParaRPr>
              </a:p>
              <a:p>
                <a:pPr marL="914400" indent="-457200">
                  <a:lnSpc>
                    <a:spcPts val="3500"/>
                  </a:lnSpc>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3, 1,</a:t>
                </a: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r>
                          <a:rPr lang="en-US" sz="2400" b="0" i="0" smtClean="0">
                            <a:latin typeface="Cambria Math" panose="02040503050406030204" pitchFamily="18" charset="0"/>
                            <a:cs typeface="Arial" panose="020B0604020202020204" pitchFamily="34" charset="0"/>
                          </a:rPr>
                          <m:t>3</m:t>
                        </m:r>
                      </m:den>
                    </m:f>
                  </m:oMath>
                </a14:m>
                <a:r>
                  <a:rPr lang="en-US" sz="40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2300" dirty="0" smtClean="0">
                    <a:latin typeface="Arial" panose="020B0604020202020204" pitchFamily="34" charset="0"/>
                    <a:cs typeface="Arial" panose="020B0604020202020204" pitchFamily="34" charset="0"/>
                  </a:rPr>
                  <a:t> </a:t>
                </a:r>
              </a:p>
              <a:p>
                <a:pPr marL="914400" indent="-457200">
                  <a:lnSpc>
                    <a:spcPts val="3500"/>
                  </a:lnSpc>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1, 5, 25, 125</a:t>
                </a:r>
                <a:r>
                  <a:rPr lang="en-US" sz="24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2300" dirty="0" smtClean="0">
                    <a:latin typeface="Arial" panose="020B0604020202020204" pitchFamily="34" charset="0"/>
                    <a:cs typeface="Arial" panose="020B0604020202020204" pitchFamily="34" charset="0"/>
                  </a:rPr>
                  <a:t> </a:t>
                </a:r>
              </a:p>
              <a:p>
                <a:pPr marL="914400" indent="-457200">
                  <a:lnSpc>
                    <a:spcPts val="3500"/>
                  </a:lnSpc>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0.1, 0.01, 0.001</a:t>
                </a:r>
                <a:r>
                  <a:rPr lang="en-US" sz="24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6"/>
                  <a:tabLst>
                    <a:tab pos="2852738" algn="l"/>
                  </a:tabLst>
                </a:pPr>
                <a:r>
                  <a:rPr lang="en-US" sz="2300" dirty="0">
                    <a:latin typeface="Arial" panose="020B0604020202020204" pitchFamily="34" charset="0"/>
                    <a:cs typeface="Arial" panose="020B0604020202020204" pitchFamily="34" charset="0"/>
                  </a:rPr>
                  <a:t>Find the term-to-term rule for each sequence, </a:t>
                </a:r>
                <a:endParaRPr lang="en-US" sz="23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200, 100</a:t>
                </a:r>
                <a:r>
                  <a:rPr lang="en-US" sz="2300" dirty="0">
                    <a:latin typeface="Arial" panose="020B0604020202020204" pitchFamily="34" charset="0"/>
                    <a:cs typeface="Arial" panose="020B0604020202020204" pitchFamily="34" charset="0"/>
                  </a:rPr>
                  <a:t>, 50, 25, ... </a:t>
                </a:r>
                <a:endParaRPr lang="en-US" sz="23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a:t>
                </a:r>
                <a:r>
                  <a:rPr lang="en-US" sz="2300" dirty="0">
                    <a:latin typeface="Arial" panose="020B0604020202020204" pitchFamily="34" charset="0"/>
                    <a:cs typeface="Arial" panose="020B0604020202020204" pitchFamily="34" charset="0"/>
                  </a:rPr>
                  <a:t>10</a:t>
                </a:r>
                <a:r>
                  <a:rPr lang="en-US" sz="2300" dirty="0" smtClean="0">
                    <a:latin typeface="Arial" panose="020B0604020202020204" pitchFamily="34" charset="0"/>
                    <a:cs typeface="Arial" panose="020B0604020202020204" pitchFamily="34" charset="0"/>
                  </a:rPr>
                  <a:t>, 10, -</a:t>
                </a:r>
                <a:r>
                  <a:rPr lang="en-US" sz="2300" dirty="0">
                    <a:latin typeface="Arial" panose="020B0604020202020204" pitchFamily="34" charset="0"/>
                    <a:cs typeface="Arial" panose="020B0604020202020204" pitchFamily="34" charset="0"/>
                  </a:rPr>
                  <a:t>10</a:t>
                </a:r>
                <a:r>
                  <a:rPr lang="en-US" sz="2300" dirty="0" smtClean="0">
                    <a:latin typeface="Arial" panose="020B0604020202020204" pitchFamily="34" charset="0"/>
                    <a:cs typeface="Arial" panose="020B0604020202020204" pitchFamily="34" charset="0"/>
                  </a:rPr>
                  <a:t>, 10, -</a:t>
                </a:r>
                <a:r>
                  <a:rPr lang="en-US" sz="2300" dirty="0">
                    <a:latin typeface="Arial" panose="020B0604020202020204" pitchFamily="34" charset="0"/>
                    <a:cs typeface="Arial" panose="020B0604020202020204" pitchFamily="34" charset="0"/>
                  </a:rPr>
                  <a:t>10, ... </a:t>
                </a:r>
                <a:endParaRPr lang="en-US" sz="23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1, 2, 4, 8, 16, ... </a:t>
                </a:r>
              </a:p>
              <a:p>
                <a:pPr marL="914400" indent="-457200">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0.2, 2, 20, 200</a:t>
                </a:r>
                <a:r>
                  <a:rPr lang="en-US" sz="2300" dirty="0">
                    <a:latin typeface="Arial" panose="020B0604020202020204" pitchFamily="34" charset="0"/>
                    <a:cs typeface="Arial" panose="020B0604020202020204" pitchFamily="34" charset="0"/>
                  </a:rPr>
                  <a:t>, ... </a:t>
                </a:r>
                <a:endParaRPr lang="en-US" sz="23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90, 30</a:t>
                </a:r>
                <a:r>
                  <a:rPr lang="en-US" sz="2300" dirty="0">
                    <a:latin typeface="Arial" panose="020B0604020202020204" pitchFamily="34" charset="0"/>
                    <a:cs typeface="Arial" panose="020B0604020202020204" pitchFamily="34" charset="0"/>
                  </a:rPr>
                  <a:t>, 10, 3</a:t>
                </a: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0" smtClean="0">
                            <a:latin typeface="Cambria Math" panose="02040503050406030204" pitchFamily="18" charset="0"/>
                            <a:cs typeface="Arial" panose="020B0604020202020204" pitchFamily="34" charset="0"/>
                          </a:rPr>
                          <m:t>1</m:t>
                        </m:r>
                      </m:num>
                      <m:den>
                        <m:r>
                          <a:rPr lang="en-US" sz="2300" b="0" i="0" smtClean="0">
                            <a:latin typeface="Cambria Math" panose="02040503050406030204" pitchFamily="18" charset="0"/>
                            <a:cs typeface="Arial" panose="020B0604020202020204" pitchFamily="34" charset="0"/>
                          </a:rPr>
                          <m:t>3</m:t>
                        </m:r>
                      </m:den>
                    </m:f>
                  </m:oMath>
                </a14:m>
                <a:r>
                  <a:rPr lang="en-US" sz="2300" dirty="0">
                    <a:latin typeface="Arial" panose="020B0604020202020204" pitchFamily="34" charset="0"/>
                    <a:cs typeface="Arial" panose="020B0604020202020204" pitchFamily="34" charset="0"/>
                  </a:rPr>
                  <a:t>, ... </a:t>
                </a:r>
                <a:r>
                  <a:rPr lang="en-US" sz="2300" dirty="0" smtClean="0">
                    <a:latin typeface="Arial" panose="020B0604020202020204" pitchFamily="34" charset="0"/>
                    <a:cs typeface="Arial" panose="020B0604020202020204" pitchFamily="34" charset="0"/>
                  </a:rPr>
                  <a:t>a</a:t>
                </a:r>
              </a:p>
              <a:p>
                <a:pPr marL="914400" indent="-457200">
                  <a:buClr>
                    <a:srgbClr val="C00000"/>
                  </a:buClr>
                  <a:buFont typeface="+mj-lt"/>
                  <a:buAutoNum type="alphaLcPeriod"/>
                  <a:tabLst>
                    <a:tab pos="2852738" algn="l"/>
                  </a:tabLst>
                </a:pPr>
                <a:r>
                  <a:rPr lang="en-US" sz="2300" dirty="0" smtClean="0">
                    <a:latin typeface="Arial" panose="020B0604020202020204" pitchFamily="34" charset="0"/>
                    <a:cs typeface="Arial" panose="020B0604020202020204" pitchFamily="34" charset="0"/>
                  </a:rPr>
                  <a:t>3000, 300, 30, 3, 0. 3, ...</a:t>
                </a:r>
                <a:endParaRPr lang="en-US" sz="23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725414"/>
              </a:xfrm>
              <a:prstGeom prst="rect">
                <a:avLst/>
              </a:prstGeom>
              <a:blipFill rotWithShape="0">
                <a:blip r:embed="rId4"/>
                <a:stretch>
                  <a:fillRect l="-1390" t="-745"/>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6048" cy="537978"/>
          </a:xfrm>
          <a:prstGeom prst="rect">
            <a:avLst/>
          </a:prstGeom>
        </p:spPr>
      </p:pic>
    </p:spTree>
    <p:extLst>
      <p:ext uri="{BB962C8B-B14F-4D97-AF65-F5344CB8AC3E}">
        <p14:creationId xmlns:p14="http://schemas.microsoft.com/office/powerpoint/2010/main" val="677755581"/>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5.7 – Generating Sequences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40</a:t>
            </a:r>
            <a:endParaRPr lang="en-GB" sz="1400" b="1" dirty="0">
              <a:latin typeface="Calibri" panose="020F0502020204030204" pitchFamily="34" charset="0"/>
            </a:endParaRPr>
          </a:p>
        </p:txBody>
      </p:sp>
      <p:sp>
        <p:nvSpPr>
          <p:cNvPr id="3" name="Rectangle 2"/>
          <p:cNvSpPr/>
          <p:nvPr/>
        </p:nvSpPr>
        <p:spPr>
          <a:xfrm>
            <a:off x="251520" y="1196752"/>
            <a:ext cx="5256584" cy="4250394"/>
          </a:xfrm>
          <a:prstGeom prst="rect">
            <a:avLst/>
          </a:prstGeom>
        </p:spPr>
        <p:txBody>
          <a:bodyPr wrap="square">
            <a:spAutoFit/>
          </a:bodyPr>
          <a:lstStyle/>
          <a:p>
            <a:pPr marL="457200" indent="-457200">
              <a:buClr>
                <a:srgbClr val="C00000"/>
              </a:buClr>
              <a:buFont typeface="+mj-lt"/>
              <a:buAutoNum type="arabicPeriod" startAt="7"/>
              <a:tabLst>
                <a:tab pos="2852738" algn="l"/>
              </a:tabLst>
            </a:pPr>
            <a:r>
              <a:rPr lang="en-US" sz="1930" dirty="0" smtClean="0">
                <a:latin typeface="Arial" panose="020B0604020202020204" pitchFamily="34" charset="0"/>
                <a:cs typeface="Arial" panose="020B0604020202020204" pitchFamily="34" charset="0"/>
              </a:rPr>
              <a:t>This sequence made from counters shows the first three square numbers.</a:t>
            </a:r>
            <a:br>
              <a:rPr lang="en-US" sz="1930" dirty="0" smtClean="0">
                <a:latin typeface="Arial" panose="020B0604020202020204" pitchFamily="34" charset="0"/>
                <a:cs typeface="Arial" panose="020B0604020202020204" pitchFamily="34" charset="0"/>
              </a:rPr>
            </a:br>
            <a:r>
              <a:rPr lang="en-US" sz="1930" dirty="0" smtClean="0">
                <a:latin typeface="Arial" panose="020B0604020202020204" pitchFamily="34" charset="0"/>
                <a:cs typeface="Arial" panose="020B0604020202020204" pitchFamily="34" charset="0"/>
              </a:rPr>
              <a:t/>
            </a:r>
            <a:br>
              <a:rPr lang="en-US" sz="1930" dirty="0" smtClean="0">
                <a:latin typeface="Arial" panose="020B0604020202020204" pitchFamily="34" charset="0"/>
                <a:cs typeface="Arial" panose="020B0604020202020204" pitchFamily="34" charset="0"/>
              </a:rPr>
            </a:br>
            <a:r>
              <a:rPr lang="en-US" sz="1930" dirty="0" smtClean="0">
                <a:latin typeface="Arial" panose="020B0604020202020204" pitchFamily="34" charset="0"/>
                <a:cs typeface="Arial" panose="020B0604020202020204" pitchFamily="34" charset="0"/>
              </a:rPr>
              <a:t/>
            </a:r>
            <a:br>
              <a:rPr lang="en-US" sz="1930" dirty="0" smtClean="0">
                <a:latin typeface="Arial" panose="020B0604020202020204" pitchFamily="34" charset="0"/>
                <a:cs typeface="Arial" panose="020B0604020202020204" pitchFamily="34" charset="0"/>
              </a:rPr>
            </a:br>
            <a:r>
              <a:rPr lang="en-US" sz="1930" dirty="0" smtClean="0">
                <a:latin typeface="Arial" panose="020B0604020202020204" pitchFamily="34" charset="0"/>
                <a:cs typeface="Arial" panose="020B0604020202020204" pitchFamily="34" charset="0"/>
              </a:rPr>
              <a:t/>
            </a:r>
            <a:br>
              <a:rPr lang="en-US" sz="1930" dirty="0" smtClean="0">
                <a:latin typeface="Arial" panose="020B0604020202020204" pitchFamily="34" charset="0"/>
                <a:cs typeface="Arial" panose="020B0604020202020204" pitchFamily="34" charset="0"/>
              </a:rPr>
            </a:br>
            <a:endParaRPr lang="en-US" sz="1930" dirty="0" smtClean="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2852738" algn="l"/>
              </a:tabLst>
            </a:pPr>
            <a:r>
              <a:rPr lang="en-US" sz="1930" dirty="0" smtClean="0">
                <a:latin typeface="Arial" panose="020B0604020202020204" pitchFamily="34" charset="0"/>
                <a:cs typeface="Arial" panose="020B0604020202020204" pitchFamily="34" charset="0"/>
              </a:rPr>
              <a:t>Draw the next two patterns in the sequence, </a:t>
            </a:r>
          </a:p>
          <a:p>
            <a:pPr marL="685800" indent="-342900">
              <a:buClr>
                <a:srgbClr val="C00000"/>
              </a:buClr>
              <a:buFont typeface="+mj-lt"/>
              <a:buAutoNum type="alphaLcPeriod"/>
              <a:tabLst>
                <a:tab pos="2852738" algn="l"/>
              </a:tabLst>
            </a:pPr>
            <a:r>
              <a:rPr lang="en-US" sz="1930" dirty="0" smtClean="0">
                <a:latin typeface="Arial" panose="020B0604020202020204" pitchFamily="34" charset="0"/>
                <a:cs typeface="Arial" panose="020B0604020202020204" pitchFamily="34" charset="0"/>
              </a:rPr>
              <a:t>Write down the number of counters in each pattern.</a:t>
            </a:r>
          </a:p>
          <a:p>
            <a:pPr marL="685800" indent="-342900">
              <a:buClr>
                <a:srgbClr val="C00000"/>
              </a:buClr>
              <a:buFont typeface="+mj-lt"/>
              <a:buAutoNum type="alphaLcPeriod"/>
              <a:tabLst>
                <a:tab pos="2852738" algn="l"/>
              </a:tabLst>
            </a:pPr>
            <a:r>
              <a:rPr lang="en-US" sz="1930" dirty="0" smtClean="0">
                <a:latin typeface="Arial" panose="020B0604020202020204" pitchFamily="34" charset="0"/>
                <a:cs typeface="Arial" panose="020B0604020202020204" pitchFamily="34" charset="0"/>
              </a:rPr>
              <a:t>Work out the differences between the numbers of counters, </a:t>
            </a:r>
          </a:p>
          <a:p>
            <a:pPr marL="685800" indent="-342900">
              <a:buClr>
                <a:srgbClr val="C00000"/>
              </a:buClr>
              <a:buFont typeface="+mj-lt"/>
              <a:buAutoNum type="alphaLcPeriod"/>
              <a:tabLst>
                <a:tab pos="2852738" algn="l"/>
              </a:tabLst>
            </a:pPr>
            <a:r>
              <a:rPr lang="en-US" sz="1930" dirty="0" smtClean="0">
                <a:latin typeface="Arial" panose="020B0604020202020204" pitchFamily="34" charset="0"/>
                <a:cs typeface="Arial" panose="020B0604020202020204" pitchFamily="34" charset="0"/>
              </a:rPr>
              <a:t>Follow the sequence to work out the number of counters in the 10th pattern.</a:t>
            </a:r>
            <a:endParaRPr lang="en-US" sz="193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331640" y="1916833"/>
            <a:ext cx="3528392" cy="970308"/>
          </a:xfrm>
          <a:prstGeom prst="rect">
            <a:avLst/>
          </a:prstGeom>
        </p:spPr>
      </p:pic>
      <p:sp>
        <p:nvSpPr>
          <p:cNvPr id="8" name="Rectangle 7"/>
          <p:cNvSpPr/>
          <p:nvPr/>
        </p:nvSpPr>
        <p:spPr>
          <a:xfrm flipH="1">
            <a:off x="277536" y="5485453"/>
            <a:ext cx="5204539" cy="1039891"/>
          </a:xfrm>
          <a:prstGeom prst="rect">
            <a:avLst/>
          </a:prstGeom>
          <a:solidFill>
            <a:srgbClr val="FFF7F1"/>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Q7c and d hint</a:t>
            </a:r>
            <a:r>
              <a:rPr lang="en-US" sz="2400" dirty="0" smtClean="0">
                <a:solidFill>
                  <a:schemeClr val="tx1"/>
                </a:solidFill>
                <a:latin typeface="Arial" panose="020B0604020202020204" pitchFamily="34" charset="0"/>
                <a:cs typeface="Arial" panose="020B0604020202020204" pitchFamily="34" charset="0"/>
              </a:rPr>
              <a:t> -</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26401" t="29440" r="27309" b="8881"/>
          <a:stretch/>
        </p:blipFill>
        <p:spPr>
          <a:xfrm>
            <a:off x="3085524" y="5517232"/>
            <a:ext cx="2350572" cy="96788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1082612125"/>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5.7 – Generating Sequences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40</a:t>
            </a:r>
            <a:endParaRPr lang="en-GB" sz="1400" b="1" dirty="0">
              <a:latin typeface="Calibri" panose="020F0502020204030204" pitchFamily="34" charset="0"/>
            </a:endParaRPr>
          </a:p>
        </p:txBody>
      </p:sp>
      <p:sp>
        <p:nvSpPr>
          <p:cNvPr id="3" name="Rectangle 2"/>
          <p:cNvSpPr/>
          <p:nvPr/>
        </p:nvSpPr>
        <p:spPr>
          <a:xfrm>
            <a:off x="251520" y="1196752"/>
            <a:ext cx="5256584" cy="5447645"/>
          </a:xfrm>
          <a:prstGeom prst="rect">
            <a:avLst/>
          </a:prstGeom>
        </p:spPr>
        <p:txBody>
          <a:bodyPr wrap="square">
            <a:spAutoFit/>
          </a:bodyPr>
          <a:lstStyle/>
          <a:p>
            <a:pPr marL="457200" indent="-457200">
              <a:buClr>
                <a:srgbClr val="C00000"/>
              </a:buClr>
              <a:buFont typeface="+mj-lt"/>
              <a:buAutoNum type="arabicPeriod" startAt="8"/>
              <a:tabLst>
                <a:tab pos="2852738" algn="l"/>
              </a:tabLst>
            </a:pPr>
            <a:r>
              <a:rPr lang="en-US" sz="3000" dirty="0">
                <a:latin typeface="Arial" panose="020B0604020202020204" pitchFamily="34" charset="0"/>
                <a:cs typeface="Arial" panose="020B0604020202020204" pitchFamily="34" charset="0"/>
              </a:rPr>
              <a:t>This sequence made from counters shows the first three pentagonal numbers.</a:t>
            </a:r>
          </a:p>
          <a:p>
            <a:pPr marL="342900" indent="-342900">
              <a:buClr>
                <a:srgbClr val="C00000"/>
              </a:buClr>
              <a:buFont typeface="+mj-lt"/>
              <a:buAutoNum type="arabicPeriod" startAt="8"/>
              <a:tabLst>
                <a:tab pos="2852738" algn="l"/>
              </a:tabLst>
            </a:pPr>
            <a:endParaRPr lang="en-US" sz="3000" dirty="0" smtClean="0">
              <a:latin typeface="Arial" panose="020B0604020202020204" pitchFamily="34" charset="0"/>
              <a:cs typeface="Arial" panose="020B0604020202020204" pitchFamily="34" charset="0"/>
            </a:endParaRPr>
          </a:p>
          <a:p>
            <a:pPr>
              <a:buClr>
                <a:srgbClr val="C00000"/>
              </a:buClr>
              <a:tabLst>
                <a:tab pos="2852738" algn="l"/>
              </a:tabLst>
            </a:pP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a:p>
            <a:pPr marL="342900" indent="-342900">
              <a:buClr>
                <a:srgbClr val="C00000"/>
              </a:buClr>
              <a:buFont typeface="+mj-lt"/>
              <a:buAutoNum type="arabicPeriod" startAt="8"/>
              <a:tabLst>
                <a:tab pos="2852738" algn="l"/>
              </a:tabLst>
            </a:pPr>
            <a:endParaRPr lang="en-US" sz="3000"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852738" algn="l"/>
              </a:tabLst>
            </a:pPr>
            <a:r>
              <a:rPr lang="en-US" sz="3000" dirty="0" smtClean="0">
                <a:latin typeface="Arial" panose="020B0604020202020204" pitchFamily="34" charset="0"/>
                <a:cs typeface="Arial" panose="020B0604020202020204" pitchFamily="34" charset="0"/>
              </a:rPr>
              <a:t>Draw </a:t>
            </a:r>
            <a:r>
              <a:rPr lang="en-US" sz="3000" dirty="0">
                <a:latin typeface="Arial" panose="020B0604020202020204" pitchFamily="34" charset="0"/>
                <a:cs typeface="Arial" panose="020B0604020202020204" pitchFamily="34" charset="0"/>
              </a:rPr>
              <a:t>the next two patterns in the sequence, </a:t>
            </a:r>
            <a:endParaRPr lang="en-US" sz="30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852738" algn="l"/>
              </a:tabLst>
            </a:pPr>
            <a:r>
              <a:rPr lang="en-US" sz="3000" dirty="0" smtClean="0">
                <a:latin typeface="Arial" panose="020B0604020202020204" pitchFamily="34" charset="0"/>
                <a:cs typeface="Arial" panose="020B0604020202020204" pitchFamily="34" charset="0"/>
              </a:rPr>
              <a:t>Work </a:t>
            </a:r>
            <a:r>
              <a:rPr lang="en-US" sz="3000" dirty="0">
                <a:latin typeface="Arial" panose="020B0604020202020204" pitchFamily="34" charset="0"/>
                <a:cs typeface="Arial" panose="020B0604020202020204" pitchFamily="34" charset="0"/>
              </a:rPr>
              <a:t>out the number of counters in the 7th pattern</a:t>
            </a:r>
            <a:r>
              <a:rPr lang="en-US" sz="3000" dirty="0" smtClean="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755576" y="2708920"/>
            <a:ext cx="4404352" cy="1822496"/>
          </a:xfrm>
          <a:prstGeom prst="rect">
            <a:avLst/>
          </a:prstGeom>
        </p:spPr>
      </p:pic>
    </p:spTree>
    <p:extLst>
      <p:ext uri="{BB962C8B-B14F-4D97-AF65-F5344CB8AC3E}">
        <p14:creationId xmlns:p14="http://schemas.microsoft.com/office/powerpoint/2010/main" val="3482161026"/>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5.1 – Solving Equations 1</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a:t>
            </a:r>
            <a:endParaRPr lang="en-GB" sz="1400" b="1" dirty="0">
              <a:latin typeface="Calibri" panose="020F050202020403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400" y="1268760"/>
            <a:ext cx="576064" cy="56509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51520" y="1196752"/>
                <a:ext cx="5256584" cy="4965462"/>
              </a:xfrm>
              <a:prstGeom prst="rect">
                <a:avLst/>
              </a:prstGeom>
            </p:spPr>
            <p:txBody>
              <a:bodyPr wrap="square">
                <a:spAutoFit/>
              </a:bodyPr>
              <a:lstStyle/>
              <a:p>
                <a:pPr marL="512763" indent="-512763">
                  <a:lnSpc>
                    <a:spcPts val="4400"/>
                  </a:lnSpc>
                  <a:buClr>
                    <a:srgbClr val="C00000"/>
                  </a:buClr>
                  <a:buFont typeface="+mj-lt"/>
                  <a:buAutoNum type="arabicPeriod"/>
                </a:pPr>
                <a:r>
                  <a:rPr lang="en-US" sz="3200" dirty="0" smtClean="0">
                    <a:latin typeface="Arial" panose="020B0604020202020204" pitchFamily="34" charset="0"/>
                    <a:cs typeface="Arial" panose="020B0604020202020204" pitchFamily="34" charset="0"/>
                  </a:rPr>
                  <a:t>Copy and complete to solve the equation:</a:t>
                </a:r>
                <a:br>
                  <a:rPr lang="en-US" sz="3200" dirty="0" smtClean="0">
                    <a:latin typeface="Arial" panose="020B0604020202020204" pitchFamily="34" charset="0"/>
                    <a:cs typeface="Arial" panose="020B0604020202020204" pitchFamily="34" charset="0"/>
                  </a:rPr>
                </a:b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𝑋</m:t>
                        </m:r>
                      </m:num>
                      <m:den>
                        <m:r>
                          <a:rPr lang="en-US" sz="3200" b="0" i="1" smtClean="0">
                            <a:latin typeface="Cambria Math" panose="02040503050406030204" pitchFamily="18" charset="0"/>
                          </a:rPr>
                          <m:t>5</m:t>
                        </m:r>
                      </m:den>
                    </m:f>
                  </m:oMath>
                </a14:m>
                <a:r>
                  <a:rPr lang="en-US" sz="3200" dirty="0" smtClean="0">
                    <a:latin typeface="Arial" panose="020B0604020202020204" pitchFamily="34" charset="0"/>
                    <a:cs typeface="Arial" panose="020B0604020202020204" pitchFamily="34" charset="0"/>
                  </a:rPr>
                  <a:t> = 9</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i="1" dirty="0" smtClean="0">
                    <a:latin typeface="Arial" panose="020B0604020202020204" pitchFamily="34" charset="0"/>
                    <a:cs typeface="Arial" panose="020B0604020202020204" pitchFamily="34" charset="0"/>
                  </a:rPr>
                  <a:t>X</a:t>
                </a:r>
                <a:r>
                  <a:rPr lang="en-US" sz="3200" dirty="0" smtClean="0">
                    <a:latin typeface="Arial" panose="020B0604020202020204" pitchFamily="34" charset="0"/>
                    <a:cs typeface="Arial" panose="020B0604020202020204" pitchFamily="34" charset="0"/>
                  </a:rPr>
                  <a:t> = 9 x </a:t>
                </a:r>
                <a:r>
                  <a:rPr lang="en-US" sz="4800" dirty="0" smtClean="0">
                    <a:latin typeface="Arial" panose="020B0604020202020204" pitchFamily="34" charset="0"/>
                    <a:cs typeface="Arial" panose="020B0604020202020204" pitchFamily="34" charset="0"/>
                  </a:rPr>
                  <a:t>□</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i="1" dirty="0" smtClean="0">
                    <a:latin typeface="Arial" panose="020B0604020202020204" pitchFamily="34" charset="0"/>
                    <a:cs typeface="Arial" panose="020B0604020202020204" pitchFamily="34" charset="0"/>
                  </a:rPr>
                  <a:t>X</a:t>
                </a:r>
                <a:r>
                  <a:rPr lang="en-US" sz="3200" dirty="0" smtClean="0">
                    <a:latin typeface="Arial" panose="020B0604020202020204" pitchFamily="34" charset="0"/>
                    <a:cs typeface="Arial" panose="020B0604020202020204" pitchFamily="34" charset="0"/>
                  </a:rPr>
                  <a:t> = </a:t>
                </a:r>
                <a:r>
                  <a:rPr lang="en-US" sz="4800" dirty="0" smtClean="0">
                    <a:latin typeface="Arial" panose="020B0604020202020204" pitchFamily="34" charset="0"/>
                    <a:cs typeface="Arial" panose="020B0604020202020204" pitchFamily="34" charset="0"/>
                  </a:rPr>
                  <a:t>□</a:t>
                </a:r>
                <a:endParaRPr lang="en-US" sz="32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pPr>
                <a:r>
                  <a:rPr lang="en-US" sz="3000" dirty="0" smtClean="0">
                    <a:latin typeface="Arial" panose="020B0604020202020204" pitchFamily="34" charset="0"/>
                    <a:cs typeface="Arial" panose="020B0604020202020204" pitchFamily="34" charset="0"/>
                  </a:rPr>
                  <a:t>Solve:</a:t>
                </a:r>
                <a:endParaRPr lang="en-US" sz="3000" i="1" dirty="0">
                  <a:latin typeface="Arial" panose="020B0604020202020204" pitchFamily="34" charset="0"/>
                  <a:cs typeface="Arial" panose="020B0604020202020204" pitchFamily="34" charset="0"/>
                </a:endParaRPr>
              </a:p>
              <a:p>
                <a:pPr marL="914400" indent="-457200">
                  <a:lnSpc>
                    <a:spcPts val="6200"/>
                  </a:lnSpc>
                  <a:buClr>
                    <a:srgbClr val="C00000"/>
                  </a:buClr>
                  <a:buFont typeface="+mj-lt"/>
                  <a:buAutoNum type="alphaLcPeriod"/>
                  <a:tabLst>
                    <a:tab pos="1993900" algn="l"/>
                    <a:tab pos="3492500" algn="l"/>
                  </a:tabLst>
                </a:pPr>
                <a14:m>
                  <m:oMath xmlns:m="http://schemas.openxmlformats.org/officeDocument/2006/math">
                    <m:f>
                      <m:fPr>
                        <m:ctrlPr>
                          <a:rPr lang="en-US" sz="3000" i="1">
                            <a:latin typeface="Cambria Math" panose="02040503050406030204" pitchFamily="18" charset="0"/>
                          </a:rPr>
                        </m:ctrlPr>
                      </m:fPr>
                      <m:num>
                        <m:r>
                          <a:rPr lang="en-US" sz="3000" b="0" i="1" smtClean="0">
                            <a:latin typeface="Cambria Math" panose="02040503050406030204" pitchFamily="18" charset="0"/>
                          </a:rPr>
                          <m:t>𝑡</m:t>
                        </m:r>
                      </m:num>
                      <m:den>
                        <m:r>
                          <a:rPr lang="en-US" sz="3000" b="0" i="1" smtClean="0">
                            <a:latin typeface="Cambria Math" panose="02040503050406030204" pitchFamily="18" charset="0"/>
                          </a:rPr>
                          <m:t>3</m:t>
                        </m:r>
                      </m:den>
                    </m:f>
                  </m:oMath>
                </a14:m>
                <a:r>
                  <a:rPr lang="en-US" sz="3000" dirty="0">
                    <a:latin typeface="Arial" panose="020B0604020202020204" pitchFamily="34" charset="0"/>
                    <a:cs typeface="Arial" panose="020B0604020202020204" pitchFamily="34" charset="0"/>
                  </a:rPr>
                  <a:t> = </a:t>
                </a:r>
                <a:r>
                  <a:rPr lang="en-US" sz="3000" dirty="0" smtClean="0">
                    <a:latin typeface="Arial" panose="020B0604020202020204" pitchFamily="34" charset="0"/>
                    <a:cs typeface="Arial" panose="020B0604020202020204" pitchFamily="34" charset="0"/>
                  </a:rPr>
                  <a:t>4	</a:t>
                </a:r>
                <a:r>
                  <a:rPr lang="en-US" sz="3000" i="1"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a:t>
                </a:r>
                <a14:m>
                  <m:oMath xmlns:m="http://schemas.openxmlformats.org/officeDocument/2006/math">
                    <m:f>
                      <m:fPr>
                        <m:ctrlPr>
                          <a:rPr lang="en-US" sz="3000" i="1">
                            <a:latin typeface="Cambria Math" panose="02040503050406030204" pitchFamily="18" charset="0"/>
                          </a:rPr>
                        </m:ctrlPr>
                      </m:fPr>
                      <m:num>
                        <m:r>
                          <a:rPr lang="en-US" sz="3000" b="0" i="1" smtClean="0">
                            <a:latin typeface="Cambria Math" panose="02040503050406030204" pitchFamily="18" charset="0"/>
                          </a:rPr>
                          <m:t>𝑚</m:t>
                        </m:r>
                      </m:num>
                      <m:den>
                        <m:r>
                          <a:rPr lang="en-US" sz="3000" i="1">
                            <a:latin typeface="Cambria Math" panose="02040503050406030204" pitchFamily="18" charset="0"/>
                          </a:rPr>
                          <m:t>5</m:t>
                        </m:r>
                      </m:den>
                    </m:f>
                  </m:oMath>
                </a14:m>
                <a:r>
                  <a:rPr lang="en-US" sz="3000" dirty="0">
                    <a:latin typeface="Arial" panose="020B0604020202020204" pitchFamily="34" charset="0"/>
                    <a:cs typeface="Arial" panose="020B0604020202020204" pitchFamily="34" charset="0"/>
                  </a:rPr>
                  <a:t> = </a:t>
                </a:r>
                <a:r>
                  <a:rPr lang="en-US" sz="3000" dirty="0" smtClean="0">
                    <a:latin typeface="Arial" panose="020B0604020202020204" pitchFamily="34" charset="0"/>
                    <a:cs typeface="Arial" panose="020B0604020202020204" pitchFamily="34" charset="0"/>
                  </a:rPr>
                  <a:t>7	</a:t>
                </a:r>
                <a:r>
                  <a:rPr lang="en-US" sz="3000" i="1" dirty="0">
                    <a:solidFill>
                      <a:srgbClr val="C00000"/>
                    </a:solidFill>
                    <a:latin typeface="Arial" panose="020B0604020202020204" pitchFamily="34" charset="0"/>
                    <a:cs typeface="Arial" panose="020B0604020202020204" pitchFamily="34" charset="0"/>
                  </a:rPr>
                  <a:t> </a:t>
                </a:r>
                <a:r>
                  <a:rPr lang="en-US" sz="3000" i="1" dirty="0" smtClean="0">
                    <a:solidFill>
                      <a:srgbClr val="C00000"/>
                    </a:solidFill>
                    <a:latin typeface="Arial" panose="020B0604020202020204" pitchFamily="34" charset="0"/>
                    <a:cs typeface="Arial" panose="020B0604020202020204" pitchFamily="34" charset="0"/>
                  </a:rPr>
                  <a:t>c. </a:t>
                </a:r>
                <a14:m>
                  <m:oMath xmlns:m="http://schemas.openxmlformats.org/officeDocument/2006/math">
                    <m:f>
                      <m:fPr>
                        <m:ctrlPr>
                          <a:rPr lang="en-US" sz="3000" i="1">
                            <a:latin typeface="Cambria Math" panose="02040503050406030204" pitchFamily="18" charset="0"/>
                          </a:rPr>
                        </m:ctrlPr>
                      </m:fPr>
                      <m:num>
                        <m:r>
                          <a:rPr lang="en-US" sz="3000" b="0" i="1" smtClean="0">
                            <a:latin typeface="Cambria Math" panose="02040503050406030204" pitchFamily="18" charset="0"/>
                          </a:rPr>
                          <m:t>𝑟</m:t>
                        </m:r>
                      </m:num>
                      <m:den>
                        <m:r>
                          <a:rPr lang="en-US" sz="3000" b="0" i="1" smtClean="0">
                            <a:latin typeface="Cambria Math" panose="02040503050406030204" pitchFamily="18" charset="0"/>
                          </a:rPr>
                          <m:t>3</m:t>
                        </m:r>
                      </m:den>
                    </m:f>
                  </m:oMath>
                </a14:m>
                <a:r>
                  <a:rPr lang="en-US" sz="3000" dirty="0">
                    <a:latin typeface="Arial" panose="020B0604020202020204" pitchFamily="34" charset="0"/>
                    <a:cs typeface="Arial" panose="020B0604020202020204" pitchFamily="34" charset="0"/>
                  </a:rPr>
                  <a:t> = </a:t>
                </a:r>
                <a:r>
                  <a:rPr lang="en-US" sz="3000" dirty="0" smtClean="0">
                    <a:latin typeface="Arial" panose="020B0604020202020204" pitchFamily="34" charset="0"/>
                    <a:cs typeface="Arial" panose="020B0604020202020204" pitchFamily="34" charset="0"/>
                  </a:rPr>
                  <a:t>6</a:t>
                </a:r>
              </a:p>
              <a:p>
                <a:pPr marL="914400" indent="-457200">
                  <a:lnSpc>
                    <a:spcPts val="6200"/>
                  </a:lnSpc>
                  <a:buClr>
                    <a:srgbClr val="C00000"/>
                  </a:buClr>
                  <a:buFont typeface="+mj-lt"/>
                  <a:buAutoNum type="alphaLcPeriod" startAt="4"/>
                  <a:tabLst>
                    <a:tab pos="1993900" algn="l"/>
                    <a:tab pos="3548063" algn="l"/>
                  </a:tabLst>
                </a:pPr>
                <a14:m>
                  <m:oMath xmlns:m="http://schemas.openxmlformats.org/officeDocument/2006/math">
                    <m:f>
                      <m:fPr>
                        <m:ctrlPr>
                          <a:rPr lang="en-US" sz="3000" i="1">
                            <a:latin typeface="Cambria Math" panose="02040503050406030204" pitchFamily="18" charset="0"/>
                          </a:rPr>
                        </m:ctrlPr>
                      </m:fPr>
                      <m:num>
                        <m:r>
                          <a:rPr lang="en-US" sz="3000" b="0" i="1" smtClean="0">
                            <a:latin typeface="Cambria Math" panose="02040503050406030204" pitchFamily="18" charset="0"/>
                          </a:rPr>
                          <m:t>𝑡</m:t>
                        </m:r>
                      </m:num>
                      <m:den>
                        <m:r>
                          <a:rPr lang="en-US" sz="3000" i="1">
                            <a:latin typeface="Cambria Math" panose="02040503050406030204" pitchFamily="18" charset="0"/>
                          </a:rPr>
                          <m:t>5</m:t>
                        </m:r>
                      </m:den>
                    </m:f>
                  </m:oMath>
                </a14:m>
                <a:r>
                  <a:rPr lang="en-US" sz="3000" dirty="0">
                    <a:latin typeface="Arial" panose="020B0604020202020204" pitchFamily="34" charset="0"/>
                    <a:cs typeface="Arial" panose="020B0604020202020204" pitchFamily="34" charset="0"/>
                  </a:rPr>
                  <a:t> = </a:t>
                </a:r>
                <a:r>
                  <a:rPr lang="en-US" sz="3000" dirty="0" smtClean="0">
                    <a:latin typeface="Arial" panose="020B0604020202020204" pitchFamily="34" charset="0"/>
                    <a:cs typeface="Arial" panose="020B0604020202020204" pitchFamily="34" charset="0"/>
                  </a:rPr>
                  <a:t>5	</a:t>
                </a:r>
                <a:r>
                  <a:rPr lang="en-US" sz="3000" i="1" dirty="0" smtClean="0">
                    <a:solidFill>
                      <a:srgbClr val="C00000"/>
                    </a:solidFill>
                    <a:latin typeface="Arial" panose="020B0604020202020204" pitchFamily="34" charset="0"/>
                    <a:cs typeface="Arial" panose="020B0604020202020204" pitchFamily="34" charset="0"/>
                  </a:rPr>
                  <a:t>e. </a:t>
                </a:r>
                <a14:m>
                  <m:oMath xmlns:m="http://schemas.openxmlformats.org/officeDocument/2006/math">
                    <m:f>
                      <m:fPr>
                        <m:ctrlPr>
                          <a:rPr lang="en-US" sz="3000" i="1">
                            <a:latin typeface="Cambria Math" panose="02040503050406030204" pitchFamily="18" charset="0"/>
                          </a:rPr>
                        </m:ctrlPr>
                      </m:fPr>
                      <m:num>
                        <m:r>
                          <a:rPr lang="en-US" sz="3000" b="0" i="1" smtClean="0">
                            <a:latin typeface="Cambria Math" panose="02040503050406030204" pitchFamily="18" charset="0"/>
                          </a:rPr>
                          <m:t>𝑚</m:t>
                        </m:r>
                      </m:num>
                      <m:den>
                        <m:r>
                          <a:rPr lang="en-US" sz="3000" b="0" i="1" smtClean="0">
                            <a:latin typeface="Cambria Math" panose="02040503050406030204" pitchFamily="18" charset="0"/>
                          </a:rPr>
                          <m:t>4</m:t>
                        </m:r>
                      </m:den>
                    </m:f>
                  </m:oMath>
                </a14:m>
                <a:r>
                  <a:rPr lang="en-US" sz="3000" dirty="0">
                    <a:latin typeface="Arial" panose="020B0604020202020204" pitchFamily="34" charset="0"/>
                    <a:cs typeface="Arial" panose="020B0604020202020204" pitchFamily="34" charset="0"/>
                  </a:rPr>
                  <a:t> = </a:t>
                </a:r>
                <a:r>
                  <a:rPr lang="en-US" sz="3000" dirty="0" smtClean="0">
                    <a:latin typeface="Arial" panose="020B0604020202020204" pitchFamily="34" charset="0"/>
                    <a:cs typeface="Arial" panose="020B0604020202020204" pitchFamily="34" charset="0"/>
                  </a:rPr>
                  <a:t>3	</a:t>
                </a:r>
                <a:r>
                  <a:rPr lang="en-US" sz="3000" i="1" dirty="0">
                    <a:solidFill>
                      <a:srgbClr val="C00000"/>
                    </a:solidFill>
                    <a:latin typeface="Arial" panose="020B0604020202020204" pitchFamily="34" charset="0"/>
                    <a:cs typeface="Arial" panose="020B0604020202020204" pitchFamily="34" charset="0"/>
                  </a:rPr>
                  <a:t> </a:t>
                </a:r>
                <a:r>
                  <a:rPr lang="en-US" sz="3000" i="1" dirty="0" smtClean="0">
                    <a:solidFill>
                      <a:srgbClr val="C00000"/>
                    </a:solidFill>
                    <a:latin typeface="Arial" panose="020B0604020202020204" pitchFamily="34" charset="0"/>
                    <a:cs typeface="Arial" panose="020B0604020202020204" pitchFamily="34" charset="0"/>
                  </a:rPr>
                  <a:t>f. </a:t>
                </a:r>
                <a14:m>
                  <m:oMath xmlns:m="http://schemas.openxmlformats.org/officeDocument/2006/math">
                    <m:f>
                      <m:fPr>
                        <m:ctrlPr>
                          <a:rPr lang="en-US" sz="3000" i="1">
                            <a:latin typeface="Cambria Math" panose="02040503050406030204" pitchFamily="18" charset="0"/>
                          </a:rPr>
                        </m:ctrlPr>
                      </m:fPr>
                      <m:num>
                        <m:r>
                          <a:rPr lang="en-US" sz="3000" b="0" i="1" smtClean="0">
                            <a:latin typeface="Cambria Math" panose="02040503050406030204" pitchFamily="18" charset="0"/>
                          </a:rPr>
                          <m:t>𝑏</m:t>
                        </m:r>
                      </m:num>
                      <m:den>
                        <m:r>
                          <a:rPr lang="en-US" sz="3000" b="0" i="1" smtClean="0">
                            <a:latin typeface="Cambria Math" panose="02040503050406030204" pitchFamily="18" charset="0"/>
                          </a:rPr>
                          <m:t>2</m:t>
                        </m:r>
                      </m:den>
                    </m:f>
                  </m:oMath>
                </a14:m>
                <a:r>
                  <a:rPr lang="en-US" sz="3000" dirty="0">
                    <a:latin typeface="Arial" panose="020B0604020202020204" pitchFamily="34" charset="0"/>
                    <a:cs typeface="Arial" panose="020B0604020202020204" pitchFamily="34" charset="0"/>
                  </a:rPr>
                  <a:t> = </a:t>
                </a:r>
                <a:r>
                  <a:rPr lang="en-US" sz="3000" dirty="0" smtClean="0">
                    <a:latin typeface="Arial" panose="020B0604020202020204" pitchFamily="34" charset="0"/>
                    <a:cs typeface="Arial" panose="020B0604020202020204" pitchFamily="34" charset="0"/>
                  </a:rPr>
                  <a:t>12</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4965462"/>
              </a:xfrm>
              <a:prstGeom prst="rect">
                <a:avLst/>
              </a:prstGeom>
              <a:blipFill rotWithShape="0">
                <a:blip r:embed="rId5"/>
                <a:stretch>
                  <a:fillRect l="-2665" t="-1104" r="-1506"/>
                </a:stretch>
              </a:blipFill>
            </p:spPr>
            <p:txBody>
              <a:bodyPr/>
              <a:lstStyle/>
              <a:p>
                <a:r>
                  <a:rPr lang="en-US">
                    <a:noFill/>
                  </a:rPr>
                  <a:t> </a:t>
                </a:r>
              </a:p>
            </p:txBody>
          </p:sp>
        </mc:Fallback>
      </mc:AlternateContent>
    </p:spTree>
    <p:extLst>
      <p:ext uri="{BB962C8B-B14F-4D97-AF65-F5344CB8AC3E}">
        <p14:creationId xmlns:p14="http://schemas.microsoft.com/office/powerpoint/2010/main" val="1612920888"/>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5.7 – Generating Sequences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40</a:t>
            </a:r>
            <a:endParaRPr lang="en-GB" sz="1400" b="1" dirty="0">
              <a:latin typeface="Calibri" panose="020F0502020204030204" pitchFamily="34" charset="0"/>
            </a:endParaRPr>
          </a:p>
        </p:txBody>
      </p:sp>
      <p:grpSp>
        <p:nvGrpSpPr>
          <p:cNvPr id="6" name="Group 5"/>
          <p:cNvGrpSpPr/>
          <p:nvPr/>
        </p:nvGrpSpPr>
        <p:grpSpPr>
          <a:xfrm>
            <a:off x="243512" y="1268760"/>
            <a:ext cx="5264592" cy="5270812"/>
            <a:chOff x="3483872" y="1089031"/>
            <a:chExt cx="5264592" cy="5270812"/>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9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5176568" cy="4693593"/>
            </a:xfrm>
            <a:prstGeom prst="rect">
              <a:avLst/>
            </a:prstGeom>
          </p:spPr>
          <p:txBody>
            <a:bodyPr wrap="square">
              <a:spAutoFit/>
            </a:bodyPr>
            <a:lstStyle/>
            <a:p>
              <a:pPr>
                <a:spcAft>
                  <a:spcPts val="600"/>
                </a:spcAft>
                <a:tabLst>
                  <a:tab pos="4972050" algn="r"/>
                </a:tabLst>
              </a:pPr>
              <a:r>
                <a:rPr lang="en-US" sz="2100" dirty="0"/>
                <a:t>Here are some patterns made from grey tiles and white tiles</a:t>
              </a:r>
              <a:r>
                <a:rPr lang="en-US" sz="2100" dirty="0" smtClean="0"/>
                <a:t>.</a:t>
              </a:r>
            </a:p>
            <a:p>
              <a:pPr marL="400050" indent="-400050">
                <a:spcAft>
                  <a:spcPts val="600"/>
                </a:spcAft>
                <a:buClr>
                  <a:srgbClr val="C00000"/>
                </a:buClr>
                <a:buFont typeface="+mj-lt"/>
                <a:buAutoNum type="alphaLcPeriod"/>
                <a:tabLst>
                  <a:tab pos="4972050" algn="r"/>
                </a:tabLst>
              </a:pPr>
              <a:r>
                <a:rPr lang="en-US" sz="2100" dirty="0" smtClean="0"/>
                <a:t>Draw </a:t>
              </a:r>
              <a:r>
                <a:rPr lang="en-US" sz="2100" dirty="0"/>
                <a:t>Pattern 4.</a:t>
              </a:r>
            </a:p>
            <a:p>
              <a:pPr marL="400050" indent="-400050">
                <a:spcAft>
                  <a:spcPts val="600"/>
                </a:spcAft>
                <a:buClr>
                  <a:srgbClr val="C00000"/>
                </a:buClr>
                <a:buFont typeface="+mj-lt"/>
                <a:buAutoNum type="alphaLcPeriod"/>
                <a:tabLst>
                  <a:tab pos="4972050" algn="r"/>
                </a:tabLst>
              </a:pPr>
              <a:r>
                <a:rPr lang="en-US" sz="2100" dirty="0" smtClean="0"/>
                <a:t>Find </a:t>
              </a:r>
              <a:r>
                <a:rPr lang="en-US" sz="2100" dirty="0"/>
                <a:t>the number of grey tiles in Pattern 6. A pattern has 100 grey tiles, </a:t>
              </a:r>
              <a:endParaRPr lang="en-US" sz="2100" dirty="0" smtClean="0"/>
            </a:p>
            <a:p>
              <a:pPr marL="400050" indent="-400050">
                <a:spcAft>
                  <a:spcPts val="600"/>
                </a:spcAft>
                <a:buClr>
                  <a:srgbClr val="C00000"/>
                </a:buClr>
                <a:buFont typeface="+mj-lt"/>
                <a:buAutoNum type="alphaLcPeriod"/>
                <a:tabLst>
                  <a:tab pos="4972050" algn="r"/>
                </a:tabLst>
              </a:pPr>
              <a:r>
                <a:rPr lang="en-US" sz="2100" dirty="0" smtClean="0"/>
                <a:t>Work </a:t>
              </a:r>
              <a:r>
                <a:rPr lang="en-US" sz="2100" dirty="0"/>
                <a:t>out how many white tiles there are in this pattern</a:t>
              </a:r>
              <a:r>
                <a:rPr lang="en-US" sz="2100" dirty="0" smtClean="0"/>
                <a:t>.</a:t>
              </a:r>
            </a:p>
            <a:p>
              <a:pPr marL="457200" indent="-457200">
                <a:spcAft>
                  <a:spcPts val="600"/>
                </a:spcAft>
                <a:buClr>
                  <a:srgbClr val="C00000"/>
                </a:buClr>
                <a:buFont typeface="+mj-lt"/>
                <a:buAutoNum type="alphaLcPeriod"/>
                <a:tabLst>
                  <a:tab pos="4972050" algn="r"/>
                </a:tabLst>
              </a:pPr>
              <a:endParaRPr lang="en-US" sz="2100" dirty="0"/>
            </a:p>
            <a:p>
              <a:pPr marL="457200" indent="-457200">
                <a:spcAft>
                  <a:spcPts val="600"/>
                </a:spcAft>
                <a:buClr>
                  <a:srgbClr val="C00000"/>
                </a:buClr>
                <a:buFont typeface="+mj-lt"/>
                <a:buAutoNum type="alphaLcPeriod"/>
                <a:tabLst>
                  <a:tab pos="4972050" algn="r"/>
                </a:tabLst>
              </a:pPr>
              <a:endParaRPr lang="en-US" sz="2800" dirty="0" smtClean="0"/>
            </a:p>
            <a:p>
              <a:pPr marL="457200" indent="-457200">
                <a:spcAft>
                  <a:spcPts val="600"/>
                </a:spcAft>
                <a:buClr>
                  <a:srgbClr val="C00000"/>
                </a:buClr>
                <a:buFont typeface="+mj-lt"/>
                <a:buAutoNum type="alphaLcPeriod"/>
                <a:tabLst>
                  <a:tab pos="4972050" algn="r"/>
                </a:tabLst>
              </a:pPr>
              <a:endParaRPr lang="en-US" sz="2100" dirty="0"/>
            </a:p>
            <a:p>
              <a:pPr marL="457200" indent="-457200">
                <a:spcAft>
                  <a:spcPts val="600"/>
                </a:spcAft>
                <a:buClr>
                  <a:srgbClr val="C00000"/>
                </a:buClr>
                <a:buFont typeface="+mj-lt"/>
                <a:buAutoNum type="alphaLcPeriod"/>
                <a:tabLst>
                  <a:tab pos="4972050" algn="r"/>
                </a:tabLst>
              </a:pPr>
              <a:endParaRPr lang="en-US" sz="2100" dirty="0" smtClean="0"/>
            </a:p>
            <a:p>
              <a:pPr algn="r">
                <a:spcAft>
                  <a:spcPts val="600"/>
                </a:spcAft>
                <a:buClr>
                  <a:srgbClr val="C00000"/>
                </a:buClr>
                <a:tabLst>
                  <a:tab pos="4972050" algn="r"/>
                </a:tabLst>
              </a:pPr>
              <a:r>
                <a:rPr lang="en-US" sz="2100" b="1" dirty="0" smtClean="0"/>
                <a:t>(4 marks)</a:t>
              </a:r>
              <a:endParaRPr lang="en-US" sz="2100" b="1" dirty="0"/>
            </a:p>
          </p:txBody>
        </p:sp>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54276" y="4443292"/>
            <a:ext cx="3979422" cy="1650004"/>
          </a:xfrm>
          <a:prstGeom prst="rect">
            <a:avLst/>
          </a:prstGeom>
        </p:spPr>
      </p:pic>
      <p:sp>
        <p:nvSpPr>
          <p:cNvPr id="4" name="Rectangle 3"/>
          <p:cNvSpPr/>
          <p:nvPr/>
        </p:nvSpPr>
        <p:spPr>
          <a:xfrm>
            <a:off x="1073101" y="4443292"/>
            <a:ext cx="2130747" cy="1378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291439"/>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5.8 – Using the </a:t>
            </a:r>
            <a:r>
              <a:rPr lang="en-GB" sz="3500" i="1" dirty="0" smtClean="0"/>
              <a:t>n</a:t>
            </a:r>
            <a:r>
              <a:rPr lang="en-GB" sz="3500" dirty="0" smtClean="0"/>
              <a:t>th Term of a Sequence</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40</a:t>
            </a:r>
            <a:endParaRPr lang="en-GB" sz="1400" b="1" dirty="0">
              <a:latin typeface="Calibri" panose="020F0502020204030204" pitchFamily="34" charset="0"/>
            </a:endParaRPr>
          </a:p>
        </p:txBody>
      </p:sp>
      <p:sp>
        <p:nvSpPr>
          <p:cNvPr id="3" name="Rectangle 2"/>
          <p:cNvSpPr/>
          <p:nvPr/>
        </p:nvSpPr>
        <p:spPr>
          <a:xfrm>
            <a:off x="251520" y="1196752"/>
            <a:ext cx="5256584" cy="5293757"/>
          </a:xfrm>
          <a:prstGeom prst="rect">
            <a:avLst/>
          </a:prstGeom>
        </p:spPr>
        <p:txBody>
          <a:bodyPr wrap="square">
            <a:spAutoFit/>
          </a:bodyPr>
          <a:lstStyle/>
          <a:p>
            <a:pPr marL="514350" indent="-514350">
              <a:buClr>
                <a:srgbClr val="C00000"/>
              </a:buClr>
              <a:buFont typeface="+mj-lt"/>
              <a:buAutoNum type="arabicPeriod"/>
              <a:tabLst>
                <a:tab pos="2852738" algn="l"/>
              </a:tabLst>
            </a:pPr>
            <a:r>
              <a:rPr lang="en-US" sz="2600" dirty="0">
                <a:latin typeface="Arial" panose="020B0604020202020204" pitchFamily="34" charset="0"/>
                <a:cs typeface="Arial" panose="020B0604020202020204" pitchFamily="34" charset="0"/>
              </a:rPr>
              <a:t>A sequence has </a:t>
            </a:r>
            <a:r>
              <a:rPr lang="en-US" sz="2600" i="1" dirty="0">
                <a:latin typeface="Arial" panose="020B0604020202020204" pitchFamily="34" charset="0"/>
                <a:cs typeface="Arial" panose="020B0604020202020204" pitchFamily="34" charset="0"/>
              </a:rPr>
              <a:t>n</a:t>
            </a:r>
            <a:r>
              <a:rPr lang="en-US" sz="2600" dirty="0">
                <a:latin typeface="Arial" panose="020B0604020202020204" pitchFamily="34" charset="0"/>
                <a:cs typeface="Arial" panose="020B0604020202020204" pitchFamily="34" charset="0"/>
              </a:rPr>
              <a:t>th term 3</a:t>
            </a:r>
            <a:r>
              <a:rPr lang="en-US" sz="2600" i="1" dirty="0">
                <a:latin typeface="Arial" panose="020B0604020202020204" pitchFamily="34" charset="0"/>
                <a:cs typeface="Arial" panose="020B0604020202020204" pitchFamily="34" charset="0"/>
              </a:rPr>
              <a:t>n</a:t>
            </a:r>
            <a:r>
              <a:rPr lang="en-US" sz="2600" dirty="0">
                <a:latin typeface="Arial" panose="020B0604020202020204" pitchFamily="34" charset="0"/>
                <a:cs typeface="Arial" panose="020B0604020202020204" pitchFamily="34" charset="0"/>
              </a:rPr>
              <a:t> - 1. Copy and complete this table to work out the first five terms of the sequence</a:t>
            </a:r>
            <a:r>
              <a:rPr lang="en-US" sz="2600" dirty="0" smtClean="0">
                <a:latin typeface="Arial" panose="020B0604020202020204" pitchFamily="34" charset="0"/>
                <a:cs typeface="Arial" panose="020B0604020202020204" pitchFamily="34" charset="0"/>
              </a:rPr>
              <a:t>.</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endParaRPr lang="en-US" sz="26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852738" algn="l"/>
              </a:tabLst>
            </a:pPr>
            <a:r>
              <a:rPr lang="en-US" sz="2600" dirty="0">
                <a:latin typeface="Arial" panose="020B0604020202020204" pitchFamily="34" charset="0"/>
                <a:cs typeface="Arial" panose="020B0604020202020204" pitchFamily="34" charset="0"/>
              </a:rPr>
              <a:t>Write the first five terms of the sequence with nth </a:t>
            </a:r>
            <a:r>
              <a:rPr lang="en-US" sz="2600" dirty="0" smtClean="0">
                <a:latin typeface="Arial" panose="020B0604020202020204" pitchFamily="34" charset="0"/>
                <a:cs typeface="Arial" panose="020B0604020202020204" pitchFamily="34" charset="0"/>
              </a:rPr>
              <a:t>term</a:t>
            </a:r>
          </a:p>
          <a:p>
            <a:pPr marL="457200" indent="-457200">
              <a:buClr>
                <a:srgbClr val="C00000"/>
              </a:buClr>
              <a:buFont typeface="+mj-lt"/>
              <a:buAutoNum type="alphaLcPeriod"/>
              <a:tabLst>
                <a:tab pos="1600200" algn="l"/>
                <a:tab pos="1943100" algn="l"/>
                <a:tab pos="3200400" algn="l"/>
                <a:tab pos="3600450" algn="l"/>
              </a:tabLst>
            </a:pPr>
            <a:r>
              <a:rPr lang="en-US" sz="26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n</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b</a:t>
            </a:r>
            <a:r>
              <a:rPr lang="en-US" sz="2600" dirty="0" smtClean="0">
                <a:latin typeface="Arial" panose="020B0604020202020204" pitchFamily="34" charset="0"/>
                <a:cs typeface="Arial" panose="020B0604020202020204" pitchFamily="34" charset="0"/>
              </a:rPr>
              <a:t>	</a:t>
            </a:r>
            <a:r>
              <a:rPr lang="en-US" sz="2600" i="1" dirty="0" smtClean="0">
                <a:latin typeface="Arial" panose="020B0604020202020204" pitchFamily="34" charset="0"/>
                <a:cs typeface="Arial" panose="020B0604020202020204" pitchFamily="34" charset="0"/>
              </a:rPr>
              <a:t>n</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+ 5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c</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n</a:t>
            </a:r>
            <a:r>
              <a:rPr lang="en-US" sz="2600" dirty="0" smtClean="0">
                <a:latin typeface="Arial" panose="020B0604020202020204" pitchFamily="34" charset="0"/>
                <a:cs typeface="Arial" panose="020B0604020202020204" pitchFamily="34" charset="0"/>
              </a:rPr>
              <a:t> - 5</a:t>
            </a:r>
          </a:p>
          <a:p>
            <a:pPr marL="457200" indent="-457200">
              <a:buClr>
                <a:srgbClr val="C00000"/>
              </a:buClr>
              <a:buFont typeface="+mj-lt"/>
              <a:buAutoNum type="alphaLcPeriod" startAt="4"/>
              <a:tabLst>
                <a:tab pos="1600200" algn="l"/>
                <a:tab pos="1943100" algn="l"/>
                <a:tab pos="3200400" algn="l"/>
                <a:tab pos="3600450" algn="l"/>
              </a:tabLst>
            </a:pPr>
            <a:r>
              <a:rPr lang="en-US" sz="2600" dirty="0" smtClean="0">
                <a:latin typeface="Arial" panose="020B0604020202020204" pitchFamily="34" charset="0"/>
                <a:cs typeface="Arial" panose="020B0604020202020204" pitchFamily="34" charset="0"/>
              </a:rPr>
              <a:t>10 </a:t>
            </a:r>
            <a:r>
              <a:rPr lang="en-US" sz="2600" dirty="0">
                <a:latin typeface="Arial" panose="020B0604020202020204" pitchFamily="34" charset="0"/>
                <a:cs typeface="Arial" panose="020B0604020202020204" pitchFamily="34" charset="0"/>
              </a:rPr>
              <a:t>- </a:t>
            </a:r>
            <a:r>
              <a:rPr lang="en-US" sz="2600" i="1" dirty="0">
                <a:latin typeface="Arial" panose="020B0604020202020204" pitchFamily="34" charset="0"/>
                <a:cs typeface="Arial" panose="020B0604020202020204" pitchFamily="34" charset="0"/>
              </a:rPr>
              <a:t>n</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e</a:t>
            </a:r>
            <a:r>
              <a:rPr lang="en-US" sz="2600" dirty="0" smtClean="0">
                <a:latin typeface="Arial" panose="020B0604020202020204" pitchFamily="34" charset="0"/>
                <a:cs typeface="Arial" panose="020B0604020202020204" pitchFamily="34" charset="0"/>
              </a:rPr>
              <a:t> 	½</a:t>
            </a:r>
            <a:r>
              <a:rPr lang="en-US" sz="2600" i="1" dirty="0" smtClean="0">
                <a:latin typeface="Arial" panose="020B0604020202020204" pitchFamily="34" charset="0"/>
                <a:cs typeface="Arial" panose="020B0604020202020204" pitchFamily="34" charset="0"/>
              </a:rPr>
              <a:t>n</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+ 1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f</a:t>
            </a:r>
            <a:r>
              <a:rPr lang="en-US" sz="2600" dirty="0" smtClean="0">
                <a:latin typeface="Arial" panose="020B0604020202020204" pitchFamily="34" charset="0"/>
                <a:cs typeface="Arial" panose="020B0604020202020204" pitchFamily="34" charset="0"/>
              </a:rPr>
              <a:t> 	20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4</a:t>
            </a:r>
            <a:r>
              <a:rPr lang="en-US" sz="2600" i="1" dirty="0" smtClean="0">
                <a:latin typeface="Arial" panose="020B0604020202020204" pitchFamily="34" charset="0"/>
                <a:cs typeface="Arial" panose="020B0604020202020204" pitchFamily="34" charset="0"/>
              </a:rPr>
              <a:t>n</a:t>
            </a:r>
          </a:p>
          <a:p>
            <a:pPr marL="457200" indent="-457200">
              <a:buClr>
                <a:srgbClr val="C00000"/>
              </a:buClr>
              <a:buFont typeface="+mj-lt"/>
              <a:buAutoNum type="alphaLcPeriod" startAt="7"/>
              <a:tabLst>
                <a:tab pos="1600200" algn="l"/>
                <a:tab pos="1943100" algn="l"/>
                <a:tab pos="3200400" algn="l"/>
                <a:tab pos="3600450" algn="l"/>
              </a:tabLst>
            </a:pPr>
            <a:r>
              <a:rPr lang="en-US" sz="2600" dirty="0" smtClean="0">
                <a:latin typeface="Arial" panose="020B0604020202020204" pitchFamily="34" charset="0"/>
                <a:cs typeface="Arial" panose="020B0604020202020204" pitchFamily="34" charset="0"/>
              </a:rPr>
              <a:t>-</a:t>
            </a:r>
            <a:r>
              <a:rPr lang="en-US" sz="2600" i="1" dirty="0">
                <a:latin typeface="Arial" panose="020B0604020202020204" pitchFamily="34" charset="0"/>
                <a:cs typeface="Arial" panose="020B0604020202020204" pitchFamily="34" charset="0"/>
              </a:rPr>
              <a:t>n</a:t>
            </a:r>
            <a:r>
              <a:rPr lang="en-US" sz="2600" dirty="0">
                <a:latin typeface="Arial" panose="020B0604020202020204" pitchFamily="34" charset="0"/>
                <a:cs typeface="Arial" panose="020B0604020202020204" pitchFamily="34" charset="0"/>
              </a:rPr>
              <a:t> + 1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h</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2</a:t>
            </a:r>
            <a:r>
              <a:rPr lang="en-US" sz="2600" i="1" dirty="0">
                <a:latin typeface="Arial" panose="020B0604020202020204" pitchFamily="34" charset="0"/>
                <a:cs typeface="Arial" panose="020B0604020202020204" pitchFamily="34" charset="0"/>
              </a:rPr>
              <a:t>n</a:t>
            </a:r>
            <a:r>
              <a:rPr lang="en-US" sz="2600" dirty="0">
                <a:latin typeface="Arial" panose="020B0604020202020204" pitchFamily="34" charset="0"/>
                <a:cs typeface="Arial" panose="020B0604020202020204" pitchFamily="34" charset="0"/>
              </a:rPr>
              <a:t> + 7</a:t>
            </a:r>
          </a:p>
        </p:txBody>
      </p:sp>
      <p:graphicFrame>
        <p:nvGraphicFramePr>
          <p:cNvPr id="2" name="Table 1"/>
          <p:cNvGraphicFramePr>
            <a:graphicFrameLocks noGrp="1"/>
          </p:cNvGraphicFramePr>
          <p:nvPr>
            <p:extLst>
              <p:ext uri="{D42A27DB-BD31-4B8C-83A1-F6EECF244321}">
                <p14:modId xmlns:p14="http://schemas.microsoft.com/office/powerpoint/2010/main" val="3058334024"/>
              </p:ext>
            </p:extLst>
          </p:nvPr>
        </p:nvGraphicFramePr>
        <p:xfrm>
          <a:off x="263352" y="2924944"/>
          <a:ext cx="5244750" cy="949960"/>
        </p:xfrm>
        <a:graphic>
          <a:graphicData uri="http://schemas.openxmlformats.org/drawingml/2006/table">
            <a:tbl>
              <a:tblPr firstRow="1" bandRow="1">
                <a:tableStyleId>{5C22544A-7EE6-4342-B048-85BDC9FD1C3A}</a:tableStyleId>
              </a:tblPr>
              <a:tblGrid>
                <a:gridCol w="780256"/>
                <a:gridCol w="1584176"/>
                <a:gridCol w="1584176"/>
                <a:gridCol w="432048"/>
                <a:gridCol w="432048"/>
                <a:gridCol w="432046"/>
              </a:tblGrid>
              <a:tr h="370840">
                <a:tc>
                  <a:txBody>
                    <a:bodyPr/>
                    <a:lstStyle/>
                    <a:p>
                      <a:r>
                        <a:rPr lang="en-US" i="1" dirty="0" smtClean="0">
                          <a:latin typeface="Arial" panose="020B0604020202020204" pitchFamily="34" charset="0"/>
                          <a:cs typeface="Arial" panose="020B0604020202020204" pitchFamily="34" charset="0"/>
                        </a:rPr>
                        <a:t>n</a:t>
                      </a:r>
                      <a:endParaRPr lang="en-US" i="1"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a:txBody>
                  <a:tcPr/>
                </a:tc>
              </a:tr>
              <a:tr h="370840">
                <a:tc>
                  <a:txBody>
                    <a:bodyPr/>
                    <a:lstStyle/>
                    <a:p>
                      <a:r>
                        <a:rPr lang="en-US" b="1" dirty="0" smtClean="0">
                          <a:latin typeface="Arial" panose="020B0604020202020204" pitchFamily="34" charset="0"/>
                          <a:cs typeface="Arial" panose="020B0604020202020204" pitchFamily="34" charset="0"/>
                        </a:rPr>
                        <a:t>Term</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3 x </a:t>
                      </a:r>
                      <a:r>
                        <a:rPr lang="en-US" b="1"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 – 1 = </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3 x </a:t>
                      </a:r>
                      <a:r>
                        <a:rPr lang="en-US" b="1"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 1 = </a:t>
                      </a:r>
                      <a:r>
                        <a:rPr lang="en-US" sz="3200" dirty="0" smtClean="0">
                          <a:latin typeface="Arial" panose="020B0604020202020204" pitchFamily="34" charset="0"/>
                          <a:cs typeface="Arial" panose="020B0604020202020204" pitchFamily="34" charset="0"/>
                        </a:rPr>
                        <a:t>□</a:t>
                      </a:r>
                    </a:p>
                  </a:txBody>
                  <a:tcPr anchor="ctr"/>
                </a:tc>
                <a:tc>
                  <a:txBody>
                    <a:bodyPr/>
                    <a:lstStyle/>
                    <a:p>
                      <a:pPr algn="ctr"/>
                      <a:endParaRPr lang="en-US" dirty="0">
                        <a:latin typeface="Arial" panose="020B0604020202020204" pitchFamily="34" charset="0"/>
                        <a:cs typeface="Arial" panose="020B0604020202020204" pitchFamily="34" charset="0"/>
                      </a:endParaRPr>
                    </a:p>
                  </a:txBody>
                  <a:tcPr anchor="ctr"/>
                </a:tc>
                <a:tc>
                  <a:txBody>
                    <a:bodyPr/>
                    <a:lstStyle/>
                    <a:p>
                      <a:pPr algn="ctr"/>
                      <a:endParaRPr lang="en-US" dirty="0">
                        <a:latin typeface="Arial" panose="020B0604020202020204" pitchFamily="34" charset="0"/>
                        <a:cs typeface="Arial" panose="020B0604020202020204" pitchFamily="34" charset="0"/>
                      </a:endParaRPr>
                    </a:p>
                  </a:txBody>
                  <a:tcPr anchor="ctr"/>
                </a:tc>
                <a:tc>
                  <a:txBody>
                    <a:bodyPr/>
                    <a:lstStyle/>
                    <a:p>
                      <a:pPr algn="ctr"/>
                      <a:endParaRPr lang="en-US"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245706973"/>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5.8 – Using the </a:t>
            </a:r>
            <a:r>
              <a:rPr lang="en-GB" sz="3500" i="1" dirty="0" smtClean="0"/>
              <a:t>n</a:t>
            </a:r>
            <a:r>
              <a:rPr lang="en-GB" sz="3500" dirty="0" smtClean="0"/>
              <a:t>th Term of a Sequence</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40</a:t>
            </a:r>
            <a:endParaRPr lang="en-GB" sz="1400" b="1" dirty="0">
              <a:latin typeface="Calibri" panose="020F0502020204030204" pitchFamily="34" charset="0"/>
            </a:endParaRPr>
          </a:p>
        </p:txBody>
      </p:sp>
      <p:sp>
        <p:nvSpPr>
          <p:cNvPr id="3" name="Rectangle 2"/>
          <p:cNvSpPr/>
          <p:nvPr/>
        </p:nvSpPr>
        <p:spPr>
          <a:xfrm>
            <a:off x="251520" y="1196752"/>
            <a:ext cx="5256584" cy="4401205"/>
          </a:xfrm>
          <a:prstGeom prst="rect">
            <a:avLst/>
          </a:prstGeom>
        </p:spPr>
        <p:txBody>
          <a:bodyPr wrap="square">
            <a:spAutoFit/>
          </a:bodyPr>
          <a:lstStyle/>
          <a:p>
            <a:pPr marL="339725" indent="-339725">
              <a:buClr>
                <a:srgbClr val="C00000"/>
              </a:buClr>
              <a:buFont typeface="+mj-lt"/>
              <a:buAutoNum type="arabicPeriod" startAt="3"/>
              <a:tabLst>
                <a:tab pos="2852738" algn="l"/>
              </a:tabLst>
            </a:pPr>
            <a:r>
              <a:rPr lang="en-US" sz="2000" dirty="0">
                <a:latin typeface="Arial" panose="020B0604020202020204" pitchFamily="34" charset="0"/>
                <a:cs typeface="Arial" panose="020B0604020202020204" pitchFamily="34" charset="0"/>
              </a:rPr>
              <a:t>Find the nth term for each </a:t>
            </a:r>
            <a:r>
              <a:rPr lang="en-US" sz="2000" dirty="0" smtClean="0">
                <a:latin typeface="Arial" panose="020B0604020202020204" pitchFamily="34" charset="0"/>
                <a:cs typeface="Arial" panose="020B0604020202020204" pitchFamily="34" charset="0"/>
              </a:rPr>
              <a:t>sequence.</a:t>
            </a:r>
          </a:p>
          <a:p>
            <a:pPr marL="692150" indent="-339725">
              <a:buClr>
                <a:srgbClr val="C00000"/>
              </a:buClr>
              <a:buFont typeface="+mj-lt"/>
              <a:buAutoNum type="alphaLcPeriod"/>
              <a:tabLst>
                <a:tab pos="2852738" algn="l"/>
              </a:tabLst>
            </a:pPr>
            <a:r>
              <a:rPr lang="en-US" sz="2000" dirty="0" smtClean="0">
                <a:latin typeface="Arial" panose="020B0604020202020204" pitchFamily="34" charset="0"/>
                <a:cs typeface="Arial" panose="020B0604020202020204" pitchFamily="34" charset="0"/>
              </a:rPr>
              <a:t>3, 7, 11, 15, 19, ... 	</a:t>
            </a:r>
            <a:r>
              <a:rPr lang="en-US" sz="2000" dirty="0" smtClean="0">
                <a:solidFill>
                  <a:srgbClr val="C00000"/>
                </a:solidFill>
                <a:latin typeface="Arial" panose="020B0604020202020204" pitchFamily="34" charset="0"/>
                <a:cs typeface="Arial" panose="020B0604020202020204" pitchFamily="34" charset="0"/>
              </a:rPr>
              <a:t>b</a:t>
            </a:r>
            <a:r>
              <a:rPr lang="en-US" sz="2000" dirty="0" smtClean="0">
                <a:latin typeface="Arial" panose="020B0604020202020204" pitchFamily="34" charset="0"/>
                <a:cs typeface="Arial" panose="020B0604020202020204" pitchFamily="34" charset="0"/>
              </a:rPr>
              <a:t>  12, 22, 32, 42, ...</a:t>
            </a:r>
          </a:p>
          <a:p>
            <a:pPr marL="692150" indent="-339725">
              <a:buClr>
                <a:srgbClr val="C00000"/>
              </a:buClr>
              <a:buFont typeface="+mj-lt"/>
              <a:buAutoNum type="alphaLcPeriod" startAt="3"/>
              <a:tabLst>
                <a:tab pos="2852738" algn="l"/>
              </a:tabLst>
            </a:pPr>
            <a:r>
              <a:rPr lang="en-US" sz="2000" dirty="0" smtClean="0">
                <a:latin typeface="Arial" panose="020B0604020202020204" pitchFamily="34" charset="0"/>
                <a:cs typeface="Arial" panose="020B0604020202020204" pitchFamily="34" charset="0"/>
              </a:rPr>
              <a:t>5</a:t>
            </a:r>
            <a:r>
              <a:rPr lang="en-US" sz="2000" dirty="0">
                <a:latin typeface="Arial" panose="020B0604020202020204" pitchFamily="34" charset="0"/>
                <a:cs typeface="Arial" panose="020B0604020202020204" pitchFamily="34" charset="0"/>
              </a:rPr>
              <a:t>, 6, 7</a:t>
            </a:r>
            <a:r>
              <a:rPr lang="en-US" sz="2000" dirty="0" smtClean="0">
                <a:latin typeface="Arial" panose="020B0604020202020204" pitchFamily="34" charset="0"/>
                <a:cs typeface="Arial" panose="020B0604020202020204" pitchFamily="34" charset="0"/>
              </a:rPr>
              <a:t>, 8</a:t>
            </a:r>
            <a:r>
              <a:rPr lang="en-US" sz="2000" dirty="0">
                <a:latin typeface="Arial" panose="020B0604020202020204" pitchFamily="34" charset="0"/>
                <a:cs typeface="Arial" panose="020B0604020202020204" pitchFamily="34" charset="0"/>
              </a:rPr>
              <a:t>, 9, ... 	</a:t>
            </a:r>
            <a:r>
              <a:rPr lang="en-US" sz="2000" dirty="0" smtClean="0">
                <a:solidFill>
                  <a:srgbClr val="C00000"/>
                </a:solidFill>
                <a:latin typeface="Arial" panose="020B0604020202020204" pitchFamily="34" charset="0"/>
                <a:cs typeface="Arial" panose="020B0604020202020204" pitchFamily="34" charset="0"/>
              </a:rPr>
              <a:t>d</a:t>
            </a:r>
            <a:r>
              <a:rPr lang="en-US" sz="2000" dirty="0" smtClean="0">
                <a:latin typeface="Arial" panose="020B0604020202020204" pitchFamily="34" charset="0"/>
                <a:cs typeface="Arial" panose="020B0604020202020204" pitchFamily="34" charset="0"/>
              </a:rPr>
              <a:t>  10, 8, 6, 4, 2, ... </a:t>
            </a:r>
          </a:p>
          <a:p>
            <a:pPr marL="692150" indent="-339725">
              <a:buClr>
                <a:srgbClr val="C00000"/>
              </a:buClr>
              <a:buFont typeface="+mj-lt"/>
              <a:buAutoNum type="alphaLcPeriod" startAt="4"/>
              <a:tabLst>
                <a:tab pos="2852738" algn="l"/>
              </a:tabLst>
            </a:pPr>
            <a:r>
              <a:rPr lang="en-US" sz="2000" dirty="0" smtClean="0">
                <a:latin typeface="Arial" panose="020B0604020202020204" pitchFamily="34" charset="0"/>
                <a:cs typeface="Arial" panose="020B0604020202020204" pitchFamily="34" charset="0"/>
              </a:rPr>
              <a:t>22, 19, 16, 13, 10  ... </a:t>
            </a:r>
          </a:p>
          <a:p>
            <a:pPr marL="692150" indent="-339725">
              <a:buClr>
                <a:srgbClr val="C00000"/>
              </a:buClr>
              <a:buFont typeface="+mj-lt"/>
              <a:buAutoNum type="alphaLcPeriod" startAt="4"/>
              <a:tabLst>
                <a:tab pos="2852738" algn="l"/>
              </a:tabLst>
            </a:pPr>
            <a:r>
              <a:rPr lang="en-US" sz="2000" dirty="0" smtClean="0">
                <a:latin typeface="Arial" panose="020B0604020202020204" pitchFamily="34" charset="0"/>
                <a:cs typeface="Arial" panose="020B0604020202020204" pitchFamily="34" charset="0"/>
              </a:rPr>
              <a:t>13, 11, 9, 7, 5, ...</a:t>
            </a:r>
            <a:endParaRPr lang="en-US" sz="2000" dirty="0">
              <a:latin typeface="Arial" panose="020B0604020202020204" pitchFamily="34" charset="0"/>
              <a:cs typeface="Arial" panose="020B0604020202020204" pitchFamily="34" charset="0"/>
            </a:endParaRPr>
          </a:p>
          <a:p>
            <a:pPr marL="339725" indent="-339725">
              <a:buClr>
                <a:srgbClr val="C00000"/>
              </a:buClr>
              <a:buFont typeface="+mj-lt"/>
              <a:buAutoNum type="arabicPeriod" startAt="4"/>
              <a:tabLst>
                <a:tab pos="2852738" algn="l"/>
              </a:tabLst>
            </a:pPr>
            <a:r>
              <a:rPr lang="en-US" sz="2000" dirty="0" smtClean="0">
                <a:latin typeface="Arial" panose="020B0604020202020204" pitchFamily="34" charset="0"/>
                <a:cs typeface="Arial" panose="020B0604020202020204" pitchFamily="34" charset="0"/>
              </a:rPr>
              <a:t>For </a:t>
            </a:r>
            <a:r>
              <a:rPr lang="en-US" sz="2000" dirty="0">
                <a:latin typeface="Arial" panose="020B0604020202020204" pitchFamily="34" charset="0"/>
                <a:cs typeface="Arial" panose="020B0604020202020204" pitchFamily="34" charset="0"/>
              </a:rPr>
              <a:t>each sequence, explain whether each number in the brackets is a term in the sequence or not.</a:t>
            </a:r>
          </a:p>
          <a:p>
            <a:pPr marL="692150" indent="-339725">
              <a:buClr>
                <a:srgbClr val="C00000"/>
              </a:buClr>
              <a:buFont typeface="+mj-lt"/>
              <a:buAutoNum type="alphaLcPeriod"/>
              <a:tabLst>
                <a:tab pos="3714750" algn="l"/>
              </a:tabLst>
            </a:pPr>
            <a:r>
              <a:rPr lang="en-US" sz="2000" dirty="0" smtClean="0">
                <a:latin typeface="Arial" panose="020B0604020202020204" pitchFamily="34" charset="0"/>
                <a:cs typeface="Arial" panose="020B0604020202020204" pitchFamily="34" charset="0"/>
              </a:rPr>
              <a:t>4, 7, 10, 13, ... 	(</a:t>
            </a:r>
            <a:r>
              <a:rPr lang="en-US" sz="2000" dirty="0">
                <a:latin typeface="Arial" panose="020B0604020202020204" pitchFamily="34" charset="0"/>
                <a:cs typeface="Arial" panose="020B0604020202020204" pitchFamily="34" charset="0"/>
              </a:rPr>
              <a:t>34,61)</a:t>
            </a:r>
          </a:p>
          <a:p>
            <a:pPr marL="692150" indent="-339725">
              <a:buClr>
                <a:srgbClr val="C00000"/>
              </a:buClr>
              <a:buFont typeface="+mj-lt"/>
              <a:buAutoNum type="alphaLcPeriod"/>
              <a:tabLst>
                <a:tab pos="3714750" algn="l"/>
              </a:tabLst>
            </a:pPr>
            <a:r>
              <a:rPr lang="en-US" sz="2000" dirty="0" smtClean="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8</a:t>
            </a:r>
            <a:r>
              <a:rPr lang="en-US" sz="2000" dirty="0" smtClean="0">
                <a:latin typeface="Arial" panose="020B0604020202020204" pitchFamily="34" charset="0"/>
                <a:cs typeface="Arial" panose="020B0604020202020204" pitchFamily="34" charset="0"/>
              </a:rPr>
              <a:t>, 13, 18, 23, ... 	(</a:t>
            </a:r>
            <a:r>
              <a:rPr lang="en-US" sz="2000" dirty="0">
                <a:latin typeface="Arial" panose="020B0604020202020204" pitchFamily="34" charset="0"/>
                <a:cs typeface="Arial" panose="020B0604020202020204" pitchFamily="34" charset="0"/>
              </a:rPr>
              <a:t>43,55)</a:t>
            </a:r>
          </a:p>
          <a:p>
            <a:pPr marL="692150" indent="-339725">
              <a:buClr>
                <a:srgbClr val="C00000"/>
              </a:buClr>
              <a:buFont typeface="+mj-lt"/>
              <a:buAutoNum type="alphaLcPeriod"/>
              <a:tabLst>
                <a:tab pos="3714750" algn="l"/>
              </a:tabLst>
            </a:pPr>
            <a:r>
              <a:rPr lang="en-US" sz="2000" dirty="0" smtClean="0">
                <a:latin typeface="Arial" panose="020B0604020202020204" pitchFamily="34" charset="0"/>
                <a:cs typeface="Arial" panose="020B0604020202020204" pitchFamily="34" charset="0"/>
              </a:rPr>
              <a:t>10, 18, 26, 34, 42, ... 	(</a:t>
            </a:r>
            <a:r>
              <a:rPr lang="en-US" sz="2000" dirty="0">
                <a:latin typeface="Arial" panose="020B0604020202020204" pitchFamily="34" charset="0"/>
                <a:cs typeface="Arial" panose="020B0604020202020204" pitchFamily="34" charset="0"/>
              </a:rPr>
              <a:t>71,84)</a:t>
            </a:r>
          </a:p>
          <a:p>
            <a:pPr marL="692150" indent="-339725">
              <a:buClr>
                <a:srgbClr val="C00000"/>
              </a:buClr>
              <a:buFont typeface="+mj-lt"/>
              <a:buAutoNum type="alphaLcPeriod"/>
              <a:tabLst>
                <a:tab pos="3714750" algn="l"/>
              </a:tabLst>
            </a:pP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4</a:t>
            </a:r>
            <a:r>
              <a:rPr lang="en-US" sz="2000" dirty="0">
                <a:latin typeface="Arial" panose="020B0604020202020204" pitchFamily="34" charset="0"/>
                <a:cs typeface="Arial" panose="020B0604020202020204" pitchFamily="34" charset="0"/>
              </a:rPr>
              <a:t>, 11, 18,25, ... </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70,100)</a:t>
            </a:r>
          </a:p>
          <a:p>
            <a:pPr marL="692150" indent="-339725">
              <a:buClr>
                <a:srgbClr val="C00000"/>
              </a:buClr>
              <a:buFont typeface="+mj-lt"/>
              <a:buAutoNum type="alphaLcPeriod"/>
              <a:tabLst>
                <a:tab pos="3714750" algn="l"/>
              </a:tabLst>
            </a:pPr>
            <a:r>
              <a:rPr lang="en-US" sz="2000" dirty="0" smtClean="0">
                <a:latin typeface="Arial" panose="020B0604020202020204" pitchFamily="34" charset="0"/>
                <a:cs typeface="Arial" panose="020B0604020202020204" pitchFamily="34" charset="0"/>
              </a:rPr>
              <a:t>40</a:t>
            </a:r>
            <a:r>
              <a:rPr lang="en-US" sz="2000" dirty="0">
                <a:latin typeface="Arial" panose="020B0604020202020204" pitchFamily="34" charset="0"/>
                <a:cs typeface="Arial" panose="020B0604020202020204" pitchFamily="34" charset="0"/>
              </a:rPr>
              <a:t>, 32, 24, 16, 8, ... </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16,-40)</a:t>
            </a:r>
          </a:p>
          <a:p>
            <a:pPr marL="692150" indent="-339725">
              <a:buClr>
                <a:srgbClr val="C00000"/>
              </a:buClr>
              <a:buFont typeface="+mj-lt"/>
              <a:buAutoNum type="alphaLcPeriod"/>
              <a:tabLst>
                <a:tab pos="3714750" algn="l"/>
              </a:tabLst>
            </a:pPr>
            <a:r>
              <a:rPr lang="en-US" sz="2000" dirty="0" smtClean="0">
                <a:latin typeface="Arial" panose="020B0604020202020204" pitchFamily="34" charset="0"/>
                <a:cs typeface="Arial" panose="020B0604020202020204" pitchFamily="34" charset="0"/>
              </a:rPr>
              <a:t>20, 17, 14, 11, 8, ... 	(-</a:t>
            </a:r>
            <a:r>
              <a:rPr lang="en-US" sz="2000" dirty="0">
                <a:latin typeface="Arial" panose="020B0604020202020204" pitchFamily="34" charset="0"/>
                <a:cs typeface="Arial" panose="020B0604020202020204" pitchFamily="34" charset="0"/>
              </a:rPr>
              <a:t>2,-10)</a:t>
            </a:r>
          </a:p>
        </p:txBody>
      </p:sp>
      <p:sp>
        <p:nvSpPr>
          <p:cNvPr id="6" name="Rectangle 5"/>
          <p:cNvSpPr/>
          <p:nvPr/>
        </p:nvSpPr>
        <p:spPr>
          <a:xfrm flipH="1">
            <a:off x="277537" y="5597957"/>
            <a:ext cx="5204539" cy="972011"/>
          </a:xfrm>
          <a:prstGeom prst="rect">
            <a:avLst/>
          </a:prstGeom>
          <a:solidFill>
            <a:srgbClr val="FFF5ED"/>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Q4a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Work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out the </a:t>
            </a:r>
            <a:r>
              <a:rPr lang="en-US" sz="2400" i="1" dirty="0">
                <a:solidFill>
                  <a:schemeClr val="tx1"/>
                </a:solidFill>
                <a:latin typeface="Arial" panose="020B0604020202020204" pitchFamily="34" charset="0"/>
                <a:cs typeface="Arial" panose="020B0604020202020204" pitchFamily="34" charset="0"/>
              </a:rPr>
              <a:t>n</a:t>
            </a:r>
            <a:r>
              <a:rPr lang="en-US" sz="2400" dirty="0">
                <a:solidFill>
                  <a:schemeClr val="tx1"/>
                </a:solidFill>
                <a:latin typeface="Arial" panose="020B0604020202020204" pitchFamily="34" charset="0"/>
                <a:cs typeface="Arial" panose="020B0604020202020204" pitchFamily="34" charset="0"/>
              </a:rPr>
              <a:t>th term</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256021" y="5661248"/>
            <a:ext cx="2013248" cy="828989"/>
          </a:xfrm>
          <a:prstGeom prst="rect">
            <a:avLst/>
          </a:prstGeom>
        </p:spPr>
      </p:pic>
    </p:spTree>
    <p:extLst>
      <p:ext uri="{BB962C8B-B14F-4D97-AF65-F5344CB8AC3E}">
        <p14:creationId xmlns:p14="http://schemas.microsoft.com/office/powerpoint/2010/main" val="3322065532"/>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5.8 – Using the </a:t>
            </a:r>
            <a:r>
              <a:rPr lang="en-GB" sz="3500" i="1" dirty="0" smtClean="0"/>
              <a:t>n</a:t>
            </a:r>
            <a:r>
              <a:rPr lang="en-GB" sz="3500" dirty="0" smtClean="0"/>
              <a:t>th Term of a Sequence</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40</a:t>
            </a:r>
            <a:endParaRPr lang="en-GB" sz="1400" b="1" dirty="0">
              <a:latin typeface="Calibri" panose="020F0502020204030204" pitchFamily="34" charset="0"/>
            </a:endParaRPr>
          </a:p>
        </p:txBody>
      </p:sp>
      <p:sp>
        <p:nvSpPr>
          <p:cNvPr id="3" name="Rectangle 2"/>
          <p:cNvSpPr/>
          <p:nvPr/>
        </p:nvSpPr>
        <p:spPr>
          <a:xfrm>
            <a:off x="251520" y="1196752"/>
            <a:ext cx="5256584" cy="5047536"/>
          </a:xfrm>
          <a:prstGeom prst="rect">
            <a:avLst/>
          </a:prstGeom>
        </p:spPr>
        <p:txBody>
          <a:bodyPr wrap="square">
            <a:spAutoFit/>
          </a:bodyPr>
          <a:lstStyle/>
          <a:p>
            <a:pPr marL="457200" indent="-457200">
              <a:buClr>
                <a:srgbClr val="C00000"/>
              </a:buClr>
              <a:buFont typeface="+mj-lt"/>
              <a:buAutoNum type="arabicPeriod" startAt="5"/>
              <a:tabLst>
                <a:tab pos="2000250" algn="l"/>
                <a:tab pos="3429000" algn="l"/>
              </a:tabLst>
            </a:pPr>
            <a:r>
              <a:rPr lang="en-US" sz="2300" dirty="0">
                <a:latin typeface="Arial" panose="020B0604020202020204" pitchFamily="34" charset="0"/>
                <a:cs typeface="Arial" panose="020B0604020202020204" pitchFamily="34" charset="0"/>
              </a:rPr>
              <a:t>Using the nth term given, find the 20th term,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5</a:t>
            </a:r>
            <a:r>
              <a:rPr lang="en-US" sz="2300" i="1" dirty="0" smtClean="0">
                <a:latin typeface="Arial" panose="020B0604020202020204" pitchFamily="34" charset="0"/>
                <a:cs typeface="Arial" panose="020B0604020202020204" pitchFamily="34" charset="0"/>
              </a:rPr>
              <a:t>n</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2</a:t>
            </a:r>
            <a:r>
              <a:rPr lang="en-US" sz="2300" i="1" dirty="0">
                <a:latin typeface="Arial" panose="020B0604020202020204" pitchFamily="34" charset="0"/>
                <a:cs typeface="Arial" panose="020B0604020202020204" pitchFamily="34" charset="0"/>
              </a:rPr>
              <a:t>n</a:t>
            </a:r>
            <a:r>
              <a:rPr lang="en-US" sz="2300" dirty="0">
                <a:latin typeface="Arial" panose="020B0604020202020204" pitchFamily="34" charset="0"/>
                <a:cs typeface="Arial" panose="020B0604020202020204" pitchFamily="34" charset="0"/>
              </a:rPr>
              <a:t> - 7 </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c</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12 - </a:t>
            </a:r>
            <a:r>
              <a:rPr lang="en-US" sz="2300" dirty="0" smtClean="0">
                <a:latin typeface="Arial" panose="020B0604020202020204" pitchFamily="34" charset="0"/>
                <a:cs typeface="Arial" panose="020B0604020202020204" pitchFamily="34" charset="0"/>
              </a:rPr>
              <a:t>4</a:t>
            </a:r>
            <a:r>
              <a:rPr lang="en-US" sz="2300" i="1" dirty="0" smtClean="0">
                <a:latin typeface="Arial" panose="020B0604020202020204" pitchFamily="34" charset="0"/>
                <a:cs typeface="Arial" panose="020B0604020202020204" pitchFamily="34" charset="0"/>
              </a:rPr>
              <a:t>n</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Find </a:t>
            </a:r>
            <a:r>
              <a:rPr lang="en-US" sz="2300" dirty="0">
                <a:latin typeface="Arial" panose="020B0604020202020204" pitchFamily="34" charset="0"/>
                <a:cs typeface="Arial" panose="020B0604020202020204" pitchFamily="34" charset="0"/>
              </a:rPr>
              <a:t>the </a:t>
            </a:r>
            <a:r>
              <a:rPr lang="en-US" sz="2300" i="1" dirty="0">
                <a:latin typeface="Arial" panose="020B0604020202020204" pitchFamily="34" charset="0"/>
                <a:cs typeface="Arial" panose="020B0604020202020204" pitchFamily="34" charset="0"/>
              </a:rPr>
              <a:t>n</a:t>
            </a:r>
            <a:r>
              <a:rPr lang="en-US" sz="2300" dirty="0">
                <a:latin typeface="Arial" panose="020B0604020202020204" pitchFamily="34" charset="0"/>
                <a:cs typeface="Arial" panose="020B0604020202020204" pitchFamily="34" charset="0"/>
              </a:rPr>
              <a:t>th term for each </a:t>
            </a:r>
            <a:r>
              <a:rPr lang="en-US" sz="2300" dirty="0" smtClean="0">
                <a:latin typeface="Arial" panose="020B0604020202020204" pitchFamily="34" charset="0"/>
                <a:cs typeface="Arial" panose="020B0604020202020204" pitchFamily="34" charset="0"/>
              </a:rPr>
              <a:t>sequence.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Use </a:t>
            </a:r>
            <a:r>
              <a:rPr lang="en-US" sz="2300" dirty="0">
                <a:latin typeface="Arial" panose="020B0604020202020204" pitchFamily="34" charset="0"/>
                <a:cs typeface="Arial" panose="020B0604020202020204" pitchFamily="34" charset="0"/>
              </a:rPr>
              <a:t>it to work out the 10th term</a:t>
            </a:r>
            <a:r>
              <a:rPr lang="en-US" sz="2300" dirty="0" smtClean="0">
                <a:latin typeface="Arial" panose="020B0604020202020204" pitchFamily="34" charset="0"/>
                <a:cs typeface="Arial" panose="020B0604020202020204" pitchFamily="34" charset="0"/>
              </a:rPr>
              <a:t>,</a:t>
            </a:r>
          </a:p>
          <a:p>
            <a:pPr marL="400050" indent="-400050">
              <a:buClr>
                <a:srgbClr val="C00000"/>
              </a:buClr>
              <a:buFont typeface="+mj-lt"/>
              <a:buAutoNum type="arabicPeriod" startAt="5"/>
              <a:tabLst>
                <a:tab pos="2852738" algn="l"/>
              </a:tabLst>
            </a:pPr>
            <a:r>
              <a:rPr lang="en-US" sz="2300" dirty="0" smtClean="0">
                <a:latin typeface="Arial" panose="020B0604020202020204" pitchFamily="34" charset="0"/>
                <a:cs typeface="Arial" panose="020B0604020202020204" pitchFamily="34" charset="0"/>
              </a:rPr>
              <a:t>Find the </a:t>
            </a:r>
            <a:r>
              <a:rPr lang="en-US" sz="2300" i="1" dirty="0" smtClean="0">
                <a:latin typeface="Arial" panose="020B0604020202020204" pitchFamily="34" charset="0"/>
                <a:cs typeface="Arial" panose="020B0604020202020204" pitchFamily="34" charset="0"/>
              </a:rPr>
              <a:t>n</a:t>
            </a:r>
            <a:r>
              <a:rPr lang="en-US" sz="2300" dirty="0" smtClean="0">
                <a:latin typeface="Arial" panose="020B0604020202020204" pitchFamily="34" charset="0"/>
                <a:cs typeface="Arial" panose="020B0604020202020204" pitchFamily="34" charset="0"/>
              </a:rPr>
              <a:t>th term for each sequence.</a:t>
            </a:r>
          </a:p>
          <a:p>
            <a:pPr marL="800100" indent="-339725">
              <a:buClr>
                <a:srgbClr val="C00000"/>
              </a:buClr>
              <a:buFont typeface="+mj-lt"/>
              <a:buAutoNum type="alphaLcPeriod"/>
              <a:tabLst>
                <a:tab pos="2914650" algn="l"/>
              </a:tabLst>
            </a:pPr>
            <a:r>
              <a:rPr lang="en-US" sz="2300" dirty="0">
                <a:latin typeface="Arial" panose="020B0604020202020204" pitchFamily="34" charset="0"/>
                <a:cs typeface="Arial" panose="020B0604020202020204" pitchFamily="34" charset="0"/>
              </a:rPr>
              <a:t>0, 2,4,6, 8, ... </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5,11,17,23, ...</a:t>
            </a:r>
            <a:endParaRPr lang="en-US" sz="2300" dirty="0" smtClean="0">
              <a:latin typeface="Arial" panose="020B0604020202020204" pitchFamily="34" charset="0"/>
              <a:cs typeface="Arial" panose="020B0604020202020204" pitchFamily="34" charset="0"/>
            </a:endParaRPr>
          </a:p>
          <a:p>
            <a:pPr marL="800100" indent="-339725">
              <a:buClr>
                <a:srgbClr val="C00000"/>
              </a:buClr>
              <a:buFont typeface="+mj-lt"/>
              <a:buAutoNum type="alphaLcPeriod" startAt="3"/>
              <a:tabLst>
                <a:tab pos="2914650" algn="l"/>
              </a:tabLst>
            </a:pPr>
            <a:r>
              <a:rPr lang="en-US" sz="2300" dirty="0">
                <a:latin typeface="Arial" panose="020B0604020202020204" pitchFamily="34" charset="0"/>
                <a:cs typeface="Arial" panose="020B0604020202020204" pitchFamily="34" charset="0"/>
              </a:rPr>
              <a:t>12, 11,10,9, ... </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d</a:t>
            </a:r>
            <a:r>
              <a:rPr lang="en-US" sz="2300" dirty="0">
                <a:latin typeface="Arial" panose="020B0604020202020204" pitchFamily="34" charset="0"/>
                <a:cs typeface="Arial" panose="020B0604020202020204" pitchFamily="34" charset="0"/>
              </a:rPr>
              <a:t>  6, 2,-2,-6, ... </a:t>
            </a:r>
            <a:endParaRPr lang="en-US" sz="23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tabLst>
                <a:tab pos="2686050" algn="l"/>
              </a:tabLst>
            </a:pPr>
            <a:r>
              <a:rPr lang="en-US" sz="2300" dirty="0">
                <a:latin typeface="Arial" panose="020B0604020202020204" pitchFamily="34" charset="0"/>
                <a:cs typeface="Arial" panose="020B0604020202020204" pitchFamily="34" charset="0"/>
              </a:rPr>
              <a:t>Find the first term over 100 for each sequence.</a:t>
            </a:r>
          </a:p>
          <a:p>
            <a:pPr marL="800100" indent="-339725">
              <a:buClr>
                <a:srgbClr val="C00000"/>
              </a:buClr>
              <a:buFont typeface="+mj-lt"/>
              <a:buAutoNum type="alphaLcPeriod"/>
              <a:tabLst>
                <a:tab pos="2686050" algn="l"/>
              </a:tabLst>
            </a:pPr>
            <a:r>
              <a:rPr lang="en-US" sz="2300" dirty="0">
                <a:latin typeface="Arial" panose="020B0604020202020204" pitchFamily="34" charset="0"/>
                <a:cs typeface="Arial" panose="020B0604020202020204" pitchFamily="34" charset="0"/>
              </a:rPr>
              <a:t>3,6,9,12, ... </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10,21,32,43, ...</a:t>
            </a:r>
          </a:p>
          <a:p>
            <a:pPr marL="800100" indent="-339725">
              <a:buClr>
                <a:srgbClr val="C00000"/>
              </a:buClr>
              <a:buFont typeface="+mj-lt"/>
              <a:buAutoNum type="alphaLcPeriod" startAt="3"/>
              <a:tabLst>
                <a:tab pos="2686050" algn="l"/>
              </a:tabLst>
            </a:pPr>
            <a:r>
              <a:rPr lang="en-US" sz="2300" dirty="0">
                <a:latin typeface="Arial" panose="020B0604020202020204" pitchFamily="34" charset="0"/>
                <a:cs typeface="Arial" panose="020B0604020202020204" pitchFamily="34" charset="0"/>
              </a:rPr>
              <a:t>8,12,16,20,... 	</a:t>
            </a:r>
            <a:r>
              <a:rPr lang="en-US" sz="2300" dirty="0">
                <a:solidFill>
                  <a:srgbClr val="C00000"/>
                </a:solidFill>
                <a:latin typeface="Arial" panose="020B0604020202020204" pitchFamily="34" charset="0"/>
                <a:cs typeface="Arial" panose="020B0604020202020204" pitchFamily="34" charset="0"/>
              </a:rPr>
              <a:t>d</a:t>
            </a:r>
            <a:r>
              <a:rPr lang="en-US" sz="2300" dirty="0">
                <a:latin typeface="Arial" panose="020B0604020202020204" pitchFamily="34" charset="0"/>
                <a:cs typeface="Arial" panose="020B0604020202020204" pitchFamily="34" charset="0"/>
              </a:rPr>
              <a:t>  15,30,45,60,.... </a:t>
            </a:r>
          </a:p>
        </p:txBody>
      </p:sp>
    </p:spTree>
    <p:extLst>
      <p:ext uri="{BB962C8B-B14F-4D97-AF65-F5344CB8AC3E}">
        <p14:creationId xmlns:p14="http://schemas.microsoft.com/office/powerpoint/2010/main" val="2538604520"/>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5.8 – Using the </a:t>
            </a:r>
            <a:r>
              <a:rPr lang="en-GB" sz="3500" i="1" dirty="0" smtClean="0"/>
              <a:t>n</a:t>
            </a:r>
            <a:r>
              <a:rPr lang="en-GB" sz="3500" dirty="0" smtClean="0"/>
              <a:t>th Term of a Sequence</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41</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8"/>
              <a:tabLst>
                <a:tab pos="2000250" algn="l"/>
                <a:tab pos="3429000" algn="l"/>
              </a:tabLst>
            </a:pPr>
            <a:r>
              <a:rPr lang="en-US" sz="2400" dirty="0">
                <a:latin typeface="Arial" panose="020B0604020202020204" pitchFamily="34" charset="0"/>
                <a:cs typeface="Arial" panose="020B0604020202020204" pitchFamily="34" charset="0"/>
              </a:rPr>
              <a:t>Here are the first four terms in a number </a:t>
            </a:r>
            <a:r>
              <a:rPr lang="en-US" sz="2400" dirty="0" smtClean="0">
                <a:latin typeface="Arial" panose="020B0604020202020204" pitchFamily="34" charset="0"/>
                <a:cs typeface="Arial" panose="020B0604020202020204" pitchFamily="34" charset="0"/>
              </a:rPr>
              <a:t>sequence.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37, 33</a:t>
            </a:r>
            <a:r>
              <a:rPr lang="en-US" sz="2400" dirty="0">
                <a:latin typeface="Arial" panose="020B0604020202020204" pitchFamily="34" charset="0"/>
                <a:cs typeface="Arial" panose="020B0604020202020204" pitchFamily="34" charset="0"/>
              </a:rPr>
              <a:t>, 29, 25</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00250" algn="l"/>
                <a:tab pos="34290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down the next term in this number sequence.</a:t>
            </a:r>
          </a:p>
          <a:p>
            <a:pPr marL="914400" indent="-457200">
              <a:buClr>
                <a:srgbClr val="C00000"/>
              </a:buClr>
              <a:buFont typeface="+mj-lt"/>
              <a:buAutoNum type="alphaLcPeriod"/>
              <a:tabLst>
                <a:tab pos="2000250" algn="l"/>
                <a:tab pos="3429000"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a:t>
            </a:r>
            <a:r>
              <a:rPr lang="en-US" sz="2400" i="1" dirty="0" smtClean="0">
                <a:latin typeface="Arial" panose="020B0604020202020204" pitchFamily="34" charset="0"/>
                <a:cs typeface="Arial" panose="020B0604020202020204" pitchFamily="34" charset="0"/>
              </a:rPr>
              <a:t>n</a:t>
            </a:r>
            <a:r>
              <a:rPr lang="en-US" sz="2400" dirty="0" smtClean="0">
                <a:latin typeface="Arial" panose="020B0604020202020204" pitchFamily="34" charset="0"/>
                <a:cs typeface="Arial" panose="020B0604020202020204" pitchFamily="34" charset="0"/>
              </a:rPr>
              <a:t>th </a:t>
            </a:r>
            <a:r>
              <a:rPr lang="en-US" sz="2400" dirty="0">
                <a:latin typeface="Arial" panose="020B0604020202020204" pitchFamily="34" charset="0"/>
                <a:cs typeface="Arial" panose="020B0604020202020204" pitchFamily="34" charset="0"/>
              </a:rPr>
              <a:t>term for this number sequence.</a:t>
            </a:r>
          </a:p>
          <a:p>
            <a:pPr marL="914400" indent="-457200">
              <a:buClr>
                <a:srgbClr val="C00000"/>
              </a:buClr>
              <a:buFont typeface="+mj-lt"/>
              <a:buAutoNum type="alphaLcPeriod"/>
              <a:tabLst>
                <a:tab pos="2000250" algn="l"/>
                <a:tab pos="3429000" algn="l"/>
              </a:tabLst>
            </a:pPr>
            <a:r>
              <a:rPr lang="en-US" sz="2400" dirty="0" smtClean="0">
                <a:latin typeface="Arial" panose="020B0604020202020204" pitchFamily="34" charset="0"/>
                <a:cs typeface="Arial" panose="020B0604020202020204" pitchFamily="34" charset="0"/>
              </a:rPr>
              <a:t>Can </a:t>
            </a:r>
            <a:r>
              <a:rPr lang="en-US" sz="2400" dirty="0">
                <a:latin typeface="Arial" panose="020B0604020202020204" pitchFamily="34" charset="0"/>
                <a:cs typeface="Arial" panose="020B0604020202020204" pitchFamily="34" charset="0"/>
              </a:rPr>
              <a:t>2 be a term in this </a:t>
            </a:r>
            <a:r>
              <a:rPr lang="en-US" sz="2400" dirty="0" smtClean="0">
                <a:latin typeface="Arial" panose="020B0604020202020204" pitchFamily="34" charset="0"/>
                <a:cs typeface="Arial" panose="020B0604020202020204" pitchFamily="34" charset="0"/>
              </a:rPr>
              <a:t>sequence?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a reason for your answer.</a:t>
            </a:r>
          </a:p>
          <a:p>
            <a:pPr marL="457200" indent="-457200">
              <a:buClr>
                <a:srgbClr val="C00000"/>
              </a:buClr>
              <a:buFont typeface="+mj-lt"/>
              <a:buAutoNum type="arabicPeriod" startAt="9"/>
              <a:tabLst>
                <a:tab pos="2000250" algn="l"/>
                <a:tab pos="34290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down the first five terms of the sequence with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th term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1828800" algn="l"/>
                <a:tab pos="2228850" algn="l"/>
                <a:tab pos="3429000" algn="l"/>
                <a:tab pos="3771900" algn="l"/>
              </a:tabLst>
            </a:pPr>
            <a:r>
              <a:rPr lang="en-US" sz="2400" i="1" dirty="0" smtClean="0">
                <a:latin typeface="Arial" panose="020B0604020202020204" pitchFamily="34" charset="0"/>
                <a:cs typeface="Arial" panose="020B0604020202020204" pitchFamily="34" charset="0"/>
              </a:rPr>
              <a:t>n</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+ 3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4</a:t>
            </a:r>
            <a:r>
              <a:rPr lang="en-US" sz="2400" i="1" dirty="0" smtClean="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4"/>
              <a:tabLst>
                <a:tab pos="1828800" algn="l"/>
                <a:tab pos="2228850" algn="l"/>
                <a:tab pos="3429000" algn="l"/>
                <a:tab pos="3771900" algn="l"/>
              </a:tabLst>
            </a:pPr>
            <a:r>
              <a:rPr lang="en-US" sz="2400" dirty="0" smtClean="0">
                <a:latin typeface="Arial" panose="020B0604020202020204" pitchFamily="34" charset="0"/>
                <a:cs typeface="Arial" panose="020B0604020202020204" pitchFamily="34" charset="0"/>
              </a:rPr>
              <a:t>½</a:t>
            </a:r>
            <a:r>
              <a:rPr lang="en-US" sz="2400" i="1" dirty="0" smtClean="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e</a:t>
            </a:r>
            <a:r>
              <a:rPr lang="en-US" sz="2400" dirty="0" smtClean="0">
                <a:latin typeface="Arial" panose="020B0604020202020204" pitchFamily="34" charset="0"/>
                <a:cs typeface="Arial" panose="020B0604020202020204" pitchFamily="34" charset="0"/>
              </a:rPr>
              <a:t> 	10 </a:t>
            </a:r>
            <a:r>
              <a:rPr lang="en-US" sz="2400"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f</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723139"/>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5.8 – Using the </a:t>
            </a:r>
            <a:r>
              <a:rPr lang="en-GB" sz="3500" i="1" dirty="0" smtClean="0"/>
              <a:t>n</a:t>
            </a:r>
            <a:r>
              <a:rPr lang="en-GB" sz="3500" dirty="0" smtClean="0"/>
              <a:t>th Term of a Sequence</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41</a:t>
            </a:r>
            <a:endParaRPr lang="en-GB" sz="1400" b="1" dirty="0">
              <a:latin typeface="Calibri" panose="020F0502020204030204" pitchFamily="34" charset="0"/>
            </a:endParaRPr>
          </a:p>
        </p:txBody>
      </p:sp>
      <p:grpSp>
        <p:nvGrpSpPr>
          <p:cNvPr id="5" name="Group 4"/>
          <p:cNvGrpSpPr/>
          <p:nvPr/>
        </p:nvGrpSpPr>
        <p:grpSpPr>
          <a:xfrm>
            <a:off x="243512" y="1268760"/>
            <a:ext cx="5264592" cy="5366926"/>
            <a:chOff x="3483872" y="1089031"/>
            <a:chExt cx="5264592" cy="5366926"/>
          </a:xfrm>
        </p:grpSpPr>
        <p:sp>
          <p:nvSpPr>
            <p:cNvPr id="6" name="Round Diagonal Corner Rectangle 5"/>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10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3563888" y="1593087"/>
              <a:ext cx="5176568" cy="4862870"/>
            </a:xfrm>
            <a:prstGeom prst="rect">
              <a:avLst/>
            </a:prstGeom>
          </p:spPr>
          <p:txBody>
            <a:bodyPr wrap="square">
              <a:spAutoFit/>
            </a:bodyPr>
            <a:lstStyle/>
            <a:p>
              <a:pPr>
                <a:spcAft>
                  <a:spcPts val="600"/>
                </a:spcAft>
                <a:tabLst>
                  <a:tab pos="4972050" algn="r"/>
                </a:tabLst>
              </a:pPr>
              <a:r>
                <a:rPr lang="en-US" sz="2000" dirty="0"/>
                <a:t>Here is a pattern made from sticks</a:t>
              </a:r>
              <a:r>
                <a:rPr lang="en-US" sz="2000" dirty="0" smtClean="0"/>
                <a:t>.</a:t>
              </a:r>
            </a:p>
            <a:p>
              <a:pPr>
                <a:spcAft>
                  <a:spcPts val="600"/>
                </a:spcAft>
                <a:tabLst>
                  <a:tab pos="4972050" algn="r"/>
                </a:tabLst>
              </a:pPr>
              <a:endParaRPr lang="en-US" sz="2000" b="1" dirty="0"/>
            </a:p>
            <a:p>
              <a:pPr>
                <a:spcAft>
                  <a:spcPts val="600"/>
                </a:spcAft>
                <a:tabLst>
                  <a:tab pos="4972050" algn="r"/>
                </a:tabLst>
              </a:pPr>
              <a:endParaRPr lang="en-US" sz="2000" b="1" dirty="0" smtClean="0"/>
            </a:p>
            <a:p>
              <a:pPr marL="457200" indent="-457200">
                <a:spcAft>
                  <a:spcPts val="600"/>
                </a:spcAft>
                <a:buClr>
                  <a:srgbClr val="C00000"/>
                </a:buClr>
                <a:buFont typeface="+mj-lt"/>
                <a:buAutoNum type="alphaLcPeriod"/>
                <a:tabLst>
                  <a:tab pos="4972050" algn="r"/>
                </a:tabLst>
              </a:pPr>
              <a:r>
                <a:rPr lang="en-US" sz="2000" dirty="0" smtClean="0"/>
                <a:t>Draw </a:t>
              </a:r>
              <a:r>
                <a:rPr lang="en-US" sz="2000" dirty="0"/>
                <a:t>the next pattern in the sequence, </a:t>
              </a:r>
              <a:endParaRPr lang="en-US" sz="2000" dirty="0" smtClean="0"/>
            </a:p>
            <a:p>
              <a:pPr marL="457200" indent="-457200">
                <a:spcAft>
                  <a:spcPts val="600"/>
                </a:spcAft>
                <a:buClr>
                  <a:srgbClr val="C00000"/>
                </a:buClr>
                <a:buFont typeface="+mj-lt"/>
                <a:buAutoNum type="alphaLcPeriod"/>
                <a:tabLst>
                  <a:tab pos="4972050" algn="r"/>
                </a:tabLst>
              </a:pPr>
              <a:r>
                <a:rPr lang="en-US" sz="2000" dirty="0" smtClean="0"/>
                <a:t>Copy </a:t>
              </a:r>
              <a:r>
                <a:rPr lang="en-US" sz="2000" dirty="0"/>
                <a:t>and complete this table for </a:t>
              </a:r>
              <a:r>
                <a:rPr lang="en-US" sz="2000" dirty="0" smtClean="0"/>
                <a:t>the numbers </a:t>
              </a:r>
              <a:r>
                <a:rPr lang="en-US" sz="2000" dirty="0"/>
                <a:t>of sticks used to make the patterns</a:t>
              </a:r>
              <a:r>
                <a:rPr lang="en-US" sz="2000" dirty="0" smtClean="0"/>
                <a:t>.</a:t>
              </a:r>
              <a:br>
                <a:rPr lang="en-US" sz="2000" dirty="0" smtClean="0"/>
              </a:br>
              <a:r>
                <a:rPr lang="en-US" sz="2000" dirty="0" smtClean="0"/>
                <a:t/>
              </a:r>
              <a:br>
                <a:rPr lang="en-US" sz="2000" dirty="0" smtClean="0"/>
              </a:br>
              <a:r>
                <a:rPr lang="en-US" sz="2000" dirty="0" smtClean="0"/>
                <a:t/>
              </a:r>
              <a:br>
                <a:rPr lang="en-US" sz="2000" dirty="0" smtClean="0"/>
              </a:br>
              <a:endParaRPr lang="en-US" sz="2000" dirty="0" smtClean="0"/>
            </a:p>
            <a:p>
              <a:pPr marL="457200" indent="-457200">
                <a:spcAft>
                  <a:spcPts val="600"/>
                </a:spcAft>
                <a:buClr>
                  <a:srgbClr val="C00000"/>
                </a:buClr>
                <a:buFont typeface="+mj-lt"/>
                <a:buAutoNum type="alphaLcPeriod"/>
                <a:tabLst>
                  <a:tab pos="4972050" algn="r"/>
                </a:tabLst>
              </a:pPr>
              <a:r>
                <a:rPr lang="en-US" sz="2000" dirty="0"/>
                <a:t>Write, in terms of </a:t>
              </a:r>
              <a:r>
                <a:rPr lang="en-US" sz="2000" i="1" dirty="0"/>
                <a:t>n</a:t>
              </a:r>
              <a:r>
                <a:rPr lang="en-US" sz="2000" dirty="0"/>
                <a:t>, the number of sticks needed for pattern </a:t>
              </a:r>
              <a:r>
                <a:rPr lang="en-US" sz="2000" i="1" dirty="0"/>
                <a:t>n</a:t>
              </a:r>
              <a:r>
                <a:rPr lang="en-US" sz="2000" dirty="0"/>
                <a:t>. </a:t>
              </a:r>
              <a:endParaRPr lang="en-US" sz="2000" dirty="0" smtClean="0"/>
            </a:p>
            <a:p>
              <a:pPr marL="457200" indent="-457200">
                <a:spcAft>
                  <a:spcPts val="600"/>
                </a:spcAft>
                <a:buClr>
                  <a:srgbClr val="C00000"/>
                </a:buClr>
                <a:buFont typeface="+mj-lt"/>
                <a:buAutoNum type="alphaLcPeriod"/>
                <a:tabLst>
                  <a:tab pos="4972050" algn="r"/>
                </a:tabLst>
              </a:pPr>
              <a:r>
                <a:rPr lang="en-US" sz="2000" dirty="0" smtClean="0"/>
                <a:t>How </a:t>
              </a:r>
              <a:r>
                <a:rPr lang="en-US" sz="2000" dirty="0"/>
                <a:t>many sticks are needed </a:t>
              </a:r>
              <a:r>
                <a:rPr lang="en-US" sz="2000" dirty="0" smtClean="0"/>
                <a:t>for pattern </a:t>
              </a:r>
              <a:r>
                <a:rPr lang="en-US" sz="2000" dirty="0"/>
                <a:t>20? </a:t>
              </a:r>
              <a:r>
                <a:rPr lang="en-US" sz="2000" dirty="0" smtClean="0"/>
                <a:t>	</a:t>
              </a:r>
              <a:r>
                <a:rPr lang="en-US" sz="2000" b="1" dirty="0" smtClean="0"/>
                <a:t>(</a:t>
              </a:r>
              <a:r>
                <a:rPr lang="en-US" sz="2000" b="1" dirty="0"/>
                <a:t>5 marks)</a:t>
              </a:r>
            </a:p>
          </p:txBody>
        </p:sp>
      </p:grpSp>
      <p:graphicFrame>
        <p:nvGraphicFramePr>
          <p:cNvPr id="9" name="Table 8"/>
          <p:cNvGraphicFramePr>
            <a:graphicFrameLocks noGrp="1"/>
          </p:cNvGraphicFramePr>
          <p:nvPr>
            <p:extLst>
              <p:ext uri="{D42A27DB-BD31-4B8C-83A1-F6EECF244321}">
                <p14:modId xmlns:p14="http://schemas.microsoft.com/office/powerpoint/2010/main" val="1853364435"/>
              </p:ext>
            </p:extLst>
          </p:nvPr>
        </p:nvGraphicFramePr>
        <p:xfrm>
          <a:off x="397447" y="4415512"/>
          <a:ext cx="5028730" cy="741680"/>
        </p:xfrm>
        <a:graphic>
          <a:graphicData uri="http://schemas.openxmlformats.org/drawingml/2006/table">
            <a:tbl>
              <a:tblPr firstRow="1" bandRow="1">
                <a:tableStyleId>{5940675A-B579-460E-94D1-54222C63F5DA}</a:tableStyleId>
              </a:tblPr>
              <a:tblGrid>
                <a:gridCol w="1800200"/>
                <a:gridCol w="720080"/>
                <a:gridCol w="648072"/>
                <a:gridCol w="648072"/>
                <a:gridCol w="576064"/>
                <a:gridCol w="636242"/>
              </a:tblGrid>
              <a:tr h="370840">
                <a:tc>
                  <a:txBody>
                    <a:bodyPr/>
                    <a:lstStyle/>
                    <a:p>
                      <a:r>
                        <a:rPr lang="en-US" dirty="0" smtClean="0">
                          <a:latin typeface="Arial" panose="020B0604020202020204" pitchFamily="34" charset="0"/>
                          <a:cs typeface="Arial" panose="020B0604020202020204" pitchFamily="34" charset="0"/>
                        </a:rPr>
                        <a:t>Term</a:t>
                      </a:r>
                      <a:endParaRPr lang="en-US"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latin typeface="Arial" panose="020B0604020202020204" pitchFamily="34" charset="0"/>
                          <a:cs typeface="Arial" panose="020B0604020202020204" pitchFamily="34" charset="0"/>
                        </a:rPr>
                        <a:t>No of sticks</a:t>
                      </a:r>
                      <a:endParaRPr lang="en-US"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124240" y="2215009"/>
            <a:ext cx="3727168" cy="709935"/>
          </a:xfrm>
          <a:prstGeom prst="rect">
            <a:avLst/>
          </a:prstGeom>
        </p:spPr>
      </p:pic>
    </p:spTree>
    <p:extLst>
      <p:ext uri="{BB962C8B-B14F-4D97-AF65-F5344CB8AC3E}">
        <p14:creationId xmlns:p14="http://schemas.microsoft.com/office/powerpoint/2010/main" val="878733597"/>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5.8 – Using the </a:t>
            </a:r>
            <a:r>
              <a:rPr lang="en-GB" sz="3500" i="1" dirty="0" smtClean="0"/>
              <a:t>n</a:t>
            </a:r>
            <a:r>
              <a:rPr lang="en-GB" sz="3500" dirty="0" smtClean="0"/>
              <a:t>th Term of a Sequence</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41</a:t>
            </a:r>
            <a:endParaRPr lang="en-GB" sz="1400" b="1" dirty="0">
              <a:latin typeface="Calibri" panose="020F0502020204030204" pitchFamily="34" charset="0"/>
            </a:endParaRPr>
          </a:p>
        </p:txBody>
      </p:sp>
      <p:sp>
        <p:nvSpPr>
          <p:cNvPr id="3" name="Rectangle 2"/>
          <p:cNvSpPr/>
          <p:nvPr/>
        </p:nvSpPr>
        <p:spPr>
          <a:xfrm>
            <a:off x="251520" y="1196752"/>
            <a:ext cx="5256584" cy="5478423"/>
          </a:xfrm>
          <a:prstGeom prst="rect">
            <a:avLst/>
          </a:prstGeom>
        </p:spPr>
        <p:txBody>
          <a:bodyPr wrap="square">
            <a:spAutoFit/>
          </a:bodyPr>
          <a:lstStyle/>
          <a:p>
            <a:pPr marL="457200" indent="-457200">
              <a:buClr>
                <a:srgbClr val="C00000"/>
              </a:buClr>
              <a:buFont typeface="+mj-lt"/>
              <a:buAutoNum type="arabicPeriod" startAt="11"/>
              <a:tabLst>
                <a:tab pos="2114550" algn="l"/>
                <a:tab pos="3714750" algn="l"/>
              </a:tabLst>
            </a:pPr>
            <a:r>
              <a:rPr lang="en-US" sz="2300" b="1" dirty="0">
                <a:solidFill>
                  <a:srgbClr val="FF0000"/>
                </a:solidFill>
                <a:latin typeface="Arial" panose="020B0604020202020204" pitchFamily="34" charset="0"/>
                <a:cs typeface="Arial" panose="020B0604020202020204" pitchFamily="34" charset="0"/>
              </a:rPr>
              <a:t>P</a:t>
            </a:r>
            <a:r>
              <a:rPr lang="en-US" sz="2300" dirty="0">
                <a:latin typeface="Arial" panose="020B0604020202020204" pitchFamily="34" charset="0"/>
                <a:cs typeface="Arial" panose="020B0604020202020204" pitchFamily="34" charset="0"/>
              </a:rPr>
              <a:t> Sarah makes a pattern sequence with squares</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 	□□□□ 	□□□□ </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	□□ 	□□</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000250" algn="l"/>
                <a:tab pos="3429000" algn="l"/>
              </a:tabLst>
            </a:pP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the next pattern in the sequence.</a:t>
            </a:r>
          </a:p>
          <a:p>
            <a:pPr marL="457200" indent="-457200">
              <a:buClr>
                <a:srgbClr val="C00000"/>
              </a:buClr>
              <a:buFont typeface="+mj-lt"/>
              <a:buAutoNum type="alphaLcPeriod"/>
              <a:tabLst>
                <a:tab pos="2000250" algn="l"/>
                <a:tab pos="3429000" algn="l"/>
              </a:tabLst>
            </a:pPr>
            <a:r>
              <a:rPr lang="en-US" sz="2300" dirty="0" smtClean="0">
                <a:latin typeface="Arial" panose="020B0604020202020204" pitchFamily="34" charset="0"/>
                <a:cs typeface="Arial" panose="020B0604020202020204" pitchFamily="34" charset="0"/>
              </a:rPr>
              <a:t>Sarah </a:t>
            </a:r>
            <a:r>
              <a:rPr lang="en-US" sz="2300" dirty="0">
                <a:latin typeface="Arial" panose="020B0604020202020204" pitchFamily="34" charset="0"/>
                <a:cs typeface="Arial" panose="020B0604020202020204" pitchFamily="34" charset="0"/>
              </a:rPr>
              <a:t>has 38 </a:t>
            </a:r>
            <a:r>
              <a:rPr lang="en-US" sz="2300" dirty="0" smtClean="0">
                <a:latin typeface="Arial" panose="020B0604020202020204" pitchFamily="34" charset="0"/>
                <a:cs typeface="Arial" panose="020B0604020202020204" pitchFamily="34" charset="0"/>
              </a:rPr>
              <a:t>squares.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Does </a:t>
            </a:r>
            <a:r>
              <a:rPr lang="en-US" sz="2300" dirty="0">
                <a:latin typeface="Arial" panose="020B0604020202020204" pitchFamily="34" charset="0"/>
                <a:cs typeface="Arial" panose="020B0604020202020204" pitchFamily="34" charset="0"/>
              </a:rPr>
              <a:t>she have enough to make the </a:t>
            </a:r>
          </a:p>
          <a:p>
            <a:pPr marL="971550" indent="-400050">
              <a:buClr>
                <a:srgbClr val="C00000"/>
              </a:buClr>
              <a:buFont typeface="+mj-lt"/>
              <a:buAutoNum type="romanLcPeriod"/>
              <a:tabLst>
                <a:tab pos="2000250" algn="l"/>
                <a:tab pos="3429000" algn="l"/>
              </a:tabLst>
            </a:pPr>
            <a:r>
              <a:rPr lang="en-US" sz="2300" dirty="0" smtClean="0">
                <a:latin typeface="Arial" panose="020B0604020202020204" pitchFamily="34" charset="0"/>
                <a:cs typeface="Arial" panose="020B0604020202020204" pitchFamily="34" charset="0"/>
              </a:rPr>
              <a:t>10</a:t>
            </a:r>
            <a:r>
              <a:rPr lang="en-US" sz="2300" baseline="30000" dirty="0" smtClean="0">
                <a:latin typeface="Arial" panose="020B0604020202020204" pitchFamily="34" charset="0"/>
                <a:cs typeface="Arial" panose="020B0604020202020204" pitchFamily="34" charset="0"/>
              </a:rPr>
              <a:t>th</a:t>
            </a:r>
            <a:r>
              <a:rPr lang="en-US" sz="2300" dirty="0" smtClean="0">
                <a:latin typeface="Arial" panose="020B0604020202020204" pitchFamily="34" charset="0"/>
                <a:cs typeface="Arial" panose="020B0604020202020204" pitchFamily="34" charset="0"/>
              </a:rPr>
              <a:t> pattern </a:t>
            </a:r>
            <a:endParaRPr lang="en-US" sz="2300" dirty="0">
              <a:latin typeface="Arial" panose="020B0604020202020204" pitchFamily="34" charset="0"/>
              <a:cs typeface="Arial" panose="020B0604020202020204" pitchFamily="34" charset="0"/>
            </a:endParaRPr>
          </a:p>
          <a:p>
            <a:pPr marL="971550" indent="-400050">
              <a:buClr>
                <a:srgbClr val="C00000"/>
              </a:buClr>
              <a:buFont typeface="+mj-lt"/>
              <a:buAutoNum type="romanLcPeriod"/>
              <a:tabLst>
                <a:tab pos="2000250" algn="l"/>
                <a:tab pos="3429000" algn="l"/>
              </a:tabLst>
            </a:pPr>
            <a:r>
              <a:rPr lang="en-US" sz="2300" dirty="0" smtClean="0">
                <a:latin typeface="Arial" panose="020B0604020202020204" pitchFamily="34" charset="0"/>
                <a:cs typeface="Arial" panose="020B0604020202020204" pitchFamily="34" charset="0"/>
              </a:rPr>
              <a:t>the 20</a:t>
            </a:r>
            <a:r>
              <a:rPr lang="en-US" sz="2300" baseline="30000" dirty="0" smtClean="0">
                <a:latin typeface="Arial" panose="020B0604020202020204" pitchFamily="34" charset="0"/>
                <a:cs typeface="Arial" panose="020B0604020202020204" pitchFamily="34" charset="0"/>
              </a:rPr>
              <a:t>th</a:t>
            </a:r>
            <a:r>
              <a:rPr lang="en-US" sz="2300" dirty="0" smtClean="0">
                <a:latin typeface="Arial" panose="020B0604020202020204" pitchFamily="34" charset="0"/>
                <a:cs typeface="Arial" panose="020B0604020202020204" pitchFamily="34" charset="0"/>
              </a:rPr>
              <a:t> pattern</a:t>
            </a:r>
            <a:r>
              <a:rPr lang="en-US" sz="2300" dirty="0">
                <a:latin typeface="Arial" panose="020B0604020202020204" pitchFamily="34" charset="0"/>
                <a:cs typeface="Arial" panose="020B0604020202020204" pitchFamily="34" charset="0"/>
              </a:rPr>
              <a:t>?</a:t>
            </a:r>
          </a:p>
          <a:p>
            <a:pPr marL="457200" indent="-457200">
              <a:buClr>
                <a:srgbClr val="C00000"/>
              </a:buClr>
              <a:buFont typeface="+mj-lt"/>
              <a:buAutoNum type="alphaLcPeriod" startAt="3"/>
              <a:tabLst>
                <a:tab pos="2000250" algn="l"/>
                <a:tab pos="3429000" algn="l"/>
              </a:tabLst>
            </a:pP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pattern number of </a:t>
            </a:r>
            <a:r>
              <a:rPr lang="en-US" sz="2300" dirty="0" smtClean="0">
                <a:latin typeface="Arial" panose="020B0604020202020204" pitchFamily="34" charset="0"/>
                <a:cs typeface="Arial" panose="020B0604020202020204" pitchFamily="34" charset="0"/>
              </a:rPr>
              <a:t>the biggest </a:t>
            </a:r>
            <a:r>
              <a:rPr lang="en-US" sz="2300" dirty="0">
                <a:latin typeface="Arial" panose="020B0604020202020204" pitchFamily="34" charset="0"/>
                <a:cs typeface="Arial" panose="020B0604020202020204" pitchFamily="34" charset="0"/>
              </a:rPr>
              <a:t>pattern she can make.</a:t>
            </a:r>
          </a:p>
        </p:txBody>
      </p:sp>
    </p:spTree>
    <p:extLst>
      <p:ext uri="{BB962C8B-B14F-4D97-AF65-F5344CB8AC3E}">
        <p14:creationId xmlns:p14="http://schemas.microsoft.com/office/powerpoint/2010/main" val="4110140646"/>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5.8 – Using the </a:t>
            </a:r>
            <a:r>
              <a:rPr lang="en-GB" sz="3500" i="1" dirty="0" smtClean="0"/>
              <a:t>n</a:t>
            </a:r>
            <a:r>
              <a:rPr lang="en-GB" sz="3500" dirty="0" smtClean="0"/>
              <a:t>th Term of a Sequence</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41</a:t>
            </a:r>
            <a:endParaRPr lang="en-GB" sz="1400" b="1" dirty="0">
              <a:latin typeface="Calibri" panose="020F0502020204030204" pitchFamily="34" charset="0"/>
            </a:endParaRPr>
          </a:p>
        </p:txBody>
      </p:sp>
      <p:sp>
        <p:nvSpPr>
          <p:cNvPr id="3" name="Rectangle 2"/>
          <p:cNvSpPr/>
          <p:nvPr/>
        </p:nvSpPr>
        <p:spPr>
          <a:xfrm>
            <a:off x="251520" y="1196752"/>
            <a:ext cx="5256584" cy="5478423"/>
          </a:xfrm>
          <a:prstGeom prst="rect">
            <a:avLst/>
          </a:prstGeom>
        </p:spPr>
        <p:txBody>
          <a:bodyPr wrap="square">
            <a:spAutoFit/>
          </a:bodyPr>
          <a:lstStyle/>
          <a:p>
            <a:pPr marL="457200" indent="-457200">
              <a:buClr>
                <a:srgbClr val="C00000"/>
              </a:buClr>
              <a:buFont typeface="+mj-lt"/>
              <a:buAutoNum type="arabicPeriod" startAt="12"/>
              <a:tabLst>
                <a:tab pos="2114550" algn="l"/>
                <a:tab pos="3714750" algn="l"/>
              </a:tabLst>
            </a:pPr>
            <a:r>
              <a:rPr lang="en-US" sz="2300" b="1" dirty="0">
                <a:solidFill>
                  <a:srgbClr val="FF0000"/>
                </a:solidFill>
                <a:latin typeface="Arial" panose="020B0604020202020204" pitchFamily="34" charset="0"/>
                <a:cs typeface="Arial" panose="020B0604020202020204" pitchFamily="34" charset="0"/>
              </a:rPr>
              <a:t>P</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Here </a:t>
            </a:r>
            <a:r>
              <a:rPr lang="en-US" sz="2300" dirty="0">
                <a:latin typeface="Arial" panose="020B0604020202020204" pitchFamily="34" charset="0"/>
                <a:cs typeface="Arial" panose="020B0604020202020204" pitchFamily="34" charset="0"/>
              </a:rPr>
              <a:t>is a pattern sequence of yellow and </a:t>
            </a:r>
            <a:r>
              <a:rPr lang="en-US" sz="2300" dirty="0" smtClean="0">
                <a:latin typeface="Arial" panose="020B0604020202020204" pitchFamily="34" charset="0"/>
                <a:cs typeface="Arial" panose="020B0604020202020204" pitchFamily="34" charset="0"/>
              </a:rPr>
              <a:t>green </a:t>
            </a:r>
            <a:r>
              <a:rPr lang="en-US" sz="2300" dirty="0">
                <a:latin typeface="Arial" panose="020B0604020202020204" pitchFamily="34" charset="0"/>
                <a:cs typeface="Arial" panose="020B0604020202020204" pitchFamily="34" charset="0"/>
              </a:rPr>
              <a:t>tiles</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5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114550" algn="l"/>
                <a:tab pos="3714750" algn="l"/>
              </a:tabLst>
            </a:pPr>
            <a:r>
              <a:rPr lang="en-US" sz="2300" dirty="0" smtClean="0">
                <a:latin typeface="Arial" panose="020B0604020202020204" pitchFamily="34" charset="0"/>
                <a:cs typeface="Arial" panose="020B0604020202020204" pitchFamily="34" charset="0"/>
              </a:rPr>
              <a:t>Copy </a:t>
            </a:r>
            <a:r>
              <a:rPr lang="en-US" sz="2300" dirty="0">
                <a:latin typeface="Arial" panose="020B0604020202020204" pitchFamily="34" charset="0"/>
                <a:cs typeface="Arial" panose="020B0604020202020204" pitchFamily="34" charset="0"/>
              </a:rPr>
              <a:t>and complete the table for the numbers of yellow tiles and the numbers of green tiles</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114550" algn="l"/>
                <a:tab pos="3714750"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down the nth term for the sequence of the numbers of yellow </a:t>
            </a:r>
            <a:r>
              <a:rPr lang="en-US" sz="2300" dirty="0" smtClean="0">
                <a:latin typeface="Arial" panose="020B0604020202020204" pitchFamily="34" charset="0"/>
                <a:cs typeface="Arial" panose="020B0604020202020204" pitchFamily="34" charset="0"/>
              </a:rPr>
              <a:t>tiles</a:t>
            </a:r>
            <a:r>
              <a:rPr lang="en-US" sz="2300" dirty="0">
                <a:latin typeface="Arial" panose="020B0604020202020204" pitchFamily="34" charset="0"/>
                <a:cs typeface="Arial" panose="020B0604020202020204" pitchFamily="34" charset="0"/>
              </a:rPr>
              <a:t>.</a:t>
            </a:r>
            <a:endParaRPr lang="en-US" sz="23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295635" y="1996971"/>
            <a:ext cx="3168353" cy="100811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878882838"/>
              </p:ext>
            </p:extLst>
          </p:nvPr>
        </p:nvGraphicFramePr>
        <p:xfrm>
          <a:off x="251520" y="4199488"/>
          <a:ext cx="5256582" cy="1188720"/>
        </p:xfrm>
        <a:graphic>
          <a:graphicData uri="http://schemas.openxmlformats.org/drawingml/2006/table">
            <a:tbl>
              <a:tblPr firstRow="1" bandRow="1">
                <a:tableStyleId>{5940675A-B579-460E-94D1-54222C63F5DA}</a:tableStyleId>
              </a:tblPr>
              <a:tblGrid>
                <a:gridCol w="2706478"/>
                <a:gridCol w="512036"/>
                <a:gridCol w="512036"/>
                <a:gridCol w="512036"/>
                <a:gridCol w="512036"/>
                <a:gridCol w="501960"/>
              </a:tblGrid>
              <a:tr h="370840">
                <a:tc>
                  <a:txBody>
                    <a:bodyPr/>
                    <a:lstStyle/>
                    <a:p>
                      <a:r>
                        <a:rPr lang="en-US" sz="2000" b="1" dirty="0" smtClean="0">
                          <a:latin typeface="Arial" panose="020B0604020202020204" pitchFamily="34" charset="0"/>
                          <a:cs typeface="Arial" panose="020B0604020202020204" pitchFamily="34" charset="0"/>
                        </a:rPr>
                        <a:t>Pattern number</a:t>
                      </a:r>
                      <a:endParaRPr lang="en-US" sz="2000" b="1"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b="1" dirty="0" smtClean="0">
                          <a:latin typeface="Arial" panose="020B0604020202020204" pitchFamily="34" charset="0"/>
                          <a:cs typeface="Arial" panose="020B0604020202020204" pitchFamily="34" charset="0"/>
                        </a:rPr>
                        <a:t>No. of yellow tiles</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b="1" dirty="0" smtClean="0">
                          <a:latin typeface="Arial" panose="020B0604020202020204" pitchFamily="34" charset="0"/>
                          <a:cs typeface="Arial" panose="020B0604020202020204" pitchFamily="34" charset="0"/>
                        </a:rPr>
                        <a:t>No. of green tiles</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0109061"/>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5.8 – Using the </a:t>
            </a:r>
            <a:r>
              <a:rPr lang="en-GB" sz="3500" i="1" dirty="0" smtClean="0"/>
              <a:t>n</a:t>
            </a:r>
            <a:r>
              <a:rPr lang="en-GB" sz="3500" dirty="0" smtClean="0"/>
              <a:t>th Term of a Sequence</a:t>
            </a:r>
            <a:endParaRPr lang="en-GB" sz="35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41</a:t>
            </a:r>
            <a:endParaRPr lang="en-GB" sz="1400" b="1" dirty="0">
              <a:latin typeface="Calibri" panose="020F0502020204030204" pitchFamily="34" charset="0"/>
            </a:endParaRPr>
          </a:p>
        </p:txBody>
      </p:sp>
      <p:sp>
        <p:nvSpPr>
          <p:cNvPr id="3" name="Rectangle 2"/>
          <p:cNvSpPr/>
          <p:nvPr/>
        </p:nvSpPr>
        <p:spPr>
          <a:xfrm>
            <a:off x="251520" y="1232168"/>
            <a:ext cx="5256584" cy="5386090"/>
          </a:xfrm>
          <a:prstGeom prst="rect">
            <a:avLst/>
          </a:prstGeom>
        </p:spPr>
        <p:txBody>
          <a:bodyPr wrap="square">
            <a:spAutoFit/>
          </a:bodyPr>
          <a:lstStyle/>
          <a:p>
            <a:pPr marL="457200" indent="-457200">
              <a:buClr>
                <a:srgbClr val="C00000"/>
              </a:buClr>
              <a:buFont typeface="+mj-lt"/>
              <a:buAutoNum type="arabicPeriod" startAt="12"/>
              <a:tabLst>
                <a:tab pos="2114550" algn="l"/>
                <a:tab pos="3714750" algn="l"/>
              </a:tabLst>
            </a:pPr>
            <a:r>
              <a:rPr lang="en-US" sz="2200" b="1" dirty="0" smtClean="0">
                <a:solidFill>
                  <a:srgbClr val="FF0000"/>
                </a:solidFill>
                <a:latin typeface="Arial" panose="020B0604020202020204" pitchFamily="34" charset="0"/>
                <a:cs typeface="Arial" panose="020B0604020202020204" pitchFamily="34" charset="0"/>
              </a:rPr>
              <a:t>P</a:t>
            </a:r>
            <a:r>
              <a:rPr lang="en-US" sz="2200" dirty="0" smtClean="0">
                <a:latin typeface="Arial" panose="020B0604020202020204" pitchFamily="34" charset="0"/>
                <a:cs typeface="Arial" panose="020B0604020202020204" pitchFamily="34" charset="0"/>
              </a:rPr>
              <a:t> Here is a pattern sequence of yellow and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green tiles.</a:t>
            </a:r>
            <a:br>
              <a:rPr lang="en-US" sz="22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startAt="3"/>
              <a:tabLst>
                <a:tab pos="2114550" algn="l"/>
                <a:tab pos="371475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yellow tiles are there in the 20th pattern?</a:t>
            </a:r>
          </a:p>
          <a:p>
            <a:pPr marL="457200" indent="-457200">
              <a:buClr>
                <a:srgbClr val="C00000"/>
              </a:buClr>
              <a:buFont typeface="+mj-lt"/>
              <a:buAutoNum type="alphaLcPeriod" startAt="3"/>
              <a:tabLst>
                <a:tab pos="2114550" algn="l"/>
                <a:tab pos="371475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green tiles are there in the 30th pattern?</a:t>
            </a:r>
          </a:p>
          <a:p>
            <a:pPr marL="457200" indent="-457200">
              <a:buClr>
                <a:srgbClr val="C00000"/>
              </a:buClr>
              <a:buFont typeface="+mj-lt"/>
              <a:buAutoNum type="alphaLcPeriod" startAt="3"/>
              <a:tabLst>
                <a:tab pos="2114550" algn="l"/>
                <a:tab pos="3714750" algn="l"/>
              </a:tabLst>
            </a:pPr>
            <a:r>
              <a:rPr lang="en-US" sz="2200" dirty="0" smtClean="0">
                <a:latin typeface="Arial" panose="020B0604020202020204" pitchFamily="34" charset="0"/>
                <a:cs typeface="Arial" panose="020B0604020202020204" pitchFamily="34" charset="0"/>
              </a:rPr>
              <a:t>Fadeelah </a:t>
            </a:r>
            <a:r>
              <a:rPr lang="en-US" sz="2200" dirty="0">
                <a:latin typeface="Arial" panose="020B0604020202020204" pitchFamily="34" charset="0"/>
                <a:cs typeface="Arial" panose="020B0604020202020204" pitchFamily="34" charset="0"/>
              </a:rPr>
              <a:t>has 60 green tiles and 15 yellow </a:t>
            </a:r>
            <a:r>
              <a:rPr lang="en-US" sz="2200" dirty="0" smtClean="0">
                <a:latin typeface="Arial" panose="020B0604020202020204" pitchFamily="34" charset="0"/>
                <a:cs typeface="Arial" panose="020B0604020202020204" pitchFamily="34" charset="0"/>
              </a:rPr>
              <a:t>tiles. Which </a:t>
            </a:r>
            <a:r>
              <a:rPr lang="en-US" sz="2200" dirty="0">
                <a:latin typeface="Arial" panose="020B0604020202020204" pitchFamily="34" charset="0"/>
                <a:cs typeface="Arial" panose="020B0604020202020204" pitchFamily="34" charset="0"/>
              </a:rPr>
              <a:t>is the largest complete pattern she can make?</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339005" y="1700808"/>
            <a:ext cx="3168353" cy="100811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84529603"/>
              </p:ext>
            </p:extLst>
          </p:nvPr>
        </p:nvGraphicFramePr>
        <p:xfrm>
          <a:off x="251520" y="2780928"/>
          <a:ext cx="5256582" cy="1188720"/>
        </p:xfrm>
        <a:graphic>
          <a:graphicData uri="http://schemas.openxmlformats.org/drawingml/2006/table">
            <a:tbl>
              <a:tblPr firstRow="1" bandRow="1">
                <a:tableStyleId>{5940675A-B579-460E-94D1-54222C63F5DA}</a:tableStyleId>
              </a:tblPr>
              <a:tblGrid>
                <a:gridCol w="2706478"/>
                <a:gridCol w="512036"/>
                <a:gridCol w="512036"/>
                <a:gridCol w="512036"/>
                <a:gridCol w="512036"/>
                <a:gridCol w="501960"/>
              </a:tblGrid>
              <a:tr h="312035">
                <a:tc>
                  <a:txBody>
                    <a:bodyPr/>
                    <a:lstStyle/>
                    <a:p>
                      <a:r>
                        <a:rPr lang="en-US" sz="2000" b="1" dirty="0" smtClean="0">
                          <a:latin typeface="Arial" panose="020B0604020202020204" pitchFamily="34" charset="0"/>
                          <a:cs typeface="Arial" panose="020B0604020202020204" pitchFamily="34" charset="0"/>
                        </a:rPr>
                        <a:t>Pattern number</a:t>
                      </a:r>
                      <a:endParaRPr lang="en-US" sz="2000" b="1"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035">
                <a:tc>
                  <a:txBody>
                    <a:bodyPr/>
                    <a:lstStyle/>
                    <a:p>
                      <a:r>
                        <a:rPr lang="en-US" sz="2000" b="1" dirty="0" smtClean="0">
                          <a:latin typeface="Arial" panose="020B0604020202020204" pitchFamily="34" charset="0"/>
                          <a:cs typeface="Arial" panose="020B0604020202020204" pitchFamily="34" charset="0"/>
                        </a:rPr>
                        <a:t>No. of yellow tiles</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035">
                <a:tc>
                  <a:txBody>
                    <a:bodyPr/>
                    <a:lstStyle/>
                    <a:p>
                      <a:r>
                        <a:rPr lang="en-US" sz="2000" b="1" dirty="0" smtClean="0">
                          <a:latin typeface="Arial" panose="020B0604020202020204" pitchFamily="34" charset="0"/>
                          <a:cs typeface="Arial" panose="020B0604020202020204" pitchFamily="34" charset="0"/>
                        </a:rPr>
                        <a:t>No. of green tiles</a:t>
                      </a:r>
                      <a:endParaRPr lang="en-US"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31381549"/>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41</a:t>
            </a:r>
            <a:endParaRPr lang="en-GB" sz="1400" b="1" dirty="0">
              <a:latin typeface="Calibri" panose="020F0502020204030204" pitchFamily="34" charset="0"/>
            </a:endParaRPr>
          </a:p>
        </p:txBody>
      </p:sp>
      <p:sp>
        <p:nvSpPr>
          <p:cNvPr id="3" name="Rectangle 2"/>
          <p:cNvSpPr/>
          <p:nvPr/>
        </p:nvSpPr>
        <p:spPr>
          <a:xfrm>
            <a:off x="251520" y="1232168"/>
            <a:ext cx="5256584" cy="1631216"/>
          </a:xfrm>
          <a:prstGeom prst="rect">
            <a:avLst/>
          </a:prstGeom>
        </p:spPr>
        <p:txBody>
          <a:bodyPr wrap="square">
            <a:spAutoFit/>
          </a:bodyPr>
          <a:lstStyle/>
          <a:p>
            <a:pPr>
              <a:buClr>
                <a:srgbClr val="C00000"/>
              </a:buClr>
              <a:tabLst>
                <a:tab pos="2114550" algn="l"/>
                <a:tab pos="3714750" algn="l"/>
              </a:tabLst>
            </a:pPr>
            <a:r>
              <a:rPr lang="en-US" sz="2000" b="1" dirty="0" smtClean="0">
                <a:latin typeface="Arial" panose="020B0604020202020204" pitchFamily="34" charset="0"/>
                <a:cs typeface="Arial" panose="020B0604020202020204" pitchFamily="34" charset="0"/>
              </a:rPr>
              <a:t>Solve </a:t>
            </a:r>
            <a:r>
              <a:rPr lang="en-US" sz="2000" b="1" dirty="0">
                <a:latin typeface="Arial" panose="020B0604020202020204" pitchFamily="34" charset="0"/>
                <a:cs typeface="Arial" panose="020B0604020202020204" pitchFamily="34" charset="0"/>
              </a:rPr>
              <a:t>problems using these strategies where appropriate:</a:t>
            </a:r>
          </a:p>
          <a:p>
            <a:pPr marL="342900" indent="-342900">
              <a:buClr>
                <a:srgbClr val="C00000"/>
              </a:buClr>
              <a:buFont typeface="Arial" panose="020B0604020202020204" pitchFamily="34" charset="0"/>
              <a:buChar char="•"/>
              <a:tabLst>
                <a:tab pos="2114550" algn="l"/>
                <a:tab pos="371475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pictures</a:t>
            </a:r>
          </a:p>
          <a:p>
            <a:pPr marL="342900" indent="-342900">
              <a:buClr>
                <a:srgbClr val="C00000"/>
              </a:buClr>
              <a:buFont typeface="Arial" panose="020B0604020202020204" pitchFamily="34" charset="0"/>
              <a:buChar char="•"/>
              <a:tabLst>
                <a:tab pos="2114550" algn="l"/>
                <a:tab pos="371475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smaller numbers</a:t>
            </a:r>
          </a:p>
          <a:p>
            <a:pPr marL="342900" indent="-342900">
              <a:buClr>
                <a:srgbClr val="C00000"/>
              </a:buClr>
              <a:buFont typeface="Arial" panose="020B0604020202020204" pitchFamily="34" charset="0"/>
              <a:buChar char="•"/>
              <a:tabLst>
                <a:tab pos="2114550" algn="l"/>
                <a:tab pos="371475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bar models</a:t>
            </a:r>
            <a:r>
              <a:rPr lang="en-US" sz="2000" b="1"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grpSp>
        <p:nvGrpSpPr>
          <p:cNvPr id="9" name="Group 8"/>
          <p:cNvGrpSpPr/>
          <p:nvPr/>
        </p:nvGrpSpPr>
        <p:grpSpPr>
          <a:xfrm>
            <a:off x="243512" y="2852936"/>
            <a:ext cx="5264592" cy="3787979"/>
            <a:chOff x="3483872" y="1048967"/>
            <a:chExt cx="5264592" cy="3787979"/>
          </a:xfrm>
        </p:grpSpPr>
        <p:sp>
          <p:nvSpPr>
            <p:cNvPr id="10" name="Round Diagonal Corner Rectangle 9"/>
            <p:cNvSpPr/>
            <p:nvPr/>
          </p:nvSpPr>
          <p:spPr>
            <a:xfrm>
              <a:off x="3491880" y="1048967"/>
              <a:ext cx="5256584" cy="3787979"/>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55761"/>
              <a:ext cx="5256584" cy="425254"/>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1 – Exam-Style Questions</a:t>
              </a:r>
              <a:endParaRPr lang="en-US" sz="20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3563888" y="1481015"/>
              <a:ext cx="5176568" cy="3323987"/>
            </a:xfrm>
            <a:prstGeom prst="rect">
              <a:avLst/>
            </a:prstGeom>
          </p:spPr>
          <p:txBody>
            <a:bodyPr wrap="square">
              <a:spAutoFit/>
            </a:bodyPr>
            <a:lstStyle/>
            <a:p>
              <a:pPr>
                <a:spcAft>
                  <a:spcPts val="600"/>
                </a:spcAft>
                <a:tabLst>
                  <a:tab pos="4972050" algn="r"/>
                </a:tabLst>
              </a:pPr>
              <a:r>
                <a:rPr lang="en-US" sz="2000" dirty="0"/>
                <a:t>The pie chart </a:t>
              </a:r>
              <a:r>
                <a:rPr lang="en-US" sz="2000" dirty="0" smtClean="0"/>
                <a:t/>
              </a:r>
              <a:br>
                <a:rPr lang="en-US" sz="2000" dirty="0" smtClean="0"/>
              </a:br>
              <a:r>
                <a:rPr lang="en-US" sz="2000" dirty="0" smtClean="0"/>
                <a:t>right shows </a:t>
              </a:r>
              <a:r>
                <a:rPr lang="en-US" sz="2000" dirty="0"/>
                <a:t>the </a:t>
              </a:r>
              <a:r>
                <a:rPr lang="en-US" sz="2000" dirty="0" smtClean="0"/>
                <a:t/>
              </a:r>
              <a:br>
                <a:rPr lang="en-US" sz="2000" dirty="0" smtClean="0"/>
              </a:br>
              <a:r>
                <a:rPr lang="en-US" sz="2000" dirty="0" smtClean="0"/>
                <a:t>percentages the </a:t>
              </a:r>
              <a:br>
                <a:rPr lang="en-US" sz="2000" dirty="0" smtClean="0"/>
              </a:br>
              <a:r>
                <a:rPr lang="en-US" sz="2000" dirty="0" smtClean="0"/>
                <a:t>four </a:t>
              </a:r>
              <a:r>
                <a:rPr lang="en-US" sz="2000" dirty="0"/>
                <a:t>nominees </a:t>
              </a:r>
              <a:br>
                <a:rPr lang="en-US" sz="2000" dirty="0"/>
              </a:br>
              <a:r>
                <a:rPr lang="en-US" sz="2000" dirty="0" smtClean="0"/>
                <a:t>received </a:t>
              </a:r>
              <a:r>
                <a:rPr lang="en-US" sz="2000" dirty="0"/>
                <a:t>in a </a:t>
              </a:r>
              <a:r>
                <a:rPr lang="en-US" sz="2000" dirty="0" smtClean="0"/>
                <a:t/>
              </a:r>
              <a:br>
                <a:rPr lang="en-US" sz="2000" dirty="0" smtClean="0"/>
              </a:br>
              <a:r>
                <a:rPr lang="en-US" sz="2000" dirty="0" smtClean="0"/>
                <a:t>class vote. The </a:t>
              </a:r>
              <a:br>
                <a:rPr lang="en-US" sz="2000" dirty="0" smtClean="0"/>
              </a:br>
              <a:r>
                <a:rPr lang="en-US" sz="2000" dirty="0" smtClean="0"/>
                <a:t>percentages </a:t>
              </a:r>
              <a:r>
                <a:rPr lang="en-US" sz="2000" dirty="0"/>
                <a:t>are</a:t>
              </a:r>
            </a:p>
            <a:p>
              <a:pPr>
                <a:spcAft>
                  <a:spcPts val="600"/>
                </a:spcAft>
                <a:tabLst>
                  <a:tab pos="857250" algn="l"/>
                  <a:tab pos="2114550" algn="l"/>
                  <a:tab pos="3257550" algn="l"/>
                  <a:tab pos="4972050" algn="r"/>
                </a:tabLst>
              </a:pPr>
              <a:r>
                <a:rPr lang="en-US" sz="2000" dirty="0" smtClean="0"/>
                <a:t>x	x </a:t>
              </a:r>
              <a:r>
                <a:rPr lang="en-US" sz="2000" dirty="0"/>
                <a:t>+ </a:t>
              </a:r>
              <a:r>
                <a:rPr lang="en-US" sz="2000" dirty="0" smtClean="0"/>
                <a:t>3	x- </a:t>
              </a:r>
              <a:r>
                <a:rPr lang="en-US" sz="2000" dirty="0"/>
                <a:t>8 </a:t>
              </a:r>
              <a:r>
                <a:rPr lang="en-US" sz="2000" dirty="0" smtClean="0"/>
                <a:t>	2x</a:t>
              </a:r>
              <a:endParaRPr lang="en-US" sz="2000" dirty="0"/>
            </a:p>
            <a:p>
              <a:pPr>
                <a:spcAft>
                  <a:spcPts val="600"/>
                </a:spcAft>
                <a:tabLst>
                  <a:tab pos="4972050" algn="r"/>
                </a:tabLst>
              </a:pPr>
              <a:r>
                <a:rPr lang="en-US" sz="2000" dirty="0" smtClean="0"/>
                <a:t>What </a:t>
              </a:r>
              <a:r>
                <a:rPr lang="en-US" sz="2000" dirty="0"/>
                <a:t>percentage of the vote did Sarah get</a:t>
              </a:r>
              <a:r>
                <a:rPr lang="en-US" sz="2000" dirty="0" smtClean="0"/>
                <a:t>?	</a:t>
              </a:r>
              <a:r>
                <a:rPr lang="en-US" sz="2000" b="1" dirty="0" smtClean="0"/>
                <a:t>(</a:t>
              </a:r>
              <a:r>
                <a:rPr lang="en-US" sz="2000" b="1" dirty="0"/>
                <a:t>4 marks</a:t>
              </a:r>
              <a:r>
                <a:rPr lang="en-US" sz="2000" b="1" dirty="0" smtClean="0"/>
                <a:t>)</a:t>
              </a:r>
              <a:endParaRPr lang="en-US" sz="2000" b="1" dirty="0"/>
            </a:p>
          </p:txBody>
        </p:sp>
      </p:grpSp>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483768" y="3356992"/>
            <a:ext cx="2952328" cy="2195321"/>
          </a:xfrm>
          <a:prstGeom prst="rect">
            <a:avLst/>
          </a:prstGeom>
        </p:spPr>
      </p:pic>
    </p:spTree>
    <p:extLst>
      <p:ext uri="{BB962C8B-B14F-4D97-AF65-F5344CB8AC3E}">
        <p14:creationId xmlns:p14="http://schemas.microsoft.com/office/powerpoint/2010/main" val="2826490417"/>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5.1 </a:t>
            </a:r>
            <a:r>
              <a:rPr lang="en-GB" dirty="0" smtClean="0"/>
              <a:t>– Solving Equations 1</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a:t>
            </a:r>
            <a:endParaRPr lang="en-GB" sz="1400" b="1" dirty="0">
              <a:latin typeface="Calibri" panose="020F0502020204030204" pitchFamily="34" charset="0"/>
            </a:endParaRPr>
          </a:p>
        </p:txBody>
      </p:sp>
      <p:sp>
        <p:nvSpPr>
          <p:cNvPr id="3" name="Rectangle 2"/>
          <p:cNvSpPr/>
          <p:nvPr/>
        </p:nvSpPr>
        <p:spPr>
          <a:xfrm>
            <a:off x="251520" y="1196752"/>
            <a:ext cx="5256584" cy="1200329"/>
          </a:xfrm>
          <a:prstGeom prst="rect">
            <a:avLst/>
          </a:prstGeom>
        </p:spPr>
        <p:txBody>
          <a:bodyPr wrap="square">
            <a:spAutoFit/>
          </a:bodyPr>
          <a:lstStyle/>
          <a:p>
            <a:pPr marL="401638" indent="-401638">
              <a:buClr>
                <a:srgbClr val="C00000"/>
              </a:buClr>
              <a:buFont typeface="+mj-lt"/>
              <a:buAutoNum type="arabicPeriod" startAt="3"/>
            </a:pPr>
            <a:r>
              <a:rPr lang="en-US" sz="2400" dirty="0" smtClean="0">
                <a:latin typeface="Arial" panose="020B0604020202020204" pitchFamily="34" charset="0"/>
                <a:cs typeface="Arial" panose="020B0604020202020204" pitchFamily="34" charset="0"/>
              </a:rPr>
              <a:t>Copy and complete to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solve these equations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using a balancing method.</a:t>
            </a:r>
          </a:p>
        </p:txBody>
      </p:sp>
      <p:pic>
        <p:nvPicPr>
          <p:cNvPr id="2" name="Picture 1"/>
          <p:cNvPicPr>
            <a:picLocks noChangeAspect="1"/>
          </p:cNvPicPr>
          <p:nvPr/>
        </p:nvPicPr>
        <p:blipFill rotWithShape="1">
          <a:blip r:embed="rId4" cstate="print">
            <a:lum contrast="8000"/>
            <a:extLst>
              <a:ext uri="{28A0092B-C50C-407E-A947-70E740481C1C}">
                <a14:useLocalDpi xmlns:a14="http://schemas.microsoft.com/office/drawing/2010/main" val="0"/>
              </a:ext>
            </a:extLst>
          </a:blip>
          <a:srcRect/>
          <a:stretch/>
        </p:blipFill>
        <p:spPr>
          <a:xfrm>
            <a:off x="251520" y="2348880"/>
            <a:ext cx="4392488" cy="4244289"/>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4355976" y="1244758"/>
            <a:ext cx="1152128" cy="1408156"/>
          </a:xfrm>
          <a:prstGeom prst="rect">
            <a:avLst/>
          </a:prstGeom>
        </p:spPr>
      </p:pic>
    </p:spTree>
    <p:extLst>
      <p:ext uri="{BB962C8B-B14F-4D97-AF65-F5344CB8AC3E}">
        <p14:creationId xmlns:p14="http://schemas.microsoft.com/office/powerpoint/2010/main" val="561411178"/>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42</a:t>
            </a:r>
            <a:endParaRPr lang="en-GB" sz="1400" b="1" dirty="0">
              <a:latin typeface="Calibri" panose="020F0502020204030204" pitchFamily="34" charset="0"/>
            </a:endParaRPr>
          </a:p>
        </p:txBody>
      </p:sp>
      <p:sp>
        <p:nvSpPr>
          <p:cNvPr id="3" name="Rectangle 2"/>
          <p:cNvSpPr/>
          <p:nvPr/>
        </p:nvSpPr>
        <p:spPr>
          <a:xfrm>
            <a:off x="251520" y="1232168"/>
            <a:ext cx="5256584" cy="5678478"/>
          </a:xfrm>
          <a:prstGeom prst="rect">
            <a:avLst/>
          </a:prstGeom>
        </p:spPr>
        <p:txBody>
          <a:bodyPr wrap="square">
            <a:spAutoFit/>
          </a:bodyPr>
          <a:lstStyle/>
          <a:p>
            <a:pPr marL="457200" indent="-457200">
              <a:buClr>
                <a:srgbClr val="C00000"/>
              </a:buClr>
              <a:buFont typeface="+mj-lt"/>
              <a:buAutoNum type="arabicPeriod" startAt="2"/>
              <a:tabLst>
                <a:tab pos="2114550" algn="l"/>
                <a:tab pos="3714750" algn="l"/>
              </a:tabLst>
            </a:pPr>
            <a:r>
              <a:rPr lang="en-US" sz="3220" dirty="0">
                <a:latin typeface="Arial" panose="020B0604020202020204" pitchFamily="34" charset="0"/>
                <a:cs typeface="Arial" panose="020B0604020202020204" pitchFamily="34" charset="0"/>
              </a:rPr>
              <a:t>A rectangle has a height of </a:t>
            </a:r>
            <a:r>
              <a:rPr lang="en-US" sz="3220" i="1" dirty="0" smtClean="0">
                <a:latin typeface="Arial" panose="020B0604020202020204" pitchFamily="34" charset="0"/>
                <a:cs typeface="Arial" panose="020B0604020202020204" pitchFamily="34" charset="0"/>
              </a:rPr>
              <a:t>p</a:t>
            </a:r>
            <a:r>
              <a:rPr lang="en-US" sz="3220" dirty="0" smtClean="0">
                <a:latin typeface="Arial" panose="020B0604020202020204" pitchFamily="34" charset="0"/>
                <a:cs typeface="Arial" panose="020B0604020202020204" pitchFamily="34" charset="0"/>
              </a:rPr>
              <a:t> cm </a:t>
            </a:r>
            <a:r>
              <a:rPr lang="en-US" sz="3220" dirty="0">
                <a:latin typeface="Arial" panose="020B0604020202020204" pitchFamily="34" charset="0"/>
                <a:cs typeface="Arial" panose="020B0604020202020204" pitchFamily="34" charset="0"/>
              </a:rPr>
              <a:t>and a width of (</a:t>
            </a:r>
            <a:r>
              <a:rPr lang="en-US" sz="3220" i="1" dirty="0">
                <a:latin typeface="Arial" panose="020B0604020202020204" pitchFamily="34" charset="0"/>
                <a:cs typeface="Arial" panose="020B0604020202020204" pitchFamily="34" charset="0"/>
              </a:rPr>
              <a:t>p</a:t>
            </a:r>
            <a:r>
              <a:rPr lang="en-US" sz="3220" dirty="0">
                <a:latin typeface="Arial" panose="020B0604020202020204" pitchFamily="34" charset="0"/>
                <a:cs typeface="Arial" panose="020B0604020202020204" pitchFamily="34" charset="0"/>
              </a:rPr>
              <a:t> + 2) cm. The area of the rectangle </a:t>
            </a:r>
            <a:r>
              <a:rPr lang="en-US" sz="3220" dirty="0" smtClean="0">
                <a:latin typeface="Arial" panose="020B0604020202020204" pitchFamily="34" charset="0"/>
                <a:cs typeface="Arial" panose="020B0604020202020204" pitchFamily="34" charset="0"/>
              </a:rPr>
              <a:t>is 24 </a:t>
            </a:r>
            <a:r>
              <a:rPr lang="en-US" sz="3220" dirty="0">
                <a:latin typeface="Arial" panose="020B0604020202020204" pitchFamily="34" charset="0"/>
                <a:cs typeface="Arial" panose="020B0604020202020204" pitchFamily="34" charset="0"/>
              </a:rPr>
              <a:t>cm</a:t>
            </a:r>
            <a:r>
              <a:rPr lang="en-US" sz="3220" baseline="30000" dirty="0">
                <a:latin typeface="Arial" panose="020B0604020202020204" pitchFamily="34" charset="0"/>
                <a:cs typeface="Arial" panose="020B0604020202020204" pitchFamily="34" charset="0"/>
              </a:rPr>
              <a:t>2</a:t>
            </a:r>
            <a:r>
              <a:rPr lang="en-US" sz="3220" dirty="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2114550" algn="l"/>
                <a:tab pos="3714750" algn="l"/>
              </a:tabLst>
            </a:pPr>
            <a:r>
              <a:rPr lang="en-US" sz="3220" dirty="0" smtClean="0">
                <a:latin typeface="Arial" panose="020B0604020202020204" pitchFamily="34" charset="0"/>
                <a:cs typeface="Arial" panose="020B0604020202020204" pitchFamily="34" charset="0"/>
              </a:rPr>
              <a:t>Write </a:t>
            </a:r>
            <a:r>
              <a:rPr lang="en-US" sz="3220" dirty="0">
                <a:latin typeface="Arial" panose="020B0604020202020204" pitchFamily="34" charset="0"/>
                <a:cs typeface="Arial" panose="020B0604020202020204" pitchFamily="34" charset="0"/>
              </a:rPr>
              <a:t>an equation for the area, </a:t>
            </a:r>
            <a:r>
              <a:rPr lang="en-US" sz="3220" i="1" dirty="0">
                <a:latin typeface="Arial" panose="020B0604020202020204" pitchFamily="34" charset="0"/>
                <a:cs typeface="Arial" panose="020B0604020202020204" pitchFamily="34" charset="0"/>
              </a:rPr>
              <a:t>A</a:t>
            </a:r>
            <a:r>
              <a:rPr lang="en-US" sz="3220" dirty="0">
                <a:latin typeface="Arial" panose="020B0604020202020204" pitchFamily="34" charset="0"/>
                <a:cs typeface="Arial" panose="020B0604020202020204" pitchFamily="34" charset="0"/>
              </a:rPr>
              <a:t>, of the rectangle in terms of </a:t>
            </a:r>
            <a:r>
              <a:rPr lang="en-US" sz="3220" i="1" dirty="0">
                <a:latin typeface="Arial" panose="020B0604020202020204" pitchFamily="34" charset="0"/>
                <a:cs typeface="Arial" panose="020B0604020202020204" pitchFamily="34" charset="0"/>
              </a:rPr>
              <a:t>p</a:t>
            </a:r>
            <a:r>
              <a:rPr lang="en-US" sz="3220" dirty="0">
                <a:latin typeface="Arial" panose="020B0604020202020204" pitchFamily="34" charset="0"/>
                <a:cs typeface="Arial" panose="020B0604020202020204" pitchFamily="34" charset="0"/>
              </a:rPr>
              <a:t>. </a:t>
            </a:r>
            <a:endParaRPr lang="en-US" sz="322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114550" algn="l"/>
                <a:tab pos="3714750" algn="l"/>
              </a:tabLst>
            </a:pPr>
            <a:r>
              <a:rPr lang="en-US" sz="3220" i="1" dirty="0" smtClean="0">
                <a:latin typeface="Arial" panose="020B0604020202020204" pitchFamily="34" charset="0"/>
                <a:cs typeface="Arial" panose="020B0604020202020204" pitchFamily="34" charset="0"/>
              </a:rPr>
              <a:t>p</a:t>
            </a:r>
            <a:r>
              <a:rPr lang="en-US" sz="3220" dirty="0" smtClean="0">
                <a:latin typeface="Arial" panose="020B0604020202020204" pitchFamily="34" charset="0"/>
                <a:cs typeface="Arial" panose="020B0604020202020204" pitchFamily="34" charset="0"/>
              </a:rPr>
              <a:t> </a:t>
            </a:r>
            <a:r>
              <a:rPr lang="en-US" sz="3220" dirty="0">
                <a:latin typeface="Arial" panose="020B0604020202020204" pitchFamily="34" charset="0"/>
                <a:cs typeface="Arial" panose="020B0604020202020204" pitchFamily="34" charset="0"/>
              </a:rPr>
              <a:t>is a whole </a:t>
            </a:r>
            <a:r>
              <a:rPr lang="en-US" sz="3220" dirty="0" smtClean="0">
                <a:latin typeface="Arial" panose="020B0604020202020204" pitchFamily="34" charset="0"/>
                <a:cs typeface="Arial" panose="020B0604020202020204" pitchFamily="34" charset="0"/>
              </a:rPr>
              <a:t>number.</a:t>
            </a:r>
            <a:br>
              <a:rPr lang="en-US" sz="3220" dirty="0" smtClean="0">
                <a:latin typeface="Arial" panose="020B0604020202020204" pitchFamily="34" charset="0"/>
                <a:cs typeface="Arial" panose="020B0604020202020204" pitchFamily="34" charset="0"/>
              </a:rPr>
            </a:br>
            <a:r>
              <a:rPr lang="en-US" sz="3220" dirty="0" smtClean="0">
                <a:latin typeface="Arial" panose="020B0604020202020204" pitchFamily="34" charset="0"/>
                <a:cs typeface="Arial" panose="020B0604020202020204" pitchFamily="34" charset="0"/>
              </a:rPr>
              <a:t>Solve </a:t>
            </a:r>
            <a:r>
              <a:rPr lang="en-US" sz="3220" dirty="0">
                <a:latin typeface="Arial" panose="020B0604020202020204" pitchFamily="34" charset="0"/>
                <a:cs typeface="Arial" panose="020B0604020202020204" pitchFamily="34" charset="0"/>
              </a:rPr>
              <a:t>the equation to find </a:t>
            </a:r>
            <a:r>
              <a:rPr lang="en-US" sz="3220" i="1" dirty="0">
                <a:latin typeface="Arial" panose="020B0604020202020204" pitchFamily="34" charset="0"/>
                <a:cs typeface="Arial" panose="020B0604020202020204" pitchFamily="34" charset="0"/>
              </a:rPr>
              <a:t>p</a:t>
            </a:r>
            <a:r>
              <a:rPr lang="en-US" sz="3220" dirty="0" smtClean="0">
                <a:latin typeface="Arial" panose="020B0604020202020204" pitchFamily="34" charset="0"/>
                <a:cs typeface="Arial" panose="020B0604020202020204" pitchFamily="34" charset="0"/>
              </a:rPr>
              <a:t>.</a:t>
            </a:r>
            <a:endParaRPr lang="en-US" sz="322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2235891651"/>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42</a:t>
            </a:r>
            <a:endParaRPr lang="en-GB" sz="1400" b="1" dirty="0">
              <a:latin typeface="Calibri" panose="020F0502020204030204" pitchFamily="34" charset="0"/>
            </a:endParaRPr>
          </a:p>
        </p:txBody>
      </p:sp>
      <p:sp>
        <p:nvSpPr>
          <p:cNvPr id="3" name="Rectangle 2"/>
          <p:cNvSpPr/>
          <p:nvPr/>
        </p:nvSpPr>
        <p:spPr>
          <a:xfrm>
            <a:off x="251520" y="1232168"/>
            <a:ext cx="5256584" cy="5403018"/>
          </a:xfrm>
          <a:prstGeom prst="rect">
            <a:avLst/>
          </a:prstGeom>
        </p:spPr>
        <p:txBody>
          <a:bodyPr wrap="square">
            <a:spAutoFit/>
          </a:bodyPr>
          <a:lstStyle/>
          <a:p>
            <a:pPr marL="400050" indent="-400050">
              <a:buClr>
                <a:srgbClr val="C00000"/>
              </a:buClr>
              <a:buFont typeface="+mj-lt"/>
              <a:buAutoNum type="arabicPeriod" startAt="3"/>
              <a:tabLst>
                <a:tab pos="2114550" algn="l"/>
                <a:tab pos="3714750" algn="l"/>
              </a:tabLst>
            </a:pPr>
            <a:r>
              <a:rPr lang="en-US" sz="2030" b="1" dirty="0" smtClean="0">
                <a:solidFill>
                  <a:srgbClr val="FF0000"/>
                </a:solidFill>
                <a:latin typeface="Arial" panose="020B0604020202020204" pitchFamily="34" charset="0"/>
                <a:cs typeface="Arial" panose="020B0604020202020204" pitchFamily="34" charset="0"/>
              </a:rPr>
              <a:t>R</a:t>
            </a:r>
            <a:r>
              <a:rPr lang="en-US" sz="2030" dirty="0" smtClean="0">
                <a:latin typeface="Arial" panose="020B0604020202020204" pitchFamily="34" charset="0"/>
                <a:cs typeface="Arial" panose="020B0604020202020204" pitchFamily="34" charset="0"/>
              </a:rPr>
              <a:t> </a:t>
            </a:r>
            <a:r>
              <a:rPr lang="en-US" sz="2030" dirty="0">
                <a:latin typeface="Arial" panose="020B0604020202020204" pitchFamily="34" charset="0"/>
                <a:cs typeface="Arial" panose="020B0604020202020204" pitchFamily="34" charset="0"/>
              </a:rPr>
              <a:t>Weight is the force exerted on a </a:t>
            </a:r>
            <a:r>
              <a:rPr lang="en-US" sz="2030" dirty="0" smtClean="0">
                <a:latin typeface="Arial" panose="020B0604020202020204" pitchFamily="34" charset="0"/>
                <a:cs typeface="Arial" panose="020B0604020202020204" pitchFamily="34" charset="0"/>
              </a:rPr>
              <a:t>mass. On </a:t>
            </a:r>
            <a:r>
              <a:rPr lang="en-US" sz="2030" dirty="0">
                <a:latin typeface="Arial" panose="020B0604020202020204" pitchFamily="34" charset="0"/>
                <a:cs typeface="Arial" panose="020B0604020202020204" pitchFamily="34" charset="0"/>
              </a:rPr>
              <a:t>Earth, an object's weight (in N) is 10</a:t>
            </a:r>
            <a:r>
              <a:rPr lang="en-US" sz="2030" i="1" dirty="0">
                <a:latin typeface="Arial" panose="020B0604020202020204" pitchFamily="34" charset="0"/>
                <a:cs typeface="Arial" panose="020B0604020202020204" pitchFamily="34" charset="0"/>
              </a:rPr>
              <a:t>m</a:t>
            </a:r>
            <a:r>
              <a:rPr lang="en-US" sz="2030" dirty="0">
                <a:latin typeface="Arial" panose="020B0604020202020204" pitchFamily="34" charset="0"/>
                <a:cs typeface="Arial" panose="020B0604020202020204" pitchFamily="34" charset="0"/>
              </a:rPr>
              <a:t>, where </a:t>
            </a:r>
            <a:r>
              <a:rPr lang="en-US" sz="2030" i="1" dirty="0">
                <a:latin typeface="Arial" panose="020B0604020202020204" pitchFamily="34" charset="0"/>
                <a:cs typeface="Arial" panose="020B0604020202020204" pitchFamily="34" charset="0"/>
              </a:rPr>
              <a:t>m</a:t>
            </a:r>
            <a:r>
              <a:rPr lang="en-US" sz="2030" dirty="0">
                <a:latin typeface="Arial" panose="020B0604020202020204" pitchFamily="34" charset="0"/>
                <a:cs typeface="Arial" panose="020B0604020202020204" pitchFamily="34" charset="0"/>
              </a:rPr>
              <a:t> is the mass (in kg</a:t>
            </a:r>
            <a:r>
              <a:rPr lang="en-US" sz="2030" dirty="0" smtClean="0">
                <a:latin typeface="Arial" panose="020B0604020202020204" pitchFamily="34" charset="0"/>
                <a:cs typeface="Arial" panose="020B0604020202020204" pitchFamily="34" charset="0"/>
              </a:rPr>
              <a:t>).</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To </a:t>
            </a:r>
            <a:r>
              <a:rPr lang="en-US" sz="2030" dirty="0">
                <a:latin typeface="Arial" panose="020B0604020202020204" pitchFamily="34" charset="0"/>
                <a:cs typeface="Arial" panose="020B0604020202020204" pitchFamily="34" charset="0"/>
              </a:rPr>
              <a:t>calculate the pressure, </a:t>
            </a:r>
            <a:r>
              <a:rPr lang="en-US" sz="2030" b="1" i="1" dirty="0">
                <a:latin typeface="Arial" panose="020B0604020202020204" pitchFamily="34" charset="0"/>
                <a:cs typeface="Arial" panose="020B0604020202020204" pitchFamily="34" charset="0"/>
              </a:rPr>
              <a:t>P</a:t>
            </a:r>
            <a:r>
              <a:rPr lang="en-US" sz="2030" dirty="0">
                <a:latin typeface="Arial" panose="020B0604020202020204" pitchFamily="34" charset="0"/>
                <a:cs typeface="Arial" panose="020B0604020202020204" pitchFamily="34" charset="0"/>
              </a:rPr>
              <a:t> (in N/m</a:t>
            </a:r>
            <a:r>
              <a:rPr lang="en-US" sz="2030" baseline="30000" dirty="0">
                <a:latin typeface="Arial" panose="020B0604020202020204" pitchFamily="34" charset="0"/>
                <a:cs typeface="Arial" panose="020B0604020202020204" pitchFamily="34" charset="0"/>
              </a:rPr>
              <a:t>2</a:t>
            </a:r>
            <a:r>
              <a:rPr lang="en-US" sz="2030" dirty="0">
                <a:latin typeface="Arial" panose="020B0604020202020204" pitchFamily="34" charset="0"/>
                <a:cs typeface="Arial" panose="020B0604020202020204" pitchFamily="34" charset="0"/>
              </a:rPr>
              <a:t>), divide the force applied, </a:t>
            </a:r>
            <a:r>
              <a:rPr lang="en-US" sz="2030" b="1" i="1" dirty="0">
                <a:latin typeface="Arial" panose="020B0604020202020204" pitchFamily="34" charset="0"/>
                <a:cs typeface="Arial" panose="020B0604020202020204" pitchFamily="34" charset="0"/>
              </a:rPr>
              <a:t>F</a:t>
            </a:r>
            <a:r>
              <a:rPr lang="en-US" sz="2030" dirty="0">
                <a:latin typeface="Arial" panose="020B0604020202020204" pitchFamily="34" charset="0"/>
                <a:cs typeface="Arial" panose="020B0604020202020204" pitchFamily="34" charset="0"/>
              </a:rPr>
              <a:t>, by the area, </a:t>
            </a:r>
            <a:r>
              <a:rPr lang="en-US" sz="2030" b="1" i="1" dirty="0">
                <a:latin typeface="Arial" panose="020B0604020202020204" pitchFamily="34" charset="0"/>
                <a:cs typeface="Arial" panose="020B0604020202020204" pitchFamily="34" charset="0"/>
              </a:rPr>
              <a:t>A</a:t>
            </a:r>
            <a:r>
              <a:rPr lang="en-US" sz="2030" dirty="0">
                <a:latin typeface="Arial" panose="020B0604020202020204" pitchFamily="34" charset="0"/>
                <a:cs typeface="Arial" panose="020B0604020202020204" pitchFamily="34" charset="0"/>
              </a:rPr>
              <a:t>. </a:t>
            </a:r>
            <a:endParaRPr lang="en-US" sz="2030" dirty="0" smtClean="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2114550" algn="l"/>
                <a:tab pos="3714750" algn="l"/>
              </a:tabLst>
            </a:pPr>
            <a:r>
              <a:rPr lang="en-US" sz="2030" dirty="0" smtClean="0">
                <a:latin typeface="Arial" panose="020B0604020202020204" pitchFamily="34" charset="0"/>
                <a:cs typeface="Arial" panose="020B0604020202020204" pitchFamily="34" charset="0"/>
              </a:rPr>
              <a:t>Write </a:t>
            </a:r>
            <a:r>
              <a:rPr lang="en-US" sz="2030" dirty="0">
                <a:latin typeface="Arial" panose="020B0604020202020204" pitchFamily="34" charset="0"/>
                <a:cs typeface="Arial" panose="020B0604020202020204" pitchFamily="34" charset="0"/>
              </a:rPr>
              <a:t>down the formula for calculating the pressure in terms of </a:t>
            </a:r>
            <a:r>
              <a:rPr lang="en-US" sz="2030" i="1" dirty="0">
                <a:latin typeface="Arial" panose="020B0604020202020204" pitchFamily="34" charset="0"/>
                <a:cs typeface="Arial" panose="020B0604020202020204" pitchFamily="34" charset="0"/>
              </a:rPr>
              <a:t>m</a:t>
            </a:r>
            <a:r>
              <a:rPr lang="en-US" sz="2030" dirty="0">
                <a:latin typeface="Arial" panose="020B0604020202020204" pitchFamily="34" charset="0"/>
                <a:cs typeface="Arial" panose="020B0604020202020204" pitchFamily="34" charset="0"/>
              </a:rPr>
              <a:t> and </a:t>
            </a:r>
            <a:r>
              <a:rPr lang="en-US" sz="2030" i="1" dirty="0">
                <a:latin typeface="Arial" panose="020B0604020202020204" pitchFamily="34" charset="0"/>
                <a:cs typeface="Arial" panose="020B0604020202020204" pitchFamily="34" charset="0"/>
              </a:rPr>
              <a:t>A</a:t>
            </a:r>
            <a:r>
              <a:rPr lang="en-US" sz="2030" dirty="0">
                <a:latin typeface="Arial" panose="020B0604020202020204" pitchFamily="34" charset="0"/>
                <a:cs typeface="Arial" panose="020B0604020202020204" pitchFamily="34" charset="0"/>
              </a:rPr>
              <a:t>. </a:t>
            </a:r>
            <a:endParaRPr lang="en-US" sz="2030" dirty="0" smtClean="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2114550" algn="l"/>
                <a:tab pos="3714750" algn="l"/>
              </a:tabLst>
            </a:pPr>
            <a:r>
              <a:rPr lang="en-US" sz="2030" dirty="0" smtClean="0">
                <a:latin typeface="Arial" panose="020B0604020202020204" pitchFamily="34" charset="0"/>
                <a:cs typeface="Arial" panose="020B0604020202020204" pitchFamily="34" charset="0"/>
              </a:rPr>
              <a:t>An </a:t>
            </a:r>
            <a:r>
              <a:rPr lang="en-US" sz="2030" dirty="0">
                <a:latin typeface="Arial" panose="020B0604020202020204" pitchFamily="34" charset="0"/>
                <a:cs typeface="Arial" panose="020B0604020202020204" pitchFamily="34" charset="0"/>
              </a:rPr>
              <a:t>elephant's mass is 5000 kg. Each foot has an area of 0.1 </a:t>
            </a:r>
            <a:r>
              <a:rPr lang="en-US" sz="2030" dirty="0" smtClean="0">
                <a:latin typeface="Arial" panose="020B0604020202020204" pitchFamily="34" charset="0"/>
                <a:cs typeface="Arial" panose="020B0604020202020204" pitchFamily="34" charset="0"/>
              </a:rPr>
              <a:t>m</a:t>
            </a:r>
            <a:r>
              <a:rPr lang="en-US" sz="2030" baseline="30000" dirty="0" smtClean="0">
                <a:latin typeface="Arial" panose="020B0604020202020204" pitchFamily="34" charset="0"/>
                <a:cs typeface="Arial" panose="020B0604020202020204" pitchFamily="34" charset="0"/>
              </a:rPr>
              <a:t>2</a:t>
            </a:r>
            <a:r>
              <a:rPr lang="en-US" sz="2030" dirty="0" smtClean="0">
                <a:latin typeface="Arial" panose="020B0604020202020204" pitchFamily="34" charset="0"/>
                <a:cs typeface="Arial" panose="020B0604020202020204" pitchFamily="34" charset="0"/>
              </a:rPr>
              <a:t>.</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Work </a:t>
            </a:r>
            <a:r>
              <a:rPr lang="en-US" sz="2030" dirty="0">
                <a:latin typeface="Arial" panose="020B0604020202020204" pitchFamily="34" charset="0"/>
                <a:cs typeface="Arial" panose="020B0604020202020204" pitchFamily="34" charset="0"/>
              </a:rPr>
              <a:t>out the pressure for each </a:t>
            </a:r>
            <a:r>
              <a:rPr lang="en-US" sz="2030" dirty="0" smtClean="0">
                <a:latin typeface="Arial" panose="020B0604020202020204" pitchFamily="34" charset="0"/>
                <a:cs typeface="Arial" panose="020B0604020202020204" pitchFamily="34" charset="0"/>
              </a:rPr>
              <a:t>foot. </a:t>
            </a:r>
          </a:p>
          <a:p>
            <a:pPr marL="685800" indent="-342900">
              <a:buClr>
                <a:srgbClr val="C00000"/>
              </a:buClr>
              <a:buFont typeface="+mj-lt"/>
              <a:buAutoNum type="alphaLcPeriod"/>
              <a:tabLst>
                <a:tab pos="2114550" algn="l"/>
                <a:tab pos="3714750" algn="l"/>
              </a:tabLst>
            </a:pPr>
            <a:r>
              <a:rPr lang="en-US" sz="2030" dirty="0" smtClean="0">
                <a:latin typeface="Arial" panose="020B0604020202020204" pitchFamily="34" charset="0"/>
                <a:cs typeface="Arial" panose="020B0604020202020204" pitchFamily="34" charset="0"/>
              </a:rPr>
              <a:t>The </a:t>
            </a:r>
            <a:r>
              <a:rPr lang="en-US" sz="2030" dirty="0">
                <a:latin typeface="Arial" panose="020B0604020202020204" pitchFamily="34" charset="0"/>
                <a:cs typeface="Arial" panose="020B0604020202020204" pitchFamily="34" charset="0"/>
              </a:rPr>
              <a:t>mass of a woman wearing stiletto heels is 63 kg. Each heel has an area of 0.00004 </a:t>
            </a:r>
            <a:r>
              <a:rPr lang="en-US" sz="2030" dirty="0" smtClean="0">
                <a:latin typeface="Arial" panose="020B0604020202020204" pitchFamily="34" charset="0"/>
                <a:cs typeface="Arial" panose="020B0604020202020204" pitchFamily="34" charset="0"/>
              </a:rPr>
              <a:t>m</a:t>
            </a:r>
            <a:r>
              <a:rPr lang="en-US" sz="2030" baseline="30000" dirty="0" smtClean="0">
                <a:latin typeface="Arial" panose="020B0604020202020204" pitchFamily="34" charset="0"/>
                <a:cs typeface="Arial" panose="020B0604020202020204" pitchFamily="34" charset="0"/>
              </a:rPr>
              <a:t>2</a:t>
            </a:r>
            <a:r>
              <a:rPr lang="en-US" sz="2030" dirty="0" smtClean="0">
                <a:latin typeface="Arial" panose="020B0604020202020204" pitchFamily="34" charset="0"/>
                <a:cs typeface="Arial" panose="020B0604020202020204" pitchFamily="34" charset="0"/>
              </a:rPr>
              <a:t>.</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Work </a:t>
            </a:r>
            <a:r>
              <a:rPr lang="en-US" sz="2030" dirty="0">
                <a:latin typeface="Arial" panose="020B0604020202020204" pitchFamily="34" charset="0"/>
                <a:cs typeface="Arial" panose="020B0604020202020204" pitchFamily="34" charset="0"/>
              </a:rPr>
              <a:t>out the pressure for each </a:t>
            </a:r>
            <a:r>
              <a:rPr lang="en-US" sz="2030" dirty="0" smtClean="0">
                <a:latin typeface="Arial" panose="020B0604020202020204" pitchFamily="34" charset="0"/>
                <a:cs typeface="Arial" panose="020B0604020202020204" pitchFamily="34" charset="0"/>
              </a:rPr>
              <a:t>heel.</a:t>
            </a:r>
          </a:p>
          <a:p>
            <a:pPr marL="685800" indent="-342900">
              <a:buClr>
                <a:srgbClr val="C00000"/>
              </a:buClr>
              <a:buFont typeface="+mj-lt"/>
              <a:buAutoNum type="alphaLcPeriod"/>
              <a:tabLst>
                <a:tab pos="2114550" algn="l"/>
                <a:tab pos="3714750" algn="l"/>
              </a:tabLst>
            </a:pPr>
            <a:r>
              <a:rPr lang="en-US" sz="2030" dirty="0" smtClean="0">
                <a:latin typeface="Arial" panose="020B0604020202020204" pitchFamily="34" charset="0"/>
                <a:cs typeface="Arial" panose="020B0604020202020204" pitchFamily="34" charset="0"/>
              </a:rPr>
              <a:t>Which </a:t>
            </a:r>
            <a:r>
              <a:rPr lang="en-US" sz="2030" dirty="0">
                <a:latin typeface="Arial" panose="020B0604020202020204" pitchFamily="34" charset="0"/>
                <a:cs typeface="Arial" panose="020B0604020202020204" pitchFamily="34" charset="0"/>
              </a:rPr>
              <a:t>will do more damage to a lawn, the elephant or the woman?</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4263435220"/>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42</a:t>
            </a:r>
            <a:endParaRPr lang="en-GB" sz="1400" b="1" dirty="0">
              <a:latin typeface="Calibri" panose="020F0502020204030204" pitchFamily="34" charset="0"/>
            </a:endParaRPr>
          </a:p>
        </p:txBody>
      </p:sp>
      <p:sp>
        <p:nvSpPr>
          <p:cNvPr id="3" name="Rectangle 2"/>
          <p:cNvSpPr/>
          <p:nvPr/>
        </p:nvSpPr>
        <p:spPr>
          <a:xfrm>
            <a:off x="251520" y="1232168"/>
            <a:ext cx="5256584" cy="4395049"/>
          </a:xfrm>
          <a:prstGeom prst="rect">
            <a:avLst/>
          </a:prstGeom>
        </p:spPr>
        <p:txBody>
          <a:bodyPr wrap="square">
            <a:spAutoFit/>
          </a:bodyPr>
          <a:lstStyle/>
          <a:p>
            <a:pPr marL="457200" indent="-457200">
              <a:buClr>
                <a:srgbClr val="C00000"/>
              </a:buClr>
              <a:buFont typeface="+mj-lt"/>
              <a:buAutoNum type="arabicPeriod" startAt="4"/>
              <a:tabLst>
                <a:tab pos="2114550" algn="l"/>
                <a:tab pos="3714750" algn="l"/>
              </a:tabLst>
            </a:pPr>
            <a:r>
              <a:rPr lang="en-US" sz="2330" b="1" dirty="0" smtClean="0">
                <a:solidFill>
                  <a:srgbClr val="FF0000"/>
                </a:solidFill>
                <a:latin typeface="Arial" panose="020B0604020202020204" pitchFamily="34" charset="0"/>
                <a:cs typeface="Arial" panose="020B0604020202020204" pitchFamily="34" charset="0"/>
              </a:rPr>
              <a:t>R</a:t>
            </a:r>
            <a:r>
              <a:rPr lang="en-US" sz="2330" dirty="0">
                <a:latin typeface="Arial" panose="020B0604020202020204" pitchFamily="34" charset="0"/>
                <a:cs typeface="Arial" panose="020B0604020202020204" pitchFamily="34" charset="0"/>
              </a:rPr>
              <a:t> </a:t>
            </a:r>
            <a:r>
              <a:rPr lang="en-US" sz="2330" dirty="0" smtClean="0">
                <a:latin typeface="Arial" panose="020B0604020202020204" pitchFamily="34" charset="0"/>
                <a:cs typeface="Arial" panose="020B0604020202020204" pitchFamily="34" charset="0"/>
              </a:rPr>
              <a:t>Ken </a:t>
            </a:r>
            <a:r>
              <a:rPr lang="en-US" sz="2330" dirty="0">
                <a:latin typeface="Arial" panose="020B0604020202020204" pitchFamily="34" charset="0"/>
                <a:cs typeface="Arial" panose="020B0604020202020204" pitchFamily="34" charset="0"/>
              </a:rPr>
              <a:t>has £45. He gets £12 a week pocket money and will save half of it each </a:t>
            </a:r>
            <a:r>
              <a:rPr lang="en-US" sz="2330" dirty="0" smtClean="0">
                <a:latin typeface="Arial" panose="020B0604020202020204" pitchFamily="34" charset="0"/>
                <a:cs typeface="Arial" panose="020B0604020202020204" pitchFamily="34" charset="0"/>
              </a:rPr>
              <a:t>week.</a:t>
            </a:r>
          </a:p>
          <a:p>
            <a:pPr marL="857250" indent="-400050">
              <a:buClr>
                <a:srgbClr val="C00000"/>
              </a:buClr>
              <a:buFont typeface="+mj-lt"/>
              <a:buAutoNum type="alphaLcPeriod"/>
              <a:tabLst>
                <a:tab pos="2114550" algn="l"/>
                <a:tab pos="3714750" algn="l"/>
              </a:tabLst>
            </a:pPr>
            <a:r>
              <a:rPr lang="en-US" sz="2330" dirty="0" smtClean="0">
                <a:latin typeface="Arial" panose="020B0604020202020204" pitchFamily="34" charset="0"/>
                <a:cs typeface="Arial" panose="020B0604020202020204" pitchFamily="34" charset="0"/>
              </a:rPr>
              <a:t>Write </a:t>
            </a:r>
            <a:r>
              <a:rPr lang="en-US" sz="2330" dirty="0">
                <a:latin typeface="Arial" panose="020B0604020202020204" pitchFamily="34" charset="0"/>
                <a:cs typeface="Arial" panose="020B0604020202020204" pitchFamily="34" charset="0"/>
              </a:rPr>
              <a:t>down how much he will have after the 1st, 2nd, 3rd and 4th </a:t>
            </a:r>
            <a:r>
              <a:rPr lang="en-US" sz="2330" dirty="0" smtClean="0">
                <a:latin typeface="Arial" panose="020B0604020202020204" pitchFamily="34" charset="0"/>
                <a:cs typeface="Arial" panose="020B0604020202020204" pitchFamily="34" charset="0"/>
              </a:rPr>
              <a:t>weeks. </a:t>
            </a:r>
          </a:p>
          <a:p>
            <a:pPr marL="857250" indent="-400050">
              <a:buClr>
                <a:srgbClr val="C00000"/>
              </a:buClr>
              <a:buFont typeface="+mj-lt"/>
              <a:buAutoNum type="alphaLcPeriod"/>
              <a:tabLst>
                <a:tab pos="2114550" algn="l"/>
                <a:tab pos="3714750" algn="l"/>
              </a:tabLst>
            </a:pPr>
            <a:r>
              <a:rPr lang="en-US" sz="2330" dirty="0" smtClean="0">
                <a:latin typeface="Arial" panose="020B0604020202020204" pitchFamily="34" charset="0"/>
                <a:cs typeface="Arial" panose="020B0604020202020204" pitchFamily="34" charset="0"/>
              </a:rPr>
              <a:t>This </a:t>
            </a:r>
            <a:r>
              <a:rPr lang="en-US" sz="2330" dirty="0">
                <a:latin typeface="Arial" panose="020B0604020202020204" pitchFamily="34" charset="0"/>
                <a:cs typeface="Arial" panose="020B0604020202020204" pitchFamily="34" charset="0"/>
              </a:rPr>
              <a:t>forms a sequence. How can you tell? </a:t>
            </a:r>
            <a:endParaRPr lang="en-US" sz="233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114550" algn="l"/>
                <a:tab pos="3714750" algn="l"/>
              </a:tabLst>
            </a:pPr>
            <a:r>
              <a:rPr lang="en-US" sz="2330" dirty="0" smtClean="0">
                <a:latin typeface="Arial" panose="020B0604020202020204" pitchFamily="34" charset="0"/>
                <a:cs typeface="Arial" panose="020B0604020202020204" pitchFamily="34" charset="0"/>
              </a:rPr>
              <a:t>What </a:t>
            </a:r>
            <a:r>
              <a:rPr lang="en-US" sz="2330" dirty="0">
                <a:latin typeface="Arial" panose="020B0604020202020204" pitchFamily="34" charset="0"/>
                <a:cs typeface="Arial" panose="020B0604020202020204" pitchFamily="34" charset="0"/>
              </a:rPr>
              <a:t>is the </a:t>
            </a:r>
            <a:r>
              <a:rPr lang="en-US" sz="2330" i="1" dirty="0" smtClean="0">
                <a:latin typeface="Arial" panose="020B0604020202020204" pitchFamily="34" charset="0"/>
                <a:cs typeface="Arial" panose="020B0604020202020204" pitchFamily="34" charset="0"/>
              </a:rPr>
              <a:t>n</a:t>
            </a:r>
            <a:r>
              <a:rPr lang="en-US" sz="2330" dirty="0" smtClean="0">
                <a:latin typeface="Arial" panose="020B0604020202020204" pitchFamily="34" charset="0"/>
                <a:cs typeface="Arial" panose="020B0604020202020204" pitchFamily="34" charset="0"/>
              </a:rPr>
              <a:t>th term </a:t>
            </a:r>
            <a:r>
              <a:rPr lang="en-US" sz="2330" dirty="0">
                <a:latin typeface="Arial" panose="020B0604020202020204" pitchFamily="34" charset="0"/>
                <a:cs typeface="Arial" panose="020B0604020202020204" pitchFamily="34" charset="0"/>
              </a:rPr>
              <a:t>of this sequence? </a:t>
            </a:r>
            <a:endParaRPr lang="en-US" sz="233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114550" algn="l"/>
                <a:tab pos="3714750" algn="l"/>
              </a:tabLst>
            </a:pPr>
            <a:r>
              <a:rPr lang="en-US" sz="2330" dirty="0" smtClean="0">
                <a:latin typeface="Arial" panose="020B0604020202020204" pitchFamily="34" charset="0"/>
                <a:cs typeface="Arial" panose="020B0604020202020204" pitchFamily="34" charset="0"/>
              </a:rPr>
              <a:t>How </a:t>
            </a:r>
            <a:r>
              <a:rPr lang="en-US" sz="2330" dirty="0">
                <a:latin typeface="Arial" panose="020B0604020202020204" pitchFamily="34" charset="0"/>
                <a:cs typeface="Arial" panose="020B0604020202020204" pitchFamily="34" charset="0"/>
              </a:rPr>
              <a:t>much will he have after 6 months?</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
        <p:nvSpPr>
          <p:cNvPr id="6" name="Rectangle 5"/>
          <p:cNvSpPr/>
          <p:nvPr/>
        </p:nvSpPr>
        <p:spPr>
          <a:xfrm flipH="1">
            <a:off x="277538" y="5733256"/>
            <a:ext cx="5204539" cy="79208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Q4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Draw bar models to show the amount each week.</a:t>
            </a:r>
          </a:p>
        </p:txBody>
      </p:sp>
    </p:spTree>
    <p:extLst>
      <p:ext uri="{BB962C8B-B14F-4D97-AF65-F5344CB8AC3E}">
        <p14:creationId xmlns:p14="http://schemas.microsoft.com/office/powerpoint/2010/main" val="1559328295"/>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42</a:t>
            </a:r>
            <a:endParaRPr lang="en-GB" sz="1400" b="1" dirty="0">
              <a:latin typeface="Calibri" panose="020F0502020204030204" pitchFamily="34" charset="0"/>
            </a:endParaRPr>
          </a:p>
        </p:txBody>
      </p:sp>
      <p:sp>
        <p:nvSpPr>
          <p:cNvPr id="3" name="Rectangle 2"/>
          <p:cNvSpPr/>
          <p:nvPr/>
        </p:nvSpPr>
        <p:spPr>
          <a:xfrm>
            <a:off x="251520" y="1232168"/>
            <a:ext cx="5256584" cy="5543056"/>
          </a:xfrm>
          <a:prstGeom prst="rect">
            <a:avLst/>
          </a:prstGeom>
        </p:spPr>
        <p:txBody>
          <a:bodyPr wrap="square">
            <a:spAutoFit/>
          </a:bodyPr>
          <a:lstStyle/>
          <a:p>
            <a:pPr marL="457200" indent="-457200">
              <a:buClr>
                <a:srgbClr val="C00000"/>
              </a:buClr>
              <a:buFont typeface="+mj-lt"/>
              <a:buAutoNum type="arabicPeriod" startAt="5"/>
              <a:tabLst>
                <a:tab pos="2114550" algn="l"/>
                <a:tab pos="3714750" algn="l"/>
              </a:tabLst>
            </a:pPr>
            <a:r>
              <a:rPr lang="en-US" sz="2520" b="1" dirty="0" smtClean="0">
                <a:solidFill>
                  <a:srgbClr val="FF0000"/>
                </a:solidFill>
                <a:latin typeface="Arial" panose="020B0604020202020204" pitchFamily="34" charset="0"/>
                <a:cs typeface="Arial" panose="020B0604020202020204" pitchFamily="34" charset="0"/>
              </a:rPr>
              <a:t>R</a:t>
            </a:r>
            <a:r>
              <a:rPr lang="en-US" sz="2520" dirty="0">
                <a:latin typeface="Arial" panose="020B0604020202020204" pitchFamily="34" charset="0"/>
                <a:cs typeface="Arial" panose="020B0604020202020204" pitchFamily="34" charset="0"/>
              </a:rPr>
              <a:t> </a:t>
            </a:r>
            <a:r>
              <a:rPr lang="en-US" sz="2520" dirty="0" smtClean="0">
                <a:latin typeface="Arial" panose="020B0604020202020204" pitchFamily="34" charset="0"/>
                <a:cs typeface="Arial" panose="020B0604020202020204" pitchFamily="34" charset="0"/>
              </a:rPr>
              <a:t>Hanna </a:t>
            </a:r>
            <a:r>
              <a:rPr lang="en-US" sz="2520" dirty="0">
                <a:latin typeface="Arial" panose="020B0604020202020204" pitchFamily="34" charset="0"/>
                <a:cs typeface="Arial" panose="020B0604020202020204" pitchFamily="34" charset="0"/>
              </a:rPr>
              <a:t>bought a new car for £</a:t>
            </a:r>
            <a:r>
              <a:rPr lang="en-US" sz="2520" dirty="0" smtClean="0">
                <a:latin typeface="Arial" panose="020B0604020202020204" pitchFamily="34" charset="0"/>
                <a:cs typeface="Arial" panose="020B0604020202020204" pitchFamily="34" charset="0"/>
              </a:rPr>
              <a:t>8250.</a:t>
            </a:r>
            <a:br>
              <a:rPr lang="en-US" sz="2520" dirty="0" smtClean="0">
                <a:latin typeface="Arial" panose="020B0604020202020204" pitchFamily="34" charset="0"/>
                <a:cs typeface="Arial" panose="020B0604020202020204" pitchFamily="34" charset="0"/>
              </a:rPr>
            </a:br>
            <a:r>
              <a:rPr lang="en-US" sz="2520" dirty="0" smtClean="0">
                <a:latin typeface="Arial" panose="020B0604020202020204" pitchFamily="34" charset="0"/>
                <a:cs typeface="Arial" panose="020B0604020202020204" pitchFamily="34" charset="0"/>
              </a:rPr>
              <a:t>She </a:t>
            </a:r>
            <a:r>
              <a:rPr lang="en-US" sz="2520" dirty="0">
                <a:latin typeface="Arial" panose="020B0604020202020204" pitchFamily="34" charset="0"/>
                <a:cs typeface="Arial" panose="020B0604020202020204" pitchFamily="34" charset="0"/>
              </a:rPr>
              <a:t>paid a deposit of £2150 and paid the rest back during the first </a:t>
            </a:r>
            <a:r>
              <a:rPr lang="en-US" sz="2520" dirty="0" smtClean="0">
                <a:latin typeface="Arial" panose="020B0604020202020204" pitchFamily="34" charset="0"/>
                <a:cs typeface="Arial" panose="020B0604020202020204" pitchFamily="34" charset="0"/>
              </a:rPr>
              <a:t>year.</a:t>
            </a:r>
            <a:br>
              <a:rPr lang="en-US" sz="2520" dirty="0" smtClean="0">
                <a:latin typeface="Arial" panose="020B0604020202020204" pitchFamily="34" charset="0"/>
                <a:cs typeface="Arial" panose="020B0604020202020204" pitchFamily="34" charset="0"/>
              </a:rPr>
            </a:br>
            <a:r>
              <a:rPr lang="en-US" sz="2520" dirty="0" smtClean="0">
                <a:latin typeface="Arial" panose="020B0604020202020204" pitchFamily="34" charset="0"/>
                <a:cs typeface="Arial" panose="020B0604020202020204" pitchFamily="34" charset="0"/>
              </a:rPr>
              <a:t>From </a:t>
            </a:r>
            <a:r>
              <a:rPr lang="en-US" sz="2520" dirty="0">
                <a:latin typeface="Arial" panose="020B0604020202020204" pitchFamily="34" charset="0"/>
                <a:cs typeface="Arial" panose="020B0604020202020204" pitchFamily="34" charset="0"/>
              </a:rPr>
              <a:t>January to May she paid </a:t>
            </a:r>
            <a:r>
              <a:rPr lang="en-US" sz="2520" dirty="0" smtClean="0">
                <a:latin typeface="Arial" panose="020B0604020202020204" pitchFamily="34" charset="0"/>
                <a:cs typeface="Arial" panose="020B0604020202020204" pitchFamily="34" charset="0"/>
              </a:rPr>
              <a:t>£</a:t>
            </a:r>
            <a:r>
              <a:rPr lang="en-US" sz="2520" i="1" dirty="0" smtClean="0">
                <a:latin typeface="Arial" panose="020B0604020202020204" pitchFamily="34" charset="0"/>
                <a:cs typeface="Arial" panose="020B0604020202020204" pitchFamily="34" charset="0"/>
              </a:rPr>
              <a:t>x</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each month. She then increased her payments by £100 and paid the new amount for the rest of the year.</a:t>
            </a:r>
          </a:p>
          <a:p>
            <a:pPr marL="914400" indent="-457200">
              <a:buClr>
                <a:srgbClr val="C00000"/>
              </a:buClr>
              <a:buFont typeface="+mj-lt"/>
              <a:buAutoNum type="alphaLcPeriod"/>
              <a:tabLst>
                <a:tab pos="2114550" algn="l"/>
                <a:tab pos="3714750" algn="l"/>
              </a:tabLst>
            </a:pPr>
            <a:r>
              <a:rPr lang="en-US" sz="2520" dirty="0" smtClean="0">
                <a:latin typeface="Arial" panose="020B0604020202020204" pitchFamily="34" charset="0"/>
                <a:cs typeface="Arial" panose="020B0604020202020204" pitchFamily="34" charset="0"/>
              </a:rPr>
              <a:t>Show </a:t>
            </a:r>
            <a:r>
              <a:rPr lang="en-US" sz="2520" dirty="0">
                <a:latin typeface="Arial" panose="020B0604020202020204" pitchFamily="34" charset="0"/>
                <a:cs typeface="Arial" panose="020B0604020202020204" pitchFamily="34" charset="0"/>
              </a:rPr>
              <a:t>that </a:t>
            </a:r>
            <a:r>
              <a:rPr lang="en-US" sz="2520" dirty="0" smtClean="0">
                <a:latin typeface="Arial" panose="020B0604020202020204" pitchFamily="34" charset="0"/>
                <a:cs typeface="Arial" panose="020B0604020202020204" pitchFamily="34" charset="0"/>
              </a:rPr>
              <a:t>12</a:t>
            </a:r>
            <a:r>
              <a:rPr lang="en-US" sz="2520" i="1" dirty="0" smtClean="0">
                <a:latin typeface="Arial" panose="020B0604020202020204" pitchFamily="34" charset="0"/>
                <a:cs typeface="Arial" panose="020B0604020202020204" pitchFamily="34" charset="0"/>
              </a:rPr>
              <a:t>x</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+ 2850 = 8250 </a:t>
            </a:r>
            <a:endParaRPr lang="en-US" sz="252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114550" algn="l"/>
                <a:tab pos="3714750" algn="l"/>
              </a:tabLst>
            </a:pPr>
            <a:r>
              <a:rPr lang="en-US" sz="2520" dirty="0" smtClean="0">
                <a:latin typeface="Arial" panose="020B0604020202020204" pitchFamily="34" charset="0"/>
                <a:cs typeface="Arial" panose="020B0604020202020204" pitchFamily="34" charset="0"/>
              </a:rPr>
              <a:t>How </a:t>
            </a:r>
            <a:r>
              <a:rPr lang="en-US" sz="2520" dirty="0">
                <a:latin typeface="Arial" panose="020B0604020202020204" pitchFamily="34" charset="0"/>
                <a:cs typeface="Arial" panose="020B0604020202020204" pitchFamily="34" charset="0"/>
              </a:rPr>
              <a:t>much did Hanna pay back in November?</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1672116307"/>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42</a:t>
            </a:r>
            <a:endParaRPr lang="en-GB" sz="1400" b="1" dirty="0">
              <a:latin typeface="Calibri" panose="020F0502020204030204" pitchFamily="34" charset="0"/>
            </a:endParaRPr>
          </a:p>
        </p:txBody>
      </p:sp>
      <p:sp>
        <p:nvSpPr>
          <p:cNvPr id="3" name="Rectangle 2"/>
          <p:cNvSpPr/>
          <p:nvPr/>
        </p:nvSpPr>
        <p:spPr>
          <a:xfrm>
            <a:off x="251520" y="1232168"/>
            <a:ext cx="5256584" cy="5155257"/>
          </a:xfrm>
          <a:prstGeom prst="rect">
            <a:avLst/>
          </a:prstGeom>
        </p:spPr>
        <p:txBody>
          <a:bodyPr wrap="square">
            <a:spAutoFit/>
          </a:bodyPr>
          <a:lstStyle/>
          <a:p>
            <a:pPr marL="400050" indent="-400050">
              <a:buClr>
                <a:srgbClr val="C00000"/>
              </a:buClr>
              <a:buFont typeface="+mj-lt"/>
              <a:buAutoNum type="arabicPeriod" startAt="6"/>
              <a:tabLst>
                <a:tab pos="2114550" algn="l"/>
                <a:tab pos="3714750" algn="l"/>
              </a:tabLst>
            </a:pPr>
            <a:r>
              <a:rPr lang="en-US" sz="2360" dirty="0" smtClean="0">
                <a:latin typeface="Arial" panose="020B0604020202020204" pitchFamily="34" charset="0"/>
                <a:cs typeface="Arial" panose="020B0604020202020204" pitchFamily="34" charset="0"/>
              </a:rPr>
              <a:t>Annie's </a:t>
            </a:r>
            <a:r>
              <a:rPr lang="en-US" sz="2360" dirty="0">
                <a:latin typeface="Arial" panose="020B0604020202020204" pitchFamily="34" charset="0"/>
                <a:cs typeface="Arial" panose="020B0604020202020204" pitchFamily="34" charset="0"/>
              </a:rPr>
              <a:t>mum is </a:t>
            </a:r>
            <a:r>
              <a:rPr lang="en-US" sz="2360" dirty="0" smtClean="0">
                <a:latin typeface="Arial" panose="020B0604020202020204" pitchFamily="34" charset="0"/>
                <a:cs typeface="Arial" panose="020B0604020202020204" pitchFamily="34" charset="0"/>
              </a:rPr>
              <a:t>165 cm </a:t>
            </a:r>
            <a:r>
              <a:rPr lang="en-US" sz="2360" dirty="0">
                <a:latin typeface="Arial" panose="020B0604020202020204" pitchFamily="34" charset="0"/>
                <a:cs typeface="Arial" panose="020B0604020202020204" pitchFamily="34" charset="0"/>
              </a:rPr>
              <a:t>tall. Annie is still not as tall as her mum when she stands on a 20 cm </a:t>
            </a:r>
            <a:r>
              <a:rPr lang="en-US" sz="2360" dirty="0" smtClean="0">
                <a:latin typeface="Arial" panose="020B0604020202020204" pitchFamily="34" charset="0"/>
                <a:cs typeface="Arial" panose="020B0604020202020204" pitchFamily="34" charset="0"/>
              </a:rPr>
              <a:t>step.</a:t>
            </a:r>
            <a:br>
              <a:rPr lang="en-US" sz="2360" dirty="0" smtClean="0">
                <a:latin typeface="Arial" panose="020B0604020202020204" pitchFamily="34" charset="0"/>
                <a:cs typeface="Arial" panose="020B0604020202020204" pitchFamily="34" charset="0"/>
              </a:rPr>
            </a:br>
            <a:r>
              <a:rPr lang="en-US" sz="2360" dirty="0" smtClean="0">
                <a:latin typeface="Arial" panose="020B0604020202020204" pitchFamily="34" charset="0"/>
                <a:cs typeface="Arial" panose="020B0604020202020204" pitchFamily="34" charset="0"/>
              </a:rPr>
              <a:t>Use </a:t>
            </a:r>
            <a:r>
              <a:rPr lang="en-US" sz="2360" i="1" dirty="0">
                <a:latin typeface="Arial" panose="020B0604020202020204" pitchFamily="34" charset="0"/>
                <a:cs typeface="Arial" panose="020B0604020202020204" pitchFamily="34" charset="0"/>
              </a:rPr>
              <a:t>h</a:t>
            </a:r>
            <a:r>
              <a:rPr lang="en-US" sz="2360" dirty="0">
                <a:latin typeface="Arial" panose="020B0604020202020204" pitchFamily="34" charset="0"/>
                <a:cs typeface="Arial" panose="020B0604020202020204" pitchFamily="34" charset="0"/>
              </a:rPr>
              <a:t> to represent Annie's height, </a:t>
            </a:r>
            <a:endParaRPr lang="en-US" sz="2360" dirty="0" smtClean="0">
              <a:latin typeface="Arial" panose="020B0604020202020204" pitchFamily="34" charset="0"/>
              <a:cs typeface="Arial" panose="020B0604020202020204" pitchFamily="34" charset="0"/>
            </a:endParaRPr>
          </a:p>
          <a:p>
            <a:pPr marL="800100" indent="-400050">
              <a:buClr>
                <a:srgbClr val="C00000"/>
              </a:buClr>
              <a:buFont typeface="+mj-lt"/>
              <a:buAutoNum type="alphaLcPeriod"/>
              <a:tabLst>
                <a:tab pos="2114550" algn="l"/>
                <a:tab pos="3714750" algn="l"/>
              </a:tabLst>
            </a:pPr>
            <a:r>
              <a:rPr lang="en-US" sz="2360" dirty="0" smtClean="0">
                <a:latin typeface="Arial" panose="020B0604020202020204" pitchFamily="34" charset="0"/>
                <a:cs typeface="Arial" panose="020B0604020202020204" pitchFamily="34" charset="0"/>
              </a:rPr>
              <a:t>Write </a:t>
            </a:r>
            <a:r>
              <a:rPr lang="en-US" sz="2360" dirty="0">
                <a:latin typeface="Arial" panose="020B0604020202020204" pitchFamily="34" charset="0"/>
                <a:cs typeface="Arial" panose="020B0604020202020204" pitchFamily="34" charset="0"/>
              </a:rPr>
              <a:t>an inequality for Annie's </a:t>
            </a:r>
            <a:r>
              <a:rPr lang="en-US" sz="2360" dirty="0" smtClean="0">
                <a:latin typeface="Arial" panose="020B0604020202020204" pitchFamily="34" charset="0"/>
                <a:cs typeface="Arial" panose="020B0604020202020204" pitchFamily="34" charset="0"/>
              </a:rPr>
              <a:t>height.</a:t>
            </a:r>
          </a:p>
          <a:p>
            <a:pPr marL="457200">
              <a:buClr>
                <a:srgbClr val="C00000"/>
              </a:buClr>
              <a:tabLst>
                <a:tab pos="2114550" algn="l"/>
                <a:tab pos="3714750" algn="l"/>
              </a:tabLst>
            </a:pPr>
            <a:r>
              <a:rPr lang="en-US" sz="2360" dirty="0" smtClean="0">
                <a:latin typeface="Arial" panose="020B0604020202020204" pitchFamily="34" charset="0"/>
                <a:cs typeface="Arial" panose="020B0604020202020204" pitchFamily="34" charset="0"/>
              </a:rPr>
              <a:t>Annie </a:t>
            </a:r>
            <a:r>
              <a:rPr lang="en-US" sz="2360" dirty="0">
                <a:latin typeface="Arial" panose="020B0604020202020204" pitchFamily="34" charset="0"/>
                <a:cs typeface="Arial" panose="020B0604020202020204" pitchFamily="34" charset="0"/>
              </a:rPr>
              <a:t>is more than twice the height of her baby brother. He is </a:t>
            </a:r>
            <a:r>
              <a:rPr lang="en-US" sz="2360" dirty="0" smtClean="0">
                <a:latin typeface="Arial" panose="020B0604020202020204" pitchFamily="34" charset="0"/>
                <a:cs typeface="Arial" panose="020B0604020202020204" pitchFamily="34" charset="0"/>
              </a:rPr>
              <a:t>65 cm </a:t>
            </a:r>
            <a:r>
              <a:rPr lang="en-US" sz="2360" dirty="0">
                <a:latin typeface="Arial" panose="020B0604020202020204" pitchFamily="34" charset="0"/>
                <a:cs typeface="Arial" panose="020B0604020202020204" pitchFamily="34" charset="0"/>
              </a:rPr>
              <a:t>tall</a:t>
            </a:r>
            <a:r>
              <a:rPr lang="en-US" sz="2360" dirty="0" smtClean="0">
                <a:latin typeface="Arial" panose="020B0604020202020204" pitchFamily="34" charset="0"/>
                <a:cs typeface="Arial" panose="020B0604020202020204" pitchFamily="34" charset="0"/>
              </a:rPr>
              <a:t>.</a:t>
            </a:r>
          </a:p>
          <a:p>
            <a:pPr marL="800100" indent="-342900">
              <a:buClr>
                <a:srgbClr val="C00000"/>
              </a:buClr>
              <a:buFont typeface="+mj-lt"/>
              <a:buAutoNum type="alphaLcPeriod" startAt="2"/>
              <a:tabLst>
                <a:tab pos="2114550" algn="l"/>
                <a:tab pos="3714750" algn="l"/>
              </a:tabLst>
            </a:pPr>
            <a:r>
              <a:rPr lang="en-US" sz="2360" dirty="0">
                <a:latin typeface="Arial" panose="020B0604020202020204" pitchFamily="34" charset="0"/>
                <a:cs typeface="Arial" panose="020B0604020202020204" pitchFamily="34" charset="0"/>
              </a:rPr>
              <a:t>Write another inequality for Annie's height, </a:t>
            </a:r>
            <a:endParaRPr lang="en-US" sz="236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startAt="2"/>
              <a:tabLst>
                <a:tab pos="2114550" algn="l"/>
                <a:tab pos="3714750" algn="l"/>
              </a:tabLst>
            </a:pPr>
            <a:r>
              <a:rPr lang="en-US" sz="2360" dirty="0" smtClean="0">
                <a:latin typeface="Arial" panose="020B0604020202020204" pitchFamily="34" charset="0"/>
                <a:cs typeface="Arial" panose="020B0604020202020204" pitchFamily="34" charset="0"/>
              </a:rPr>
              <a:t>Draw </a:t>
            </a:r>
            <a:r>
              <a:rPr lang="en-US" sz="2360" dirty="0">
                <a:latin typeface="Arial" panose="020B0604020202020204" pitchFamily="34" charset="0"/>
                <a:cs typeface="Arial" panose="020B0604020202020204" pitchFamily="34" charset="0"/>
              </a:rPr>
              <a:t>on a number line the range of possible values for Annie's height.</a:t>
            </a:r>
          </a:p>
        </p:txBody>
      </p:sp>
    </p:spTree>
    <p:extLst>
      <p:ext uri="{BB962C8B-B14F-4D97-AF65-F5344CB8AC3E}">
        <p14:creationId xmlns:p14="http://schemas.microsoft.com/office/powerpoint/2010/main" val="1989999014"/>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42</a:t>
            </a:r>
            <a:endParaRPr lang="en-GB" sz="1400" b="1" dirty="0">
              <a:latin typeface="Calibri" panose="020F0502020204030204" pitchFamily="34" charset="0"/>
            </a:endParaRPr>
          </a:p>
        </p:txBody>
      </p:sp>
      <p:sp>
        <p:nvSpPr>
          <p:cNvPr id="3" name="Rectangle 2"/>
          <p:cNvSpPr/>
          <p:nvPr/>
        </p:nvSpPr>
        <p:spPr>
          <a:xfrm>
            <a:off x="251520" y="1232168"/>
            <a:ext cx="5256584" cy="5216813"/>
          </a:xfrm>
          <a:prstGeom prst="rect">
            <a:avLst/>
          </a:prstGeom>
        </p:spPr>
        <p:txBody>
          <a:bodyPr wrap="square">
            <a:spAutoFit/>
          </a:bodyPr>
          <a:lstStyle/>
          <a:p>
            <a:pPr marL="457200" indent="-457200">
              <a:buClr>
                <a:srgbClr val="C00000"/>
              </a:buClr>
              <a:buFont typeface="+mj-lt"/>
              <a:buAutoNum type="arabicPeriod" startAt="7"/>
              <a:tabLst>
                <a:tab pos="2114550" algn="l"/>
                <a:tab pos="3714750" algn="l"/>
              </a:tabLst>
            </a:pPr>
            <a:r>
              <a:rPr lang="en-US" sz="2220" dirty="0">
                <a:latin typeface="Arial" panose="020B0604020202020204" pitchFamily="34" charset="0"/>
                <a:cs typeface="Arial" panose="020B0604020202020204" pitchFamily="34" charset="0"/>
              </a:rPr>
              <a:t>Three tanks, A, B and C, each have </a:t>
            </a:r>
            <a:r>
              <a:rPr lang="en-US" sz="2220" i="1" dirty="0">
                <a:latin typeface="Arial" panose="020B0604020202020204" pitchFamily="34" charset="0"/>
                <a:cs typeface="Arial" panose="020B0604020202020204" pitchFamily="34" charset="0"/>
              </a:rPr>
              <a:t>x</a:t>
            </a:r>
            <a:r>
              <a:rPr lang="en-US" sz="2220" dirty="0">
                <a:latin typeface="Arial" panose="020B0604020202020204" pitchFamily="34" charset="0"/>
                <a:cs typeface="Arial" panose="020B0604020202020204" pitchFamily="34" charset="0"/>
              </a:rPr>
              <a:t> litres of a solution in </a:t>
            </a:r>
            <a:r>
              <a:rPr lang="en-US" sz="2220" dirty="0" smtClean="0">
                <a:latin typeface="Arial" panose="020B0604020202020204" pitchFamily="34" charset="0"/>
                <a:cs typeface="Arial" panose="020B0604020202020204" pitchFamily="34" charset="0"/>
              </a:rPr>
              <a:t>them.</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Water </a:t>
            </a:r>
            <a:r>
              <a:rPr lang="en-US" sz="2220" dirty="0">
                <a:latin typeface="Arial" panose="020B0604020202020204" pitchFamily="34" charset="0"/>
                <a:cs typeface="Arial" panose="020B0604020202020204" pitchFamily="34" charset="0"/>
              </a:rPr>
              <a:t>is added to each tank to dilute the solution. Tank A now has </a:t>
            </a:r>
            <a:r>
              <a:rPr lang="en-US" sz="2220" dirty="0" smtClean="0">
                <a:latin typeface="Arial" panose="020B0604020202020204" pitchFamily="34" charset="0"/>
                <a:cs typeface="Arial" panose="020B0604020202020204" pitchFamily="34" charset="0"/>
              </a:rPr>
              <a:t>460000 </a:t>
            </a:r>
            <a:r>
              <a:rPr lang="en-US" sz="2220" dirty="0">
                <a:latin typeface="Arial" panose="020B0604020202020204" pitchFamily="34" charset="0"/>
                <a:cs typeface="Arial" panose="020B0604020202020204" pitchFamily="34" charset="0"/>
              </a:rPr>
              <a:t>litres </a:t>
            </a:r>
            <a:r>
              <a:rPr lang="en-US" sz="2220" dirty="0" smtClean="0">
                <a:latin typeface="Arial" panose="020B0604020202020204" pitchFamily="34" charset="0"/>
                <a:cs typeface="Arial" panose="020B0604020202020204" pitchFamily="34" charset="0"/>
              </a:rPr>
              <a:t>more, B </a:t>
            </a:r>
            <a:r>
              <a:rPr lang="en-US" sz="2220" dirty="0">
                <a:latin typeface="Arial" panose="020B0604020202020204" pitchFamily="34" charset="0"/>
                <a:cs typeface="Arial" panose="020B0604020202020204" pitchFamily="34" charset="0"/>
              </a:rPr>
              <a:t>has double the original amount and C has 4 times the original amount plus </a:t>
            </a:r>
            <a:r>
              <a:rPr lang="en-US" sz="2220" dirty="0" smtClean="0">
                <a:latin typeface="Arial" panose="020B0604020202020204" pitchFamily="34" charset="0"/>
                <a:cs typeface="Arial" panose="020B0604020202020204" pitchFamily="34" charset="0"/>
              </a:rPr>
              <a:t>100 000 </a:t>
            </a:r>
            <a:r>
              <a:rPr lang="en-US" sz="2220" dirty="0">
                <a:latin typeface="Arial" panose="020B0604020202020204" pitchFamily="34" charset="0"/>
                <a:cs typeface="Arial" panose="020B0604020202020204" pitchFamily="34" charset="0"/>
              </a:rPr>
              <a:t>litres. </a:t>
            </a:r>
            <a:br>
              <a:rPr lang="en-US" sz="2220" dirty="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Tank </a:t>
            </a:r>
            <a:r>
              <a:rPr lang="en-US" sz="2220" dirty="0">
                <a:latin typeface="Arial" panose="020B0604020202020204" pitchFamily="34" charset="0"/>
                <a:cs typeface="Arial" panose="020B0604020202020204" pitchFamily="34" charset="0"/>
              </a:rPr>
              <a:t>A has more solution in it than tank B but less than tank C.</a:t>
            </a:r>
          </a:p>
          <a:p>
            <a:pPr marL="857250" indent="-400050">
              <a:buClr>
                <a:srgbClr val="C00000"/>
              </a:buClr>
              <a:buFont typeface="+mj-lt"/>
              <a:buAutoNum type="alphaLcPeriod"/>
              <a:tabLst>
                <a:tab pos="2114550" algn="l"/>
                <a:tab pos="3714750" algn="l"/>
              </a:tabLst>
            </a:pPr>
            <a:r>
              <a:rPr lang="en-US" sz="2220" dirty="0" smtClean="0">
                <a:latin typeface="Arial" panose="020B0604020202020204" pitchFamily="34" charset="0"/>
                <a:cs typeface="Arial" panose="020B0604020202020204" pitchFamily="34" charset="0"/>
              </a:rPr>
              <a:t>Work </a:t>
            </a:r>
            <a:r>
              <a:rPr lang="en-US" sz="2220" dirty="0">
                <a:latin typeface="Arial" panose="020B0604020202020204" pitchFamily="34" charset="0"/>
                <a:cs typeface="Arial" panose="020B0604020202020204" pitchFamily="34" charset="0"/>
              </a:rPr>
              <a:t>out the possible range of values for </a:t>
            </a:r>
            <a:r>
              <a:rPr lang="en-US" sz="2220" i="1" dirty="0" smtClean="0">
                <a:latin typeface="Arial" panose="020B0604020202020204" pitchFamily="34" charset="0"/>
                <a:cs typeface="Arial" panose="020B0604020202020204" pitchFamily="34" charset="0"/>
              </a:rPr>
              <a:t>x</a:t>
            </a:r>
            <a:r>
              <a:rPr lang="en-US" sz="2220" dirty="0" smtClean="0">
                <a:latin typeface="Arial" panose="020B0604020202020204" pitchFamily="34" charset="0"/>
                <a:cs typeface="Arial" panose="020B0604020202020204" pitchFamily="34" charset="0"/>
              </a:rPr>
              <a:t>.</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Write </a:t>
            </a:r>
            <a:r>
              <a:rPr lang="en-US" sz="2220" dirty="0">
                <a:latin typeface="Arial" panose="020B0604020202020204" pitchFamily="34" charset="0"/>
                <a:cs typeface="Arial" panose="020B0604020202020204" pitchFamily="34" charset="0"/>
              </a:rPr>
              <a:t>your answer as a double inequality, </a:t>
            </a:r>
            <a:endParaRPr lang="en-US" sz="222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114550" algn="l"/>
                <a:tab pos="3714750" algn="l"/>
              </a:tabLst>
            </a:pPr>
            <a:r>
              <a:rPr lang="en-US" sz="2220" dirty="0" smtClean="0">
                <a:latin typeface="Arial" panose="020B0604020202020204" pitchFamily="34" charset="0"/>
                <a:cs typeface="Arial" panose="020B0604020202020204" pitchFamily="34" charset="0"/>
              </a:rPr>
              <a:t>Write </a:t>
            </a:r>
            <a:r>
              <a:rPr lang="en-US" sz="2220" dirty="0">
                <a:latin typeface="Arial" panose="020B0604020202020204" pitchFamily="34" charset="0"/>
                <a:cs typeface="Arial" panose="020B0604020202020204" pitchFamily="34" charset="0"/>
              </a:rPr>
              <a:t>three possible values for </a:t>
            </a:r>
            <a:r>
              <a:rPr lang="en-US" sz="2220" i="1" dirty="0">
                <a:latin typeface="Arial" panose="020B0604020202020204" pitchFamily="34" charset="0"/>
                <a:cs typeface="Arial" panose="020B0604020202020204" pitchFamily="34" charset="0"/>
              </a:rPr>
              <a:t>x</a:t>
            </a:r>
            <a:r>
              <a:rPr lang="en-US" sz="2220" dirty="0">
                <a:latin typeface="Arial" panose="020B0604020202020204" pitchFamily="34" charset="0"/>
                <a:cs typeface="Arial" panose="020B0604020202020204" pitchFamily="34" charset="0"/>
              </a:rPr>
              <a:t> that are multiples of 100000.</a:t>
            </a:r>
          </a:p>
        </p:txBody>
      </p:sp>
    </p:spTree>
    <p:extLst>
      <p:ext uri="{BB962C8B-B14F-4D97-AF65-F5344CB8AC3E}">
        <p14:creationId xmlns:p14="http://schemas.microsoft.com/office/powerpoint/2010/main" val="228104345"/>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42</a:t>
            </a:r>
            <a:endParaRPr lang="en-GB" sz="1400" b="1" dirty="0">
              <a:latin typeface="Calibri" panose="020F0502020204030204" pitchFamily="34" charset="0"/>
            </a:endParaRPr>
          </a:p>
        </p:txBody>
      </p:sp>
      <p:sp>
        <p:nvSpPr>
          <p:cNvPr id="3" name="Rectangle 2"/>
          <p:cNvSpPr/>
          <p:nvPr/>
        </p:nvSpPr>
        <p:spPr>
          <a:xfrm>
            <a:off x="251520" y="1232168"/>
            <a:ext cx="5256584" cy="5509200"/>
          </a:xfrm>
          <a:prstGeom prst="rect">
            <a:avLst/>
          </a:prstGeom>
        </p:spPr>
        <p:txBody>
          <a:bodyPr wrap="square">
            <a:spAutoFit/>
          </a:bodyPr>
          <a:lstStyle/>
          <a:p>
            <a:pPr marL="400050" indent="-400050">
              <a:buClr>
                <a:srgbClr val="C00000"/>
              </a:buClr>
              <a:buFont typeface="+mj-lt"/>
              <a:buAutoNum type="arabicPeriod" startAt="8"/>
              <a:tabLst>
                <a:tab pos="2114550" algn="l"/>
                <a:tab pos="3714750" algn="l"/>
              </a:tabLst>
            </a:pPr>
            <a:r>
              <a:rPr lang="en-US" sz="2200" b="1" dirty="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A new school is opening with only Year 7 at first. It estimates that the total population of the students and staff will grow like a sequence with an </a:t>
            </a:r>
            <a:r>
              <a:rPr lang="en-US" sz="2200" i="1" dirty="0" smtClean="0">
                <a:latin typeface="Arial" panose="020B0604020202020204" pitchFamily="34" charset="0"/>
                <a:cs typeface="Arial" panose="020B0604020202020204" pitchFamily="34" charset="0"/>
              </a:rPr>
              <a:t>n</a:t>
            </a:r>
            <a:r>
              <a:rPr lang="en-US" sz="2200" dirty="0" smtClean="0">
                <a:latin typeface="Arial" panose="020B0604020202020204" pitchFamily="34" charset="0"/>
                <a:cs typeface="Arial" panose="020B0604020202020204" pitchFamily="34" charset="0"/>
              </a:rPr>
              <a:t>th </a:t>
            </a:r>
            <a:r>
              <a:rPr lang="en-US" sz="2200" dirty="0">
                <a:latin typeface="Arial" panose="020B0604020202020204" pitchFamily="34" charset="0"/>
                <a:cs typeface="Arial" panose="020B0604020202020204" pitchFamily="34" charset="0"/>
              </a:rPr>
              <a:t>term of 125</a:t>
            </a:r>
            <a:r>
              <a:rPr lang="en-US" sz="2200" i="1" dirty="0">
                <a:latin typeface="Arial" panose="020B0604020202020204" pitchFamily="34" charset="0"/>
                <a:cs typeface="Arial" panose="020B0604020202020204" pitchFamily="34" charset="0"/>
              </a:rPr>
              <a:t>n</a:t>
            </a:r>
            <a:r>
              <a:rPr lang="en-US" sz="2200" dirty="0">
                <a:latin typeface="Arial" panose="020B0604020202020204" pitchFamily="34" charset="0"/>
                <a:cs typeface="Arial" panose="020B0604020202020204" pitchFamily="34" charset="0"/>
              </a:rPr>
              <a:t> + 5 </a:t>
            </a:r>
            <a:r>
              <a:rPr lang="en-US" sz="2200" dirty="0" smtClean="0">
                <a:latin typeface="Arial" panose="020B0604020202020204" pitchFamily="34" charset="0"/>
                <a:cs typeface="Arial" panose="020B0604020202020204" pitchFamily="34" charset="0"/>
              </a:rPr>
              <a:t>for 7 </a:t>
            </a:r>
            <a:r>
              <a:rPr lang="en-US" sz="2200" dirty="0">
                <a:latin typeface="Arial" panose="020B0604020202020204" pitchFamily="34" charset="0"/>
                <a:cs typeface="Arial" panose="020B0604020202020204" pitchFamily="34" charset="0"/>
              </a:rPr>
              <a:t>years. The population will then stay constant, </a:t>
            </a:r>
            <a:endParaRPr lang="en-US" sz="220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114550" algn="l"/>
                <a:tab pos="3714750"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total population of the school in each of the first 4 years expected to be? </a:t>
            </a:r>
            <a:endParaRPr lang="en-US" sz="220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114550" algn="l"/>
                <a:tab pos="3714750" algn="l"/>
              </a:tabLst>
            </a:pPr>
            <a:r>
              <a:rPr lang="en-US" sz="2200" dirty="0" smtClean="0">
                <a:latin typeface="Arial" panose="020B0604020202020204" pitchFamily="34" charset="0"/>
                <a:cs typeface="Arial" panose="020B0604020202020204" pitchFamily="34" charset="0"/>
              </a:rPr>
              <a:t>Will </a:t>
            </a:r>
            <a:r>
              <a:rPr lang="en-US" sz="2200" dirty="0">
                <a:latin typeface="Arial" panose="020B0604020202020204" pitchFamily="34" charset="0"/>
                <a:cs typeface="Arial" panose="020B0604020202020204" pitchFamily="34" charset="0"/>
              </a:rPr>
              <a:t>there be a time when the school has a population of 725 when </a:t>
            </a:r>
            <a:r>
              <a:rPr lang="en-US" sz="2200" dirty="0" smtClean="0">
                <a:latin typeface="Arial" panose="020B0604020202020204" pitchFamily="34" charset="0"/>
                <a:cs typeface="Arial" panose="020B0604020202020204" pitchFamily="34" charset="0"/>
              </a:rPr>
              <a:t>full?</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Explain </a:t>
            </a:r>
            <a:r>
              <a:rPr lang="en-US" sz="2200" dirty="0">
                <a:latin typeface="Arial" panose="020B0604020202020204" pitchFamily="34" charset="0"/>
                <a:cs typeface="Arial" panose="020B0604020202020204" pitchFamily="34" charset="0"/>
              </a:rPr>
              <a:t>your answer.</a:t>
            </a:r>
          </a:p>
          <a:p>
            <a:pPr marL="800100" indent="-342900">
              <a:buClr>
                <a:srgbClr val="C00000"/>
              </a:buClr>
              <a:buFont typeface="+mj-lt"/>
              <a:buAutoNum type="alphaLcPeriod"/>
              <a:tabLst>
                <a:tab pos="2114550" algn="l"/>
                <a:tab pos="3714750"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will be the total population of the school 10 years after opening?</a:t>
            </a:r>
          </a:p>
        </p:txBody>
      </p:sp>
    </p:spTree>
    <p:extLst>
      <p:ext uri="{BB962C8B-B14F-4D97-AF65-F5344CB8AC3E}">
        <p14:creationId xmlns:p14="http://schemas.microsoft.com/office/powerpoint/2010/main" val="3064874257"/>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42</a:t>
            </a:r>
            <a:endParaRPr lang="en-GB" sz="1400" b="1" dirty="0">
              <a:latin typeface="Calibri" panose="020F0502020204030204" pitchFamily="34" charset="0"/>
            </a:endParaRPr>
          </a:p>
        </p:txBody>
      </p:sp>
      <p:sp>
        <p:nvSpPr>
          <p:cNvPr id="3" name="Rectangle 2"/>
          <p:cNvSpPr/>
          <p:nvPr/>
        </p:nvSpPr>
        <p:spPr>
          <a:xfrm>
            <a:off x="251520" y="1232168"/>
            <a:ext cx="5256584" cy="5386090"/>
          </a:xfrm>
          <a:prstGeom prst="rect">
            <a:avLst/>
          </a:prstGeom>
        </p:spPr>
        <p:txBody>
          <a:bodyPr wrap="square">
            <a:spAutoFit/>
          </a:bodyPr>
          <a:lstStyle/>
          <a:p>
            <a:pPr marL="457200" indent="-457200">
              <a:buClr>
                <a:srgbClr val="C00000"/>
              </a:buClr>
              <a:buFont typeface="+mj-lt"/>
              <a:buAutoNum type="arabicPeriod" startAt="9"/>
              <a:tabLst>
                <a:tab pos="2114550" algn="l"/>
                <a:tab pos="3714750" algn="l"/>
              </a:tabLst>
            </a:pPr>
            <a:r>
              <a:rPr lang="en-US" sz="2200" b="1" dirty="0" smtClean="0">
                <a:solidFill>
                  <a:srgbClr val="FF0000"/>
                </a:solidFill>
                <a:latin typeface="Arial" panose="020B0604020202020204" pitchFamily="34" charset="0"/>
                <a:cs typeface="Arial" panose="020B0604020202020204" pitchFamily="34" charset="0"/>
              </a:rPr>
              <a:t>P</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Shapes A and B are rectangles. Shape A has a larger area than shape B.</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Work out a range of values for the perimeter of shape A.</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827584" y="2395473"/>
            <a:ext cx="4320480" cy="3303897"/>
          </a:xfrm>
          <a:prstGeom prst="rect">
            <a:avLst/>
          </a:prstGeom>
        </p:spPr>
      </p:pic>
    </p:spTree>
    <p:extLst>
      <p:ext uri="{BB962C8B-B14F-4D97-AF65-F5344CB8AC3E}">
        <p14:creationId xmlns:p14="http://schemas.microsoft.com/office/powerpoint/2010/main" val="2911588821"/>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5 – Problem Solving</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42</a:t>
            </a:r>
            <a:endParaRPr lang="en-GB" sz="1400" b="1" dirty="0">
              <a:latin typeface="Calibri" panose="020F0502020204030204" pitchFamily="34" charset="0"/>
            </a:endParaRPr>
          </a:p>
        </p:txBody>
      </p:sp>
      <p:sp>
        <p:nvSpPr>
          <p:cNvPr id="3" name="Rectangle 2"/>
          <p:cNvSpPr/>
          <p:nvPr/>
        </p:nvSpPr>
        <p:spPr>
          <a:xfrm>
            <a:off x="251520" y="1232168"/>
            <a:ext cx="5256584" cy="5632311"/>
          </a:xfrm>
          <a:prstGeom prst="rect">
            <a:avLst/>
          </a:prstGeom>
        </p:spPr>
        <p:txBody>
          <a:bodyPr wrap="square">
            <a:spAutoFit/>
          </a:bodyPr>
          <a:lstStyle/>
          <a:p>
            <a:pPr marL="457200" indent="-457200">
              <a:buClr>
                <a:srgbClr val="C00000"/>
              </a:buClr>
              <a:buFont typeface="+mj-lt"/>
              <a:buAutoNum type="arabicPeriod" startAt="10"/>
              <a:tabLst>
                <a:tab pos="2114550" algn="l"/>
                <a:tab pos="3714750" algn="l"/>
              </a:tabLst>
            </a:pPr>
            <a:r>
              <a:rPr lang="en-US" sz="2330" b="1" dirty="0" smtClean="0">
                <a:solidFill>
                  <a:srgbClr val="FF0000"/>
                </a:solidFill>
                <a:latin typeface="Arial" panose="020B0604020202020204" pitchFamily="34" charset="0"/>
                <a:cs typeface="Arial" panose="020B0604020202020204" pitchFamily="34" charset="0"/>
              </a:rPr>
              <a:t>R</a:t>
            </a:r>
            <a:r>
              <a:rPr lang="en-US" sz="2330" dirty="0" smtClean="0">
                <a:latin typeface="Arial" panose="020B0604020202020204" pitchFamily="34" charset="0"/>
                <a:cs typeface="Arial" panose="020B0604020202020204" pitchFamily="34" charset="0"/>
              </a:rPr>
              <a:t> A </a:t>
            </a:r>
            <a:r>
              <a:rPr lang="en-US" sz="2330" dirty="0">
                <a:latin typeface="Arial" panose="020B0604020202020204" pitchFamily="34" charset="0"/>
                <a:cs typeface="Arial" panose="020B0604020202020204" pitchFamily="34" charset="0"/>
              </a:rPr>
              <a:t>tank is 1 m deep. David fills the tank with water. The water is </a:t>
            </a:r>
            <a:r>
              <a:rPr lang="en-US" sz="2330" dirty="0" smtClean="0">
                <a:latin typeface="Arial" panose="020B0604020202020204" pitchFamily="34" charset="0"/>
                <a:cs typeface="Arial" panose="020B0604020202020204" pitchFamily="34" charset="0"/>
              </a:rPr>
              <a:t>12.4 cm </a:t>
            </a:r>
            <a:r>
              <a:rPr lang="en-US" sz="2330" dirty="0">
                <a:latin typeface="Arial" panose="020B0604020202020204" pitchFamily="34" charset="0"/>
                <a:cs typeface="Arial" panose="020B0604020202020204" pitchFamily="34" charset="0"/>
              </a:rPr>
              <a:t>high when he starts. The water level in the tank rises by 5.6 cm every minute.</a:t>
            </a:r>
          </a:p>
          <a:p>
            <a:pPr marL="857250" indent="-400050">
              <a:buClr>
                <a:srgbClr val="C00000"/>
              </a:buClr>
              <a:buFont typeface="+mj-lt"/>
              <a:buAutoNum type="alphaLcPeriod"/>
              <a:tabLst>
                <a:tab pos="2114550" algn="l"/>
                <a:tab pos="3714750" algn="l"/>
              </a:tabLst>
            </a:pPr>
            <a:r>
              <a:rPr lang="en-US" sz="2330" dirty="0" smtClean="0">
                <a:latin typeface="Arial" panose="020B0604020202020204" pitchFamily="34" charset="0"/>
                <a:cs typeface="Arial" panose="020B0604020202020204" pitchFamily="34" charset="0"/>
              </a:rPr>
              <a:t>What </a:t>
            </a:r>
            <a:r>
              <a:rPr lang="en-US" sz="2330" dirty="0">
                <a:latin typeface="Arial" panose="020B0604020202020204" pitchFamily="34" charset="0"/>
                <a:cs typeface="Arial" panose="020B0604020202020204" pitchFamily="34" charset="0"/>
              </a:rPr>
              <a:t>is the water level after 3 minutes? </a:t>
            </a:r>
            <a:endParaRPr lang="en-US" sz="233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114550" algn="l"/>
                <a:tab pos="3714750" algn="l"/>
              </a:tabLst>
            </a:pPr>
            <a:r>
              <a:rPr lang="en-US" sz="2330" dirty="0" smtClean="0">
                <a:latin typeface="Arial" panose="020B0604020202020204" pitchFamily="34" charset="0"/>
                <a:cs typeface="Arial" panose="020B0604020202020204" pitchFamily="34" charset="0"/>
              </a:rPr>
              <a:t>What </a:t>
            </a:r>
            <a:r>
              <a:rPr lang="en-US" sz="2330" dirty="0">
                <a:latin typeface="Arial" panose="020B0604020202020204" pitchFamily="34" charset="0"/>
                <a:cs typeface="Arial" panose="020B0604020202020204" pitchFamily="34" charset="0"/>
              </a:rPr>
              <a:t>is the water level after </a:t>
            </a:r>
            <a:r>
              <a:rPr lang="en-US" sz="2330" i="1" dirty="0">
                <a:latin typeface="Arial" panose="020B0604020202020204" pitchFamily="34" charset="0"/>
                <a:cs typeface="Arial" panose="020B0604020202020204" pitchFamily="34" charset="0"/>
              </a:rPr>
              <a:t>n</a:t>
            </a:r>
            <a:r>
              <a:rPr lang="en-US" sz="2330" dirty="0">
                <a:latin typeface="Arial" panose="020B0604020202020204" pitchFamily="34" charset="0"/>
                <a:cs typeface="Arial" panose="020B0604020202020204" pitchFamily="34" charset="0"/>
              </a:rPr>
              <a:t> minutes? </a:t>
            </a:r>
            <a:endParaRPr lang="en-US" sz="233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114550" algn="l"/>
                <a:tab pos="3714750" algn="l"/>
              </a:tabLst>
            </a:pPr>
            <a:r>
              <a:rPr lang="en-US" sz="2330" dirty="0" smtClean="0">
                <a:latin typeface="Arial" panose="020B0604020202020204" pitchFamily="34" charset="0"/>
                <a:cs typeface="Arial" panose="020B0604020202020204" pitchFamily="34" charset="0"/>
              </a:rPr>
              <a:t>The </a:t>
            </a:r>
            <a:r>
              <a:rPr lang="en-US" sz="2330" dirty="0">
                <a:latin typeface="Arial" panose="020B0604020202020204" pitchFamily="34" charset="0"/>
                <a:cs typeface="Arial" panose="020B0604020202020204" pitchFamily="34" charset="0"/>
              </a:rPr>
              <a:t>tank must not be completely filled. Write an inequality for the water level in terms of </a:t>
            </a:r>
            <a:r>
              <a:rPr lang="en-US" sz="2330" i="1" dirty="0">
                <a:latin typeface="Arial" panose="020B0604020202020204" pitchFamily="34" charset="0"/>
                <a:cs typeface="Arial" panose="020B0604020202020204" pitchFamily="34" charset="0"/>
              </a:rPr>
              <a:t>n</a:t>
            </a:r>
            <a:r>
              <a:rPr lang="en-US" sz="2330" dirty="0">
                <a:latin typeface="Arial" panose="020B0604020202020204" pitchFamily="34" charset="0"/>
                <a:cs typeface="Arial" panose="020B0604020202020204" pitchFamily="34" charset="0"/>
              </a:rPr>
              <a:t>.</a:t>
            </a:r>
          </a:p>
          <a:p>
            <a:pPr marL="857250" indent="-400050">
              <a:buClr>
                <a:srgbClr val="C00000"/>
              </a:buClr>
              <a:buFont typeface="+mj-lt"/>
              <a:buAutoNum type="alphaLcPeriod"/>
              <a:tabLst>
                <a:tab pos="2114550" algn="l"/>
                <a:tab pos="3714750" algn="l"/>
              </a:tabLst>
            </a:pPr>
            <a:r>
              <a:rPr lang="en-US" sz="2330" dirty="0" smtClean="0">
                <a:latin typeface="Arial" panose="020B0604020202020204" pitchFamily="34" charset="0"/>
                <a:cs typeface="Arial" panose="020B0604020202020204" pitchFamily="34" charset="0"/>
              </a:rPr>
              <a:t>Solve </a:t>
            </a:r>
            <a:r>
              <a:rPr lang="en-US" sz="2330" dirty="0">
                <a:latin typeface="Arial" panose="020B0604020202020204" pitchFamily="34" charset="0"/>
                <a:cs typeface="Arial" panose="020B0604020202020204" pitchFamily="34" charset="0"/>
              </a:rPr>
              <a:t>your inequality. What does it tell you</a:t>
            </a:r>
            <a:r>
              <a:rPr lang="en-US" sz="2330" dirty="0" smtClean="0">
                <a:latin typeface="Arial" panose="020B0604020202020204" pitchFamily="34" charset="0"/>
                <a:cs typeface="Arial" panose="020B0604020202020204" pitchFamily="34" charset="0"/>
              </a:rPr>
              <a:t>?</a:t>
            </a:r>
            <a:endParaRPr lang="en-US" sz="233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261745"/>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43</a:t>
            </a:r>
            <a:endParaRPr lang="en-GB" sz="1400" b="1" dirty="0">
              <a:latin typeface="Calibri" panose="020F0502020204030204" pitchFamily="34" charset="0"/>
            </a:endParaRPr>
          </a:p>
        </p:txBody>
      </p:sp>
      <p:sp>
        <p:nvSpPr>
          <p:cNvPr id="3" name="Rectangle 2"/>
          <p:cNvSpPr/>
          <p:nvPr/>
        </p:nvSpPr>
        <p:spPr>
          <a:xfrm>
            <a:off x="251520" y="1232168"/>
            <a:ext cx="5256584" cy="809452"/>
          </a:xfrm>
          <a:prstGeom prst="rect">
            <a:avLst/>
          </a:prstGeom>
        </p:spPr>
        <p:txBody>
          <a:bodyPr wrap="square">
            <a:spAutoFit/>
          </a:bodyPr>
          <a:lstStyle/>
          <a:p>
            <a:pPr marL="457200" indent="-457200">
              <a:buClr>
                <a:srgbClr val="C00000"/>
              </a:buClr>
              <a:buFont typeface="+mj-lt"/>
              <a:buAutoNum type="arabicPeriod"/>
              <a:tabLst>
                <a:tab pos="2114550" algn="l"/>
                <a:tab pos="3714750" algn="l"/>
              </a:tabLst>
            </a:pPr>
            <a:r>
              <a:rPr lang="en-US" sz="2330" dirty="0" smtClean="0">
                <a:latin typeface="Arial" panose="020B0604020202020204" pitchFamily="34" charset="0"/>
                <a:cs typeface="Arial" panose="020B0604020202020204" pitchFamily="34" charset="0"/>
              </a:rPr>
              <a:t>Write </a:t>
            </a:r>
            <a:r>
              <a:rPr lang="en-US" sz="2330" dirty="0">
                <a:latin typeface="Arial" panose="020B0604020202020204" pitchFamily="34" charset="0"/>
                <a:cs typeface="Arial" panose="020B0604020202020204" pitchFamily="34" charset="0"/>
              </a:rPr>
              <a:t>down the letters of two pairs of shapes that are congruent.</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539552" y="2060848"/>
            <a:ext cx="4745720" cy="2273991"/>
          </a:xfrm>
          <a:prstGeom prst="rect">
            <a:avLst/>
          </a:prstGeom>
        </p:spPr>
      </p:pic>
      <p:sp>
        <p:nvSpPr>
          <p:cNvPr id="6" name="Rectangle 5"/>
          <p:cNvSpPr/>
          <p:nvPr/>
        </p:nvSpPr>
        <p:spPr>
          <a:xfrm flipH="1">
            <a:off x="277537" y="4498083"/>
            <a:ext cx="5204539" cy="202726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rgbClr val="C00000"/>
                </a:solidFill>
                <a:latin typeface="Arial" panose="020B0604020202020204" pitchFamily="34" charset="0"/>
                <a:cs typeface="Arial" panose="020B0604020202020204" pitchFamily="34" charset="0"/>
              </a:rPr>
              <a:t>Q1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Congruent shapes are exactly the same size and shape, so if you cut them out, one shape fits on top of the other exactly.</a:t>
            </a:r>
          </a:p>
          <a:p>
            <a:r>
              <a:rPr lang="en-US" sz="2200" dirty="0">
                <a:solidFill>
                  <a:schemeClr val="tx1"/>
                </a:solidFill>
                <a:latin typeface="Arial" panose="020B0604020202020204" pitchFamily="34" charset="0"/>
                <a:cs typeface="Arial" panose="020B0604020202020204" pitchFamily="34" charset="0"/>
              </a:rPr>
              <a:t>It does not matter if you turn them over or turn them round.</a:t>
            </a:r>
          </a:p>
        </p:txBody>
      </p:sp>
    </p:spTree>
    <p:extLst>
      <p:ext uri="{BB962C8B-B14F-4D97-AF65-F5344CB8AC3E}">
        <p14:creationId xmlns:p14="http://schemas.microsoft.com/office/powerpoint/2010/main" val="85659951"/>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5.1 </a:t>
            </a:r>
            <a:r>
              <a:rPr lang="en-GB" dirty="0" smtClean="0"/>
              <a:t>– Solving Equations 1</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a:t>
            </a:r>
            <a:endParaRPr lang="en-GB" sz="1400" b="1" dirty="0">
              <a:latin typeface="Calibri" panose="020F0502020204030204" pitchFamily="34" charset="0"/>
            </a:endParaRPr>
          </a:p>
        </p:txBody>
      </p:sp>
      <p:sp>
        <p:nvSpPr>
          <p:cNvPr id="3" name="Rectangle 2"/>
          <p:cNvSpPr/>
          <p:nvPr/>
        </p:nvSpPr>
        <p:spPr>
          <a:xfrm>
            <a:off x="251520" y="1196752"/>
            <a:ext cx="5256584" cy="1200329"/>
          </a:xfrm>
          <a:prstGeom prst="rect">
            <a:avLst/>
          </a:prstGeom>
        </p:spPr>
        <p:txBody>
          <a:bodyPr wrap="square">
            <a:spAutoFit/>
          </a:bodyPr>
          <a:lstStyle/>
          <a:p>
            <a:pPr marL="401638" indent="-401638">
              <a:buClr>
                <a:srgbClr val="C00000"/>
              </a:buClr>
              <a:buFont typeface="+mj-lt"/>
              <a:buAutoNum type="arabicPeriod" startAt="3"/>
            </a:pPr>
            <a:r>
              <a:rPr lang="en-US" sz="2400" dirty="0" smtClean="0">
                <a:latin typeface="Arial" panose="020B0604020202020204" pitchFamily="34" charset="0"/>
                <a:cs typeface="Arial" panose="020B0604020202020204" pitchFamily="34" charset="0"/>
              </a:rPr>
              <a:t>Copy and complete to solve these equations using a balancing method.</a:t>
            </a:r>
          </a:p>
        </p:txBody>
      </p:sp>
      <p:pic>
        <p:nvPicPr>
          <p:cNvPr id="5" name="Picture 4"/>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824444" y="2379284"/>
            <a:ext cx="4439365" cy="4222811"/>
          </a:xfrm>
          <a:prstGeom prst="rect">
            <a:avLst/>
          </a:prstGeom>
        </p:spPr>
      </p:pic>
    </p:spTree>
    <p:extLst>
      <p:ext uri="{BB962C8B-B14F-4D97-AF65-F5344CB8AC3E}">
        <p14:creationId xmlns:p14="http://schemas.microsoft.com/office/powerpoint/2010/main" val="883017791"/>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43</a:t>
            </a:r>
            <a:endParaRPr lang="en-GB" sz="1400" b="1" dirty="0">
              <a:latin typeface="Calibri" panose="020F0502020204030204" pitchFamily="34" charset="0"/>
            </a:endParaRPr>
          </a:p>
        </p:txBody>
      </p:sp>
      <p:sp>
        <p:nvSpPr>
          <p:cNvPr id="3" name="Rectangle 2"/>
          <p:cNvSpPr/>
          <p:nvPr/>
        </p:nvSpPr>
        <p:spPr>
          <a:xfrm>
            <a:off x="251520" y="1232168"/>
            <a:ext cx="5256584" cy="5470728"/>
          </a:xfrm>
          <a:prstGeom prst="rect">
            <a:avLst/>
          </a:prstGeom>
        </p:spPr>
        <p:txBody>
          <a:bodyPr wrap="square">
            <a:spAutoFit/>
          </a:bodyPr>
          <a:lstStyle/>
          <a:p>
            <a:pPr marL="457200" indent="-457200">
              <a:buClr>
                <a:srgbClr val="C00000"/>
              </a:buClr>
              <a:buFont typeface="+mj-lt"/>
              <a:buAutoNum type="arabicPeriod" startAt="2"/>
              <a:tabLst>
                <a:tab pos="2114550" algn="l"/>
                <a:tab pos="3714750" algn="l"/>
              </a:tabLst>
            </a:pPr>
            <a:r>
              <a:rPr lang="en-US" sz="2330" dirty="0">
                <a:latin typeface="Arial" panose="020B0604020202020204" pitchFamily="34" charset="0"/>
                <a:cs typeface="Arial" panose="020B0604020202020204" pitchFamily="34" charset="0"/>
              </a:rPr>
              <a:t>These parts of shapes are drawn on a </a:t>
            </a:r>
            <a:r>
              <a:rPr lang="en-US" sz="2330" dirty="0" err="1">
                <a:latin typeface="Arial" panose="020B0604020202020204" pitchFamily="34" charset="0"/>
                <a:cs typeface="Arial" panose="020B0604020202020204" pitchFamily="34" charset="0"/>
              </a:rPr>
              <a:t>centimetre</a:t>
            </a:r>
            <a:r>
              <a:rPr lang="en-US" sz="2330" dirty="0">
                <a:latin typeface="Arial" panose="020B0604020202020204" pitchFamily="34" charset="0"/>
                <a:cs typeface="Arial" panose="020B0604020202020204" pitchFamily="34" charset="0"/>
              </a:rPr>
              <a:t> square grid. The dotted lines are lines of symmetry</a:t>
            </a:r>
            <a:r>
              <a:rPr lang="en-US" sz="2330" dirty="0" smtClean="0">
                <a:latin typeface="Arial" panose="020B0604020202020204" pitchFamily="34" charset="0"/>
                <a:cs typeface="Arial" panose="020B0604020202020204" pitchFamily="34" charset="0"/>
              </a:rPr>
              <a:t>.</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
            </a:r>
            <a:br>
              <a:rPr lang="en-US" sz="233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114550" algn="l"/>
                <a:tab pos="3714750" algn="l"/>
              </a:tabLst>
            </a:pPr>
            <a:r>
              <a:rPr lang="en-US" sz="2330" dirty="0">
                <a:latin typeface="Arial" panose="020B0604020202020204" pitchFamily="34" charset="0"/>
                <a:cs typeface="Arial" panose="020B0604020202020204" pitchFamily="34" charset="0"/>
              </a:rPr>
              <a:t>Copy and complete the diagrams.</a:t>
            </a:r>
          </a:p>
          <a:p>
            <a:pPr marL="457200" indent="-457200">
              <a:buClr>
                <a:srgbClr val="C00000"/>
              </a:buClr>
              <a:buFont typeface="+mj-lt"/>
              <a:buAutoNum type="alphaLcPeriod"/>
              <a:tabLst>
                <a:tab pos="2114550" algn="l"/>
                <a:tab pos="3714750" algn="l"/>
              </a:tabLst>
            </a:pPr>
            <a:r>
              <a:rPr lang="en-US" sz="2330" dirty="0" smtClean="0">
                <a:latin typeface="Arial" panose="020B0604020202020204" pitchFamily="34" charset="0"/>
                <a:cs typeface="Arial" panose="020B0604020202020204" pitchFamily="34" charset="0"/>
              </a:rPr>
              <a:t>Name </a:t>
            </a:r>
            <a:r>
              <a:rPr lang="en-US" sz="2330" dirty="0">
                <a:latin typeface="Arial" panose="020B0604020202020204" pitchFamily="34" charset="0"/>
                <a:cs typeface="Arial" panose="020B0604020202020204" pitchFamily="34" charset="0"/>
              </a:rPr>
              <a:t>each shape and measure and label all its angles.</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94489" y="2512276"/>
            <a:ext cx="5179287" cy="2697545"/>
          </a:xfrm>
          <a:prstGeom prst="rect">
            <a:avLst/>
          </a:prstGeom>
        </p:spPr>
      </p:pic>
    </p:spTree>
    <p:extLst>
      <p:ext uri="{BB962C8B-B14F-4D97-AF65-F5344CB8AC3E}">
        <p14:creationId xmlns:p14="http://schemas.microsoft.com/office/powerpoint/2010/main" val="283961126"/>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43</a:t>
            </a:r>
            <a:endParaRPr lang="en-GB" sz="1400" b="1" dirty="0">
              <a:latin typeface="Calibri" panose="020F0502020204030204" pitchFamily="34" charset="0"/>
            </a:endParaRPr>
          </a:p>
        </p:txBody>
      </p:sp>
      <p:sp>
        <p:nvSpPr>
          <p:cNvPr id="3" name="Rectangle 2"/>
          <p:cNvSpPr/>
          <p:nvPr/>
        </p:nvSpPr>
        <p:spPr>
          <a:xfrm>
            <a:off x="251520" y="1232168"/>
            <a:ext cx="5256584" cy="2769989"/>
          </a:xfrm>
          <a:prstGeom prst="rect">
            <a:avLst/>
          </a:prstGeom>
        </p:spPr>
        <p:txBody>
          <a:bodyPr wrap="square">
            <a:spAutoFit/>
          </a:bodyPr>
          <a:lstStyle/>
          <a:p>
            <a:pPr marL="457200" indent="-457200">
              <a:buClr>
                <a:srgbClr val="C00000"/>
              </a:buClr>
              <a:buFont typeface="+mj-lt"/>
              <a:buAutoNum type="arabicPeriod" startAt="3"/>
              <a:tabLst>
                <a:tab pos="2114550" algn="l"/>
                <a:tab pos="3714750" algn="l"/>
              </a:tabLst>
            </a:pPr>
            <a:r>
              <a:rPr lang="en-US" sz="2900" dirty="0" smtClean="0">
                <a:latin typeface="Arial" panose="020B0604020202020204" pitchFamily="34" charset="0"/>
                <a:cs typeface="Arial" panose="020B0604020202020204" pitchFamily="34" charset="0"/>
              </a:rPr>
              <a:t>Which </a:t>
            </a:r>
            <a:r>
              <a:rPr lang="en-US" sz="2900" dirty="0">
                <a:latin typeface="Arial" panose="020B0604020202020204" pitchFamily="34" charset="0"/>
                <a:cs typeface="Arial" panose="020B0604020202020204" pitchFamily="34" charset="0"/>
              </a:rPr>
              <a:t>of these shapes have </a:t>
            </a:r>
            <a:endParaRPr lang="en-US" sz="29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114550" algn="l"/>
                <a:tab pos="3714750" algn="l"/>
              </a:tabLst>
            </a:pPr>
            <a:r>
              <a:rPr lang="en-US" sz="2900" dirty="0" smtClean="0">
                <a:latin typeface="Arial" panose="020B0604020202020204" pitchFamily="34" charset="0"/>
                <a:cs typeface="Arial" panose="020B0604020202020204" pitchFamily="34" charset="0"/>
              </a:rPr>
              <a:t>equal </a:t>
            </a:r>
            <a:r>
              <a:rPr lang="en-US" sz="2900" dirty="0">
                <a:latin typeface="Arial" panose="020B0604020202020204" pitchFamily="34" charset="0"/>
                <a:cs typeface="Arial" panose="020B0604020202020204" pitchFamily="34" charset="0"/>
              </a:rPr>
              <a:t>length diagonals </a:t>
            </a:r>
            <a:endParaRPr lang="en-US" sz="29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114550" algn="l"/>
                <a:tab pos="3714750" algn="l"/>
              </a:tabLst>
            </a:pPr>
            <a:r>
              <a:rPr lang="en-US" sz="2900" dirty="0" smtClean="0">
                <a:latin typeface="Arial" panose="020B0604020202020204" pitchFamily="34" charset="0"/>
                <a:cs typeface="Arial" panose="020B0604020202020204" pitchFamily="34" charset="0"/>
              </a:rPr>
              <a:t>two </a:t>
            </a:r>
            <a:r>
              <a:rPr lang="en-US" sz="2900" dirty="0">
                <a:latin typeface="Arial" panose="020B0604020202020204" pitchFamily="34" charset="0"/>
                <a:cs typeface="Arial" panose="020B0604020202020204" pitchFamily="34" charset="0"/>
              </a:rPr>
              <a:t>pairs of equal sides </a:t>
            </a:r>
            <a:endParaRPr lang="en-US" sz="29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114550" algn="l"/>
                <a:tab pos="3714750" algn="l"/>
              </a:tabLst>
            </a:pPr>
            <a:r>
              <a:rPr lang="en-US" sz="2900" dirty="0" smtClean="0">
                <a:latin typeface="Arial" panose="020B0604020202020204" pitchFamily="34" charset="0"/>
                <a:cs typeface="Arial" panose="020B0604020202020204" pitchFamily="34" charset="0"/>
              </a:rPr>
              <a:t>only </a:t>
            </a:r>
            <a:r>
              <a:rPr lang="en-US" sz="2900" dirty="0">
                <a:latin typeface="Arial" panose="020B0604020202020204" pitchFamily="34" charset="0"/>
                <a:cs typeface="Arial" panose="020B0604020202020204" pitchFamily="34" charset="0"/>
              </a:rPr>
              <a:t>one pair of parallel sides?</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51520" y="4002157"/>
            <a:ext cx="5225551" cy="2529728"/>
          </a:xfrm>
          <a:prstGeom prst="rect">
            <a:avLst/>
          </a:prstGeom>
        </p:spPr>
      </p:pic>
    </p:spTree>
    <p:extLst>
      <p:ext uri="{BB962C8B-B14F-4D97-AF65-F5344CB8AC3E}">
        <p14:creationId xmlns:p14="http://schemas.microsoft.com/office/powerpoint/2010/main" val="1429859987"/>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43</a:t>
            </a:r>
            <a:endParaRPr lang="en-GB" sz="1400" b="1" dirty="0">
              <a:latin typeface="Calibri" panose="020F0502020204030204" pitchFamily="34" charset="0"/>
            </a:endParaRPr>
          </a:p>
        </p:txBody>
      </p:sp>
      <p:sp>
        <p:nvSpPr>
          <p:cNvPr id="3" name="Rectangle 2"/>
          <p:cNvSpPr/>
          <p:nvPr/>
        </p:nvSpPr>
        <p:spPr>
          <a:xfrm>
            <a:off x="251520" y="1232168"/>
            <a:ext cx="5256584" cy="5493812"/>
          </a:xfrm>
          <a:prstGeom prst="rect">
            <a:avLst/>
          </a:prstGeom>
        </p:spPr>
        <p:txBody>
          <a:bodyPr wrap="square">
            <a:spAutoFit/>
          </a:bodyPr>
          <a:lstStyle/>
          <a:p>
            <a:pPr marL="514350" indent="-514350">
              <a:buClr>
                <a:srgbClr val="C00000"/>
              </a:buClr>
              <a:buFont typeface="+mj-lt"/>
              <a:buAutoNum type="arabicPeriod" startAt="4"/>
              <a:tabLst>
                <a:tab pos="2114550" algn="l"/>
                <a:tab pos="3714750" algn="l"/>
              </a:tabLst>
            </a:pPr>
            <a:r>
              <a:rPr lang="en-US" sz="2700" b="1" dirty="0" smtClean="0">
                <a:solidFill>
                  <a:srgbClr val="FF0000"/>
                </a:solidFill>
                <a:latin typeface="Arial" panose="020B0604020202020204" pitchFamily="34" charset="0"/>
                <a:cs typeface="Arial" panose="020B0604020202020204" pitchFamily="34" charset="0"/>
              </a:rPr>
              <a:t>R</a:t>
            </a:r>
            <a:r>
              <a:rPr lang="en-US" sz="2700" dirty="0" smtClean="0">
                <a:latin typeface="Arial" panose="020B0604020202020204" pitchFamily="34" charset="0"/>
                <a:cs typeface="Arial" panose="020B0604020202020204" pitchFamily="34" charset="0"/>
              </a:rPr>
              <a:t> Name </a:t>
            </a:r>
            <a:r>
              <a:rPr lang="en-US" sz="2700" dirty="0">
                <a:latin typeface="Arial" panose="020B0604020202020204" pitchFamily="34" charset="0"/>
                <a:cs typeface="Arial" panose="020B0604020202020204" pitchFamily="34" charset="0"/>
              </a:rPr>
              <a:t>each quadrilateral being described, </a:t>
            </a:r>
            <a:endParaRPr lang="en-US" sz="27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114550" algn="l"/>
                <a:tab pos="3714750" algn="l"/>
              </a:tabLst>
            </a:pPr>
            <a:r>
              <a:rPr lang="en-US" sz="2700" dirty="0" smtClean="0">
                <a:latin typeface="Arial" panose="020B0604020202020204" pitchFamily="34" charset="0"/>
                <a:cs typeface="Arial" panose="020B0604020202020204" pitchFamily="34" charset="0"/>
              </a:rPr>
              <a:t>I have </a:t>
            </a:r>
            <a:r>
              <a:rPr lang="en-US" sz="2700" dirty="0">
                <a:latin typeface="Arial" panose="020B0604020202020204" pitchFamily="34" charset="0"/>
                <a:cs typeface="Arial" panose="020B0604020202020204" pitchFamily="34" charset="0"/>
              </a:rPr>
              <a:t>two pairs of parallel sides and my opposite angles are equal</a:t>
            </a:r>
            <a:r>
              <a:rPr lang="en-US" sz="2700" dirty="0" smtClean="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2114550" algn="l"/>
                <a:tab pos="3714750" algn="l"/>
              </a:tabLst>
            </a:pPr>
            <a:r>
              <a:rPr lang="en-US" sz="2700" dirty="0">
                <a:latin typeface="Arial" panose="020B0604020202020204" pitchFamily="34" charset="0"/>
                <a:cs typeface="Arial" panose="020B0604020202020204" pitchFamily="34" charset="0"/>
              </a:rPr>
              <a:t>I have four equal sides and my diagonals are not the same length.</a:t>
            </a:r>
          </a:p>
          <a:p>
            <a:pPr marL="914400" indent="-457200">
              <a:buClr>
                <a:srgbClr val="C00000"/>
              </a:buClr>
              <a:buFont typeface="+mj-lt"/>
              <a:buAutoNum type="alphaLcPeriod"/>
              <a:tabLst>
                <a:tab pos="2114550" algn="l"/>
                <a:tab pos="3714750" algn="l"/>
              </a:tabLst>
            </a:pPr>
            <a:r>
              <a:rPr lang="en-US" sz="2700" dirty="0">
                <a:latin typeface="Arial" panose="020B0604020202020204" pitchFamily="34" charset="0"/>
                <a:cs typeface="Arial" panose="020B0604020202020204" pitchFamily="34" charset="0"/>
              </a:rPr>
              <a:t>I have two pairs of equal sides and one pair of equal angles.</a:t>
            </a:r>
          </a:p>
          <a:p>
            <a:pPr marL="914400" indent="-457200">
              <a:buClr>
                <a:srgbClr val="C00000"/>
              </a:buClr>
              <a:buFont typeface="+mj-lt"/>
              <a:buAutoNum type="alphaLcPeriod"/>
              <a:tabLst>
                <a:tab pos="2114550" algn="l"/>
                <a:tab pos="3714750" algn="l"/>
              </a:tabLst>
            </a:pPr>
            <a:r>
              <a:rPr lang="en-US" sz="2700" dirty="0">
                <a:latin typeface="Arial" panose="020B0604020202020204" pitchFamily="34" charset="0"/>
                <a:cs typeface="Arial" panose="020B0604020202020204" pitchFamily="34" charset="0"/>
              </a:rPr>
              <a:t>My diagonals are the same length and bisect at 90°.</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42113263"/>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43</a:t>
            </a:r>
            <a:endParaRPr lang="en-GB" sz="1400" b="1" dirty="0">
              <a:latin typeface="Calibri" panose="020F0502020204030204" pitchFamily="34" charset="0"/>
            </a:endParaRPr>
          </a:p>
        </p:txBody>
      </p:sp>
      <p:sp>
        <p:nvSpPr>
          <p:cNvPr id="3" name="Rectangle 2"/>
          <p:cNvSpPr/>
          <p:nvPr/>
        </p:nvSpPr>
        <p:spPr>
          <a:xfrm>
            <a:off x="251520" y="1232168"/>
            <a:ext cx="5256584" cy="5170646"/>
          </a:xfrm>
          <a:prstGeom prst="rect">
            <a:avLst/>
          </a:prstGeom>
        </p:spPr>
        <p:txBody>
          <a:bodyPr wrap="square">
            <a:spAutoFit/>
          </a:bodyPr>
          <a:lstStyle/>
          <a:p>
            <a:pPr marL="514350" indent="-514350">
              <a:buClr>
                <a:srgbClr val="C00000"/>
              </a:buClr>
              <a:buFont typeface="+mj-lt"/>
              <a:buAutoNum type="arabicPeriod" startAt="5"/>
              <a:tabLst>
                <a:tab pos="2114550" algn="l"/>
                <a:tab pos="3714750" algn="l"/>
              </a:tabLst>
            </a:pPr>
            <a:r>
              <a:rPr lang="en-US" sz="3000" b="1" dirty="0" smtClean="0">
                <a:solidFill>
                  <a:srgbClr val="FF0000"/>
                </a:solidFill>
                <a:latin typeface="Arial" panose="020B0604020202020204" pitchFamily="34" charset="0"/>
                <a:cs typeface="Arial" panose="020B0604020202020204" pitchFamily="34" charset="0"/>
              </a:rPr>
              <a:t>P</a:t>
            </a:r>
            <a:r>
              <a:rPr lang="en-US" sz="3000" dirty="0" smtClean="0">
                <a:latin typeface="Arial" panose="020B0604020202020204" pitchFamily="34" charset="0"/>
                <a:cs typeface="Arial" panose="020B0604020202020204" pitchFamily="34" charset="0"/>
              </a:rPr>
              <a:t> Draw </a:t>
            </a:r>
            <a:r>
              <a:rPr lang="en-US" sz="3000" dirty="0">
                <a:latin typeface="Arial" panose="020B0604020202020204" pitchFamily="34" charset="0"/>
                <a:cs typeface="Arial" panose="020B0604020202020204" pitchFamily="34" charset="0"/>
              </a:rPr>
              <a:t>a coordinate grid with axes labelled from -5 to </a:t>
            </a:r>
            <a:r>
              <a:rPr lang="en-US" sz="3000" dirty="0" smtClean="0">
                <a:latin typeface="Arial" panose="020B0604020202020204" pitchFamily="34" charset="0"/>
                <a:cs typeface="Arial" panose="020B0604020202020204" pitchFamily="34" charset="0"/>
              </a:rPr>
              <a:t>5.</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Plot </a:t>
            </a:r>
            <a:r>
              <a:rPr lang="en-US" sz="3000" dirty="0">
                <a:latin typeface="Arial" panose="020B0604020202020204" pitchFamily="34" charset="0"/>
                <a:cs typeface="Arial" panose="020B0604020202020204" pitchFamily="34" charset="0"/>
              </a:rPr>
              <a:t>these </a:t>
            </a:r>
            <a:r>
              <a:rPr lang="en-US" sz="3000" dirty="0" smtClean="0">
                <a:latin typeface="Arial" panose="020B0604020202020204" pitchFamily="34" charset="0"/>
                <a:cs typeface="Arial" panose="020B0604020202020204" pitchFamily="34" charset="0"/>
              </a:rPr>
              <a:t>points.</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A(-1</a:t>
            </a:r>
            <a:r>
              <a:rPr lang="en-US" sz="3000" dirty="0">
                <a:latin typeface="Arial" panose="020B0604020202020204" pitchFamily="34" charset="0"/>
                <a:cs typeface="Arial" panose="020B0604020202020204" pitchFamily="34" charset="0"/>
              </a:rPr>
              <a:t>, 0), </a:t>
            </a:r>
            <a:r>
              <a:rPr lang="en-US" sz="3000" dirty="0" smtClean="0">
                <a:latin typeface="Arial" panose="020B0604020202020204" pitchFamily="34" charset="0"/>
                <a:cs typeface="Arial" panose="020B0604020202020204" pitchFamily="34" charset="0"/>
              </a:rPr>
              <a:t>B(1, </a:t>
            </a:r>
            <a:r>
              <a:rPr lang="en-US" sz="3000" dirty="0">
                <a:latin typeface="Arial" panose="020B0604020202020204" pitchFamily="34" charset="0"/>
                <a:cs typeface="Arial" panose="020B0604020202020204" pitchFamily="34" charset="0"/>
              </a:rPr>
              <a:t>-1), </a:t>
            </a:r>
            <a:r>
              <a:rPr lang="en-US" sz="3000" dirty="0" smtClean="0">
                <a:latin typeface="Arial" panose="020B0604020202020204" pitchFamily="34" charset="0"/>
                <a:cs typeface="Arial" panose="020B0604020202020204" pitchFamily="34" charset="0"/>
              </a:rPr>
              <a:t>C(1, 5)</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Write </a:t>
            </a:r>
            <a:r>
              <a:rPr lang="en-US" sz="3000" dirty="0">
                <a:latin typeface="Arial" panose="020B0604020202020204" pitchFamily="34" charset="0"/>
                <a:cs typeface="Arial" panose="020B0604020202020204" pitchFamily="34" charset="0"/>
              </a:rPr>
              <a:t>down the coordinates of  </a:t>
            </a:r>
            <a:r>
              <a:rPr lang="en-US" sz="3000" dirty="0" smtClean="0">
                <a:latin typeface="Arial" panose="020B0604020202020204" pitchFamily="34" charset="0"/>
                <a:cs typeface="Arial" panose="020B0604020202020204" pitchFamily="34" charset="0"/>
              </a:rPr>
              <a:t>point </a:t>
            </a:r>
            <a:r>
              <a:rPr lang="en-US" sz="3000" dirty="0">
                <a:latin typeface="Arial" panose="020B0604020202020204" pitchFamily="34" charset="0"/>
                <a:cs typeface="Arial" panose="020B0604020202020204" pitchFamily="34" charset="0"/>
              </a:rPr>
              <a:t>that would make </a:t>
            </a:r>
            <a:endParaRPr lang="en-US" sz="300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2114550" algn="l"/>
                <a:tab pos="3714750" algn="l"/>
              </a:tabLst>
            </a:pPr>
            <a:r>
              <a:rPr lang="en-US" sz="3000" dirty="0" smtClean="0">
                <a:latin typeface="Arial" panose="020B0604020202020204" pitchFamily="34" charset="0"/>
                <a:cs typeface="Arial" panose="020B0604020202020204" pitchFamily="34" charset="0"/>
              </a:rPr>
              <a:t>a kite</a:t>
            </a:r>
          </a:p>
          <a:p>
            <a:pPr marL="1028700" indent="-514350">
              <a:buClr>
                <a:srgbClr val="C00000"/>
              </a:buClr>
              <a:buFont typeface="+mj-lt"/>
              <a:buAutoNum type="alphaLcPeriod"/>
              <a:tabLst>
                <a:tab pos="2114550" algn="l"/>
                <a:tab pos="3714750" algn="l"/>
              </a:tabLst>
            </a:pPr>
            <a:r>
              <a:rPr lang="en-US" sz="3000" dirty="0" smtClean="0">
                <a:latin typeface="Arial" panose="020B0604020202020204" pitchFamily="34" charset="0"/>
                <a:cs typeface="Arial" panose="020B0604020202020204" pitchFamily="34" charset="0"/>
              </a:rPr>
              <a:t>a </a:t>
            </a:r>
            <a:r>
              <a:rPr lang="en-US" sz="3000" dirty="0">
                <a:latin typeface="Arial" panose="020B0604020202020204" pitchFamily="34" charset="0"/>
                <a:cs typeface="Arial" panose="020B0604020202020204" pitchFamily="34" charset="0"/>
              </a:rPr>
              <a:t>parallelogram </a:t>
            </a:r>
            <a:endParaRPr lang="en-US" sz="300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2114550" algn="l"/>
                <a:tab pos="3714750" algn="l"/>
              </a:tabLst>
            </a:pPr>
            <a:r>
              <a:rPr lang="en-US" sz="3000" dirty="0" smtClean="0">
                <a:latin typeface="Arial" panose="020B0604020202020204" pitchFamily="34" charset="0"/>
                <a:cs typeface="Arial" panose="020B0604020202020204" pitchFamily="34" charset="0"/>
              </a:rPr>
              <a:t>an </a:t>
            </a:r>
            <a:r>
              <a:rPr lang="en-US" sz="3000" dirty="0">
                <a:latin typeface="Arial" panose="020B0604020202020204" pitchFamily="34" charset="0"/>
                <a:cs typeface="Arial" panose="020B0604020202020204" pitchFamily="34" charset="0"/>
              </a:rPr>
              <a:t>isosceles trapezium.</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2627109349"/>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43</a:t>
            </a:r>
            <a:endParaRPr lang="en-GB" sz="1400" b="1" dirty="0">
              <a:latin typeface="Calibri" panose="020F0502020204030204" pitchFamily="34" charset="0"/>
            </a:endParaRPr>
          </a:p>
        </p:txBody>
      </p:sp>
      <p:sp>
        <p:nvSpPr>
          <p:cNvPr id="3" name="Rectangle 2"/>
          <p:cNvSpPr/>
          <p:nvPr/>
        </p:nvSpPr>
        <p:spPr>
          <a:xfrm>
            <a:off x="251520" y="1232168"/>
            <a:ext cx="5256584" cy="1477328"/>
          </a:xfrm>
          <a:prstGeom prst="rect">
            <a:avLst/>
          </a:prstGeom>
        </p:spPr>
        <p:txBody>
          <a:bodyPr wrap="square">
            <a:spAutoFit/>
          </a:bodyPr>
          <a:lstStyle/>
          <a:p>
            <a:pPr marL="514350" indent="-514350">
              <a:buClr>
                <a:srgbClr val="C00000"/>
              </a:buClr>
              <a:buFont typeface="+mj-lt"/>
              <a:buAutoNum type="arabicPeriod" startAt="6"/>
              <a:tabLst>
                <a:tab pos="2114550" algn="l"/>
                <a:tab pos="3714750" algn="l"/>
              </a:tabLst>
            </a:pPr>
            <a:r>
              <a:rPr lang="en-US" sz="3000" dirty="0" smtClean="0">
                <a:latin typeface="Arial" panose="020B0604020202020204" pitchFamily="34" charset="0"/>
                <a:cs typeface="Arial" panose="020B0604020202020204" pitchFamily="34" charset="0"/>
              </a:rPr>
              <a:t>Work </a:t>
            </a:r>
            <a:r>
              <a:rPr lang="en-US" sz="3000" dirty="0">
                <a:latin typeface="Arial" panose="020B0604020202020204" pitchFamily="34" charset="0"/>
                <a:cs typeface="Arial" panose="020B0604020202020204" pitchFamily="34" charset="0"/>
              </a:rPr>
              <a:t>out the sizes of the missing angles in each quadrilateral.</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r="57377" b="72758"/>
          <a:stretch/>
        </p:blipFill>
        <p:spPr>
          <a:xfrm>
            <a:off x="302788" y="2761624"/>
            <a:ext cx="3200706" cy="1772927"/>
          </a:xfrm>
          <a:prstGeom prst="rect">
            <a:avLst/>
          </a:prstGeom>
        </p:spPr>
      </p:pic>
      <p:pic>
        <p:nvPicPr>
          <p:cNvPr id="7" name="Picture 6"/>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t="30805" r="70683"/>
          <a:stretch/>
        </p:blipFill>
        <p:spPr>
          <a:xfrm>
            <a:off x="3609788" y="2786313"/>
            <a:ext cx="1898316" cy="3883047"/>
          </a:xfrm>
          <a:prstGeom prst="rect">
            <a:avLst/>
          </a:prstGeom>
        </p:spPr>
      </p:pic>
      <p:pic>
        <p:nvPicPr>
          <p:cNvPr id="8" name="Picture 7"/>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59016" b="72758"/>
          <a:stretch/>
        </p:blipFill>
        <p:spPr>
          <a:xfrm>
            <a:off x="306356" y="4745777"/>
            <a:ext cx="3077601" cy="1772927"/>
          </a:xfrm>
          <a:prstGeom prst="rect">
            <a:avLst/>
          </a:prstGeom>
        </p:spPr>
      </p:pic>
    </p:spTree>
    <p:extLst>
      <p:ext uri="{BB962C8B-B14F-4D97-AF65-F5344CB8AC3E}">
        <p14:creationId xmlns:p14="http://schemas.microsoft.com/office/powerpoint/2010/main" val="427140593"/>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43</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00050" indent="-400050">
              <a:buClr>
                <a:srgbClr val="C00000"/>
              </a:buClr>
              <a:buFont typeface="+mj-lt"/>
              <a:buAutoNum type="arabicPeriod" startAt="7"/>
              <a:tabLst>
                <a:tab pos="2114550" algn="l"/>
                <a:tab pos="3714750" algn="l"/>
              </a:tabLst>
            </a:pPr>
            <a:r>
              <a:rPr lang="en-US" sz="2000" b="1" dirty="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Charlie is an </a:t>
            </a:r>
            <a:r>
              <a:rPr lang="en-US" sz="2000" dirty="0" smtClean="0">
                <a:latin typeface="Arial" panose="020B0604020202020204" pitchFamily="34" charset="0"/>
                <a:cs typeface="Arial" panose="020B0604020202020204" pitchFamily="34" charset="0"/>
              </a:rPr>
              <a:t>architect.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He </a:t>
            </a:r>
            <a:r>
              <a:rPr lang="en-US" sz="2000" dirty="0">
                <a:latin typeface="Arial" panose="020B0604020202020204" pitchFamily="34" charset="0"/>
                <a:cs typeface="Arial" panose="020B0604020202020204" pitchFamily="34" charset="0"/>
              </a:rPr>
              <a:t>draws a design for a </a:t>
            </a:r>
            <a:r>
              <a:rPr lang="en-US" sz="2000" dirty="0" smtClean="0">
                <a:latin typeface="Arial" panose="020B0604020202020204" pitchFamily="34" charset="0"/>
                <a:cs typeface="Arial" panose="020B0604020202020204" pitchFamily="34" charset="0"/>
              </a:rPr>
              <a:t>path.</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left-hand section is a square and </a:t>
            </a:r>
            <a:r>
              <a:rPr lang="en-US" sz="2000" dirty="0" smtClean="0">
                <a:latin typeface="Arial" panose="020B0604020202020204" pitchFamily="34" charset="0"/>
                <a:cs typeface="Arial" panose="020B0604020202020204" pitchFamily="34" charset="0"/>
              </a:rPr>
              <a:t>the others are rhombuses.</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Charlie </a:t>
            </a:r>
            <a:r>
              <a:rPr lang="en-US" sz="2000" dirty="0">
                <a:latin typeface="Arial" panose="020B0604020202020204" pitchFamily="34" charset="0"/>
                <a:cs typeface="Arial" panose="020B0604020202020204" pitchFamily="34" charset="0"/>
              </a:rPr>
              <a:t>uses these rules in his design.</a:t>
            </a:r>
          </a:p>
          <a:p>
            <a:pPr marL="857250" indent="-400050">
              <a:buClr>
                <a:srgbClr val="C00000"/>
              </a:buClr>
              <a:buFont typeface="Wingdings" panose="05000000000000000000" pitchFamily="2" charset="2"/>
              <a:buChar char="§"/>
              <a:tabLst>
                <a:tab pos="2114550" algn="l"/>
                <a:tab pos="3714750" algn="l"/>
              </a:tabLst>
            </a:pPr>
            <a:r>
              <a:rPr lang="en-US" sz="2000" dirty="0" smtClean="0">
                <a:latin typeface="Arial" panose="020B0604020202020204" pitchFamily="34" charset="0"/>
                <a:cs typeface="Arial" panose="020B0604020202020204" pitchFamily="34" charset="0"/>
              </a:rPr>
              <a:t>Angle </a:t>
            </a:r>
            <a:r>
              <a:rPr lang="en-US" sz="2000" i="1" dirty="0">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is 5% bigger than angle </a:t>
            </a:r>
            <a:r>
              <a:rPr lang="en-US" sz="2000" i="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rounded to the nearest degree.</a:t>
            </a:r>
          </a:p>
          <a:p>
            <a:pPr marL="857250" indent="-400050">
              <a:buClr>
                <a:srgbClr val="C00000"/>
              </a:buClr>
              <a:buFont typeface="Wingdings" panose="05000000000000000000" pitchFamily="2" charset="2"/>
              <a:buChar char="§"/>
              <a:tabLst>
                <a:tab pos="2114550" algn="l"/>
                <a:tab pos="3714750" algn="l"/>
              </a:tabLst>
            </a:pPr>
            <a:r>
              <a:rPr lang="en-US" sz="2000" dirty="0" smtClean="0">
                <a:latin typeface="Arial" panose="020B0604020202020204" pitchFamily="34" charset="0"/>
                <a:cs typeface="Arial" panose="020B0604020202020204" pitchFamily="34" charset="0"/>
              </a:rPr>
              <a:t>Angle </a:t>
            </a:r>
            <a:r>
              <a:rPr lang="en-US" sz="2000" i="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is 5% bigger than angle </a:t>
            </a:r>
            <a:r>
              <a:rPr lang="en-US" sz="2000" i="1" dirty="0">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rounded to the nearest degree.</a:t>
            </a:r>
          </a:p>
          <a:p>
            <a:pPr marL="857250" indent="-400050">
              <a:buClr>
                <a:srgbClr val="C00000"/>
              </a:buClr>
              <a:buFont typeface="Wingdings" panose="05000000000000000000" pitchFamily="2" charset="2"/>
              <a:buChar char="§"/>
              <a:tabLst>
                <a:tab pos="2114550" algn="l"/>
                <a:tab pos="3714750" algn="l"/>
              </a:tabLst>
            </a:pPr>
            <a:r>
              <a:rPr lang="en-US" sz="2000" dirty="0" smtClean="0">
                <a:latin typeface="Arial" panose="020B0604020202020204" pitchFamily="34" charset="0"/>
                <a:cs typeface="Arial" panose="020B0604020202020204" pitchFamily="34" charset="0"/>
              </a:rPr>
              <a:t>Angle </a:t>
            </a:r>
            <a:r>
              <a:rPr lang="en-US" sz="2000" i="1" dirty="0">
                <a:latin typeface="Arial" panose="020B0604020202020204" pitchFamily="34" charset="0"/>
                <a:cs typeface="Arial" panose="020B0604020202020204" pitchFamily="34" charset="0"/>
              </a:rPr>
              <a:t>g</a:t>
            </a:r>
            <a:r>
              <a:rPr lang="en-US" sz="2000" dirty="0">
                <a:latin typeface="Arial" panose="020B0604020202020204" pitchFamily="34" charset="0"/>
                <a:cs typeface="Arial" panose="020B0604020202020204" pitchFamily="34" charset="0"/>
              </a:rPr>
              <a:t> is 5% bigger than angle </a:t>
            </a:r>
            <a:r>
              <a:rPr lang="en-US" sz="2000" i="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rounded to the nearest </a:t>
            </a:r>
            <a:r>
              <a:rPr lang="en-US" sz="2000" dirty="0" smtClean="0">
                <a:latin typeface="Arial" panose="020B0604020202020204" pitchFamily="34" charset="0"/>
                <a:cs typeface="Arial" panose="020B0604020202020204" pitchFamily="34" charset="0"/>
              </a:rPr>
              <a:t>degree.</a:t>
            </a:r>
          </a:p>
          <a:p>
            <a:pPr marL="342900">
              <a:buClr>
                <a:srgbClr val="C00000"/>
              </a:buClr>
              <a:tabLst>
                <a:tab pos="2114550" algn="l"/>
                <a:tab pos="3714750" algn="l"/>
              </a:tabLst>
            </a:pPr>
            <a:r>
              <a:rPr lang="en-US" sz="2000" dirty="0" smtClean="0">
                <a:latin typeface="Arial" panose="020B0604020202020204" pitchFamily="34" charset="0"/>
                <a:cs typeface="Arial" panose="020B0604020202020204" pitchFamily="34" charset="0"/>
              </a:rPr>
              <a:t>Work </a:t>
            </a:r>
            <a:r>
              <a:rPr lang="en-US" sz="2000" dirty="0">
                <a:latin typeface="Arial" panose="020B0604020202020204" pitchFamily="34" charset="0"/>
                <a:cs typeface="Arial" panose="020B0604020202020204" pitchFamily="34" charset="0"/>
              </a:rPr>
              <a:t>out the sizes of the angles </a:t>
            </a:r>
            <a:r>
              <a:rPr lang="en-US" sz="2000" i="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to </a:t>
            </a:r>
            <a:r>
              <a:rPr lang="en-US" sz="2000" i="1" dirty="0">
                <a:latin typeface="Arial" panose="020B0604020202020204" pitchFamily="34" charset="0"/>
                <a:cs typeface="Arial" panose="020B0604020202020204" pitchFamily="34" charset="0"/>
              </a:rPr>
              <a:t>h</a:t>
            </a:r>
            <a:r>
              <a:rPr lang="en-US" sz="20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9861" t="8686"/>
          <a:stretch/>
        </p:blipFill>
        <p:spPr>
          <a:xfrm>
            <a:off x="905041" y="2492896"/>
            <a:ext cx="4026999" cy="1507390"/>
          </a:xfrm>
          <a:prstGeom prst="rect">
            <a:avLst/>
          </a:prstGeom>
        </p:spPr>
      </p:pic>
      <p:sp>
        <p:nvSpPr>
          <p:cNvPr id="6" name="Rectangle 5"/>
          <p:cNvSpPr/>
          <p:nvPr/>
        </p:nvSpPr>
        <p:spPr>
          <a:xfrm>
            <a:off x="905041" y="2492896"/>
            <a:ext cx="2808312" cy="2160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53825"/>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44</a:t>
            </a:r>
            <a:endParaRPr lang="en-GB" sz="1400" b="1" dirty="0">
              <a:latin typeface="Calibri" panose="020F050202020403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
        <p:nvSpPr>
          <p:cNvPr id="6" name="Rectangle 5"/>
          <p:cNvSpPr/>
          <p:nvPr/>
        </p:nvSpPr>
        <p:spPr>
          <a:xfrm>
            <a:off x="905041" y="2492896"/>
            <a:ext cx="2808312" cy="216024"/>
          </a:xfrm>
          <a:prstGeom prst="rect">
            <a:avLst/>
          </a:prstGeom>
          <a:solidFill>
            <a:srgbClr val="E9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43512" y="1268760"/>
            <a:ext cx="5264592" cy="5256584"/>
            <a:chOff x="3483872" y="1089031"/>
            <a:chExt cx="5264592" cy="5256584"/>
          </a:xfrm>
        </p:grpSpPr>
        <p:sp>
          <p:nvSpPr>
            <p:cNvPr id="9" name="Round Diagonal Corner Rectangle 8"/>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8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5176568" cy="4616648"/>
            </a:xfrm>
            <a:prstGeom prst="rect">
              <a:avLst/>
            </a:prstGeom>
          </p:spPr>
          <p:txBody>
            <a:bodyPr wrap="square">
              <a:spAutoFit/>
            </a:bodyPr>
            <a:lstStyle/>
            <a:p>
              <a:pPr>
                <a:spcAft>
                  <a:spcPts val="600"/>
                </a:spcAft>
                <a:tabLst>
                  <a:tab pos="4972050" algn="r"/>
                </a:tabLst>
              </a:pPr>
              <a:r>
                <a:rPr lang="en-US" sz="2800" dirty="0"/>
                <a:t>ABCD is a quadrilateral. Find the size of angle BCD.</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smtClean="0"/>
                <a:t/>
              </a:r>
              <a:br>
                <a:rPr lang="en-US" sz="2800" dirty="0" smtClean="0"/>
              </a:br>
              <a:r>
                <a:rPr lang="en-US" sz="2800" dirty="0"/>
                <a:t/>
              </a:r>
              <a:br>
                <a:rPr lang="en-US" sz="2800" dirty="0"/>
              </a:br>
              <a:r>
                <a:rPr lang="en-US" sz="1200" dirty="0" smtClean="0"/>
                <a:t/>
              </a:r>
              <a:br>
                <a:rPr lang="en-US" sz="1200" dirty="0" smtClean="0"/>
              </a:br>
              <a:r>
                <a:rPr lang="en-US" sz="2800" dirty="0"/>
                <a:t/>
              </a:r>
              <a:br>
                <a:rPr lang="en-US" sz="2800" dirty="0"/>
              </a:br>
              <a:r>
                <a:rPr lang="en-US" sz="2800" dirty="0"/>
                <a:t>Explain each stage of your working</a:t>
              </a:r>
              <a:r>
                <a:rPr lang="en-US" sz="2800" dirty="0" smtClean="0"/>
                <a:t>.	</a:t>
              </a:r>
              <a:r>
                <a:rPr lang="en-US" sz="2800" b="1" dirty="0" smtClean="0"/>
                <a:t>(</a:t>
              </a:r>
              <a:r>
                <a:rPr lang="en-US" sz="2800" b="1" dirty="0"/>
                <a:t>3 marks)</a:t>
              </a:r>
            </a:p>
          </p:txBody>
        </p:sp>
      </p:grpSp>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331640" y="2780928"/>
            <a:ext cx="3126899" cy="2736037"/>
          </a:xfrm>
          <a:prstGeom prst="rect">
            <a:avLst/>
          </a:prstGeom>
        </p:spPr>
      </p:pic>
    </p:spTree>
    <p:extLst>
      <p:ext uri="{BB962C8B-B14F-4D97-AF65-F5344CB8AC3E}">
        <p14:creationId xmlns:p14="http://schemas.microsoft.com/office/powerpoint/2010/main" val="3675191628"/>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44</a:t>
            </a:r>
            <a:endParaRPr lang="en-GB" sz="1400" b="1" dirty="0">
              <a:latin typeface="Calibri" panose="020F0502020204030204" pitchFamily="34" charset="0"/>
            </a:endParaRPr>
          </a:p>
        </p:txBody>
      </p:sp>
      <p:sp>
        <p:nvSpPr>
          <p:cNvPr id="3" name="Rectangle 2"/>
          <p:cNvSpPr/>
          <p:nvPr/>
        </p:nvSpPr>
        <p:spPr>
          <a:xfrm>
            <a:off x="251520" y="1196752"/>
            <a:ext cx="5256584" cy="5478423"/>
          </a:xfrm>
          <a:prstGeom prst="rect">
            <a:avLst/>
          </a:prstGeom>
        </p:spPr>
        <p:txBody>
          <a:bodyPr wrap="square">
            <a:spAutoFit/>
          </a:bodyPr>
          <a:lstStyle/>
          <a:p>
            <a:pPr marL="457200" indent="-457200">
              <a:buClr>
                <a:srgbClr val="C00000"/>
              </a:buClr>
              <a:buFont typeface="+mj-lt"/>
              <a:buAutoNum type="arabicPeriod" startAt="9"/>
              <a:tabLst>
                <a:tab pos="2114550" algn="l"/>
                <a:tab pos="3714750" algn="l"/>
              </a:tabLst>
            </a:pPr>
            <a:r>
              <a:rPr lang="en-US" sz="2500" b="1" dirty="0" smtClean="0">
                <a:solidFill>
                  <a:srgbClr val="FF0000"/>
                </a:solidFill>
                <a:latin typeface="Arial" panose="020B0604020202020204" pitchFamily="34" charset="0"/>
                <a:cs typeface="Arial" panose="020B0604020202020204" pitchFamily="34" charset="0"/>
              </a:rPr>
              <a:t>P</a:t>
            </a:r>
            <a:r>
              <a:rPr lang="en-US" sz="2500" dirty="0" smtClean="0">
                <a:latin typeface="Arial" panose="020B0604020202020204" pitchFamily="34" charset="0"/>
                <a:cs typeface="Arial" panose="020B0604020202020204" pitchFamily="34" charset="0"/>
              </a:rPr>
              <a:t> Draw </a:t>
            </a:r>
            <a:r>
              <a:rPr lang="en-US" sz="2500" dirty="0">
                <a:latin typeface="Arial" panose="020B0604020202020204" pitchFamily="34" charset="0"/>
                <a:cs typeface="Arial" panose="020B0604020202020204" pitchFamily="34" charset="0"/>
              </a:rPr>
              <a:t>a coordinate grid with axes labelled from -5 to 5.</a:t>
            </a:r>
          </a:p>
          <a:p>
            <a:pPr marL="914400" indent="-457200">
              <a:buClr>
                <a:srgbClr val="C00000"/>
              </a:buClr>
              <a:buFont typeface="+mj-lt"/>
              <a:buAutoNum type="alphaLcPeriod"/>
              <a:tabLst>
                <a:tab pos="2114550" algn="l"/>
                <a:tab pos="3714750" algn="l"/>
              </a:tabLst>
            </a:pPr>
            <a:r>
              <a:rPr lang="en-US" sz="2500" dirty="0" smtClean="0">
                <a:latin typeface="Arial" panose="020B0604020202020204" pitchFamily="34" charset="0"/>
                <a:cs typeface="Arial" panose="020B0604020202020204" pitchFamily="34" charset="0"/>
              </a:rPr>
              <a:t>Here </a:t>
            </a:r>
            <a:r>
              <a:rPr lang="en-US" sz="2500" dirty="0">
                <a:latin typeface="Arial" panose="020B0604020202020204" pitchFamily="34" charset="0"/>
                <a:cs typeface="Arial" panose="020B0604020202020204" pitchFamily="34" charset="0"/>
              </a:rPr>
              <a:t>are some coordinates for three shapes ABCD. Plot the points on your grid.</a:t>
            </a:r>
          </a:p>
          <a:p>
            <a:pPr marL="1485900" indent="-514350">
              <a:buClr>
                <a:srgbClr val="C00000"/>
              </a:buClr>
              <a:buFont typeface="+mj-lt"/>
              <a:buAutoNum type="romanLcPeriod"/>
              <a:tabLst>
                <a:tab pos="2114550" algn="l"/>
                <a:tab pos="3714750" algn="l"/>
              </a:tabLst>
            </a:pPr>
            <a:r>
              <a:rPr lang="en-US" sz="2500" dirty="0" smtClean="0">
                <a:latin typeface="Arial" panose="020B0604020202020204" pitchFamily="34" charset="0"/>
                <a:cs typeface="Arial" panose="020B0604020202020204" pitchFamily="34" charset="0"/>
              </a:rPr>
              <a:t>A(1, </a:t>
            </a:r>
            <a:r>
              <a:rPr lang="en-US" sz="2500" dirty="0">
                <a:latin typeface="Arial" panose="020B0604020202020204" pitchFamily="34" charset="0"/>
                <a:cs typeface="Arial" panose="020B0604020202020204" pitchFamily="34" charset="0"/>
              </a:rPr>
              <a:t>-2), B(-3, -2), C(-3,1)</a:t>
            </a:r>
          </a:p>
          <a:p>
            <a:pPr marL="1485900" indent="-514350">
              <a:buClr>
                <a:srgbClr val="C00000"/>
              </a:buClr>
              <a:buFont typeface="+mj-lt"/>
              <a:buAutoNum type="romanLcPeriod"/>
              <a:tabLst>
                <a:tab pos="2114550" algn="l"/>
                <a:tab pos="3714750" algn="l"/>
              </a:tabLst>
            </a:pPr>
            <a:r>
              <a:rPr lang="en-US" sz="2500" dirty="0" smtClean="0">
                <a:latin typeface="Arial" panose="020B0604020202020204" pitchFamily="34" charset="0"/>
                <a:cs typeface="Arial" panose="020B0604020202020204" pitchFamily="34" charset="0"/>
              </a:rPr>
              <a:t>A(0</a:t>
            </a:r>
            <a:r>
              <a:rPr lang="en-US" sz="2500" dirty="0">
                <a:latin typeface="Arial" panose="020B0604020202020204" pitchFamily="34" charset="0"/>
                <a:cs typeface="Arial" panose="020B0604020202020204" pitchFamily="34" charset="0"/>
              </a:rPr>
              <a:t>, -2), </a:t>
            </a:r>
            <a:r>
              <a:rPr lang="en-US" sz="2500" dirty="0" smtClean="0">
                <a:latin typeface="Arial" panose="020B0604020202020204" pitchFamily="34" charset="0"/>
                <a:cs typeface="Arial" panose="020B0604020202020204" pitchFamily="34" charset="0"/>
              </a:rPr>
              <a:t>B(1, </a:t>
            </a:r>
            <a:r>
              <a:rPr lang="en-US" sz="2500" dirty="0">
                <a:latin typeface="Arial" panose="020B0604020202020204" pitchFamily="34" charset="0"/>
                <a:cs typeface="Arial" panose="020B0604020202020204" pitchFamily="34" charset="0"/>
              </a:rPr>
              <a:t>2), C(0, 4)</a:t>
            </a:r>
          </a:p>
          <a:p>
            <a:pPr marL="1485900" indent="-514350">
              <a:buClr>
                <a:srgbClr val="C00000"/>
              </a:buClr>
              <a:buFont typeface="+mj-lt"/>
              <a:buAutoNum type="romanLcPeriod"/>
              <a:tabLst>
                <a:tab pos="2114550" algn="l"/>
                <a:tab pos="3714750" algn="l"/>
              </a:tabLst>
            </a:pPr>
            <a:r>
              <a:rPr lang="en-US" sz="2500" dirty="0" smtClean="0">
                <a:latin typeface="Arial" panose="020B0604020202020204" pitchFamily="34" charset="0"/>
                <a:cs typeface="Arial" panose="020B0604020202020204" pitchFamily="34" charset="0"/>
              </a:rPr>
              <a:t>A(-1, </a:t>
            </a:r>
            <a:r>
              <a:rPr lang="en-US" sz="2500" dirty="0">
                <a:latin typeface="Arial" panose="020B0604020202020204" pitchFamily="34" charset="0"/>
                <a:cs typeface="Arial" panose="020B0604020202020204" pitchFamily="34" charset="0"/>
              </a:rPr>
              <a:t>1), B(2, -1), C(5, 1)</a:t>
            </a:r>
          </a:p>
          <a:p>
            <a:pPr marL="914400" indent="-457200">
              <a:buClr>
                <a:srgbClr val="C00000"/>
              </a:buClr>
              <a:buFont typeface="+mj-lt"/>
              <a:buAutoNum type="alphaLcPeriod" startAt="2"/>
              <a:tabLst>
                <a:tab pos="2114550" algn="l"/>
                <a:tab pos="3714750" algn="l"/>
              </a:tabLst>
            </a:pPr>
            <a:r>
              <a:rPr lang="en-US" sz="2500" dirty="0" smtClean="0">
                <a:latin typeface="Arial" panose="020B0604020202020204" pitchFamily="34" charset="0"/>
                <a:cs typeface="Arial" panose="020B0604020202020204" pitchFamily="34" charset="0"/>
              </a:rPr>
              <a:t>Join </a:t>
            </a:r>
            <a:r>
              <a:rPr lang="en-US" sz="2500" dirty="0">
                <a:latin typeface="Arial" panose="020B0604020202020204" pitchFamily="34" charset="0"/>
                <a:cs typeface="Arial" panose="020B0604020202020204" pitchFamily="34" charset="0"/>
              </a:rPr>
              <a:t>the points A to B and B to C in each shape, </a:t>
            </a:r>
            <a:endParaRPr lang="en-US" sz="25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2"/>
              <a:tabLst>
                <a:tab pos="2114550" algn="l"/>
                <a:tab pos="3714750" algn="l"/>
              </a:tabLst>
            </a:pPr>
            <a:r>
              <a:rPr lang="en-US" sz="2500" dirty="0" smtClean="0">
                <a:latin typeface="Arial" panose="020B0604020202020204" pitchFamily="34" charset="0"/>
                <a:cs typeface="Arial" panose="020B0604020202020204" pitchFamily="34" charset="0"/>
              </a:rPr>
              <a:t>Draw </a:t>
            </a:r>
            <a:r>
              <a:rPr lang="en-US" sz="2500" dirty="0">
                <a:latin typeface="Arial" panose="020B0604020202020204" pitchFamily="34" charset="0"/>
                <a:cs typeface="Arial" panose="020B0604020202020204" pitchFamily="34" charset="0"/>
              </a:rPr>
              <a:t>a point D for each shape so that it has rotation symmetry of order 2. </a:t>
            </a:r>
            <a:endParaRPr lang="en-US" sz="25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2"/>
              <a:tabLst>
                <a:tab pos="2114550" algn="l"/>
                <a:tab pos="3714750" algn="l"/>
              </a:tabLst>
            </a:pPr>
            <a:r>
              <a:rPr lang="en-US" sz="2500" dirty="0" smtClean="0">
                <a:latin typeface="Arial" panose="020B0604020202020204" pitchFamily="34" charset="0"/>
                <a:cs typeface="Arial" panose="020B0604020202020204" pitchFamily="34" charset="0"/>
              </a:rPr>
              <a:t>Name </a:t>
            </a:r>
            <a:r>
              <a:rPr lang="en-US" sz="2500" dirty="0">
                <a:latin typeface="Arial" panose="020B0604020202020204" pitchFamily="34" charset="0"/>
                <a:cs typeface="Arial" panose="020B0604020202020204" pitchFamily="34" charset="0"/>
              </a:rPr>
              <a:t>each shape.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3914228790"/>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6.1 – Angles – Properties of Shapes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44</a:t>
            </a:r>
            <a:endParaRPr lang="en-GB" sz="1400" b="1" dirty="0">
              <a:latin typeface="Calibri" panose="020F0502020204030204" pitchFamily="34" charset="0"/>
            </a:endParaRPr>
          </a:p>
        </p:txBody>
      </p:sp>
      <p:sp>
        <p:nvSpPr>
          <p:cNvPr id="3" name="Rectangle 2"/>
          <p:cNvSpPr/>
          <p:nvPr/>
        </p:nvSpPr>
        <p:spPr>
          <a:xfrm>
            <a:off x="251520" y="1196752"/>
            <a:ext cx="5256584" cy="5478423"/>
          </a:xfrm>
          <a:prstGeom prst="rect">
            <a:avLst/>
          </a:prstGeom>
        </p:spPr>
        <p:txBody>
          <a:bodyPr wrap="square">
            <a:spAutoFit/>
          </a:bodyPr>
          <a:lstStyle/>
          <a:p>
            <a:pPr marL="571500" indent="-571500">
              <a:buClr>
                <a:srgbClr val="C00000"/>
              </a:buClr>
              <a:buFont typeface="+mj-lt"/>
              <a:buAutoNum type="arabicPeriod" startAt="10"/>
              <a:tabLst>
                <a:tab pos="2114550" algn="l"/>
                <a:tab pos="3714750" algn="l"/>
              </a:tabLst>
            </a:pPr>
            <a:r>
              <a:rPr lang="en-US" sz="2500" b="1" dirty="0" smtClean="0">
                <a:solidFill>
                  <a:srgbClr val="FF0000"/>
                </a:solidFill>
                <a:latin typeface="Arial" panose="020B0604020202020204" pitchFamily="34" charset="0"/>
                <a:cs typeface="Arial" panose="020B0604020202020204" pitchFamily="34" charset="0"/>
              </a:rPr>
              <a:t>P</a:t>
            </a:r>
            <a:r>
              <a:rPr lang="en-US" sz="2500" dirty="0">
                <a:latin typeface="Arial" panose="020B0604020202020204" pitchFamily="34" charset="0"/>
                <a:cs typeface="Arial" panose="020B0604020202020204" pitchFamily="34" charset="0"/>
              </a:rPr>
              <a:t> The diagram shows a hexagon made from three identical </a:t>
            </a:r>
            <a:r>
              <a:rPr lang="en-US" sz="2500" dirty="0" smtClean="0">
                <a:latin typeface="Arial" panose="020B0604020202020204" pitchFamily="34" charset="0"/>
                <a:cs typeface="Arial" panose="020B0604020202020204" pitchFamily="34" charset="0"/>
              </a:rPr>
              <a:t>rhombuses.</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Show </a:t>
            </a:r>
            <a:r>
              <a:rPr lang="en-US" sz="2500" dirty="0">
                <a:latin typeface="Arial" panose="020B0604020202020204" pitchFamily="34" charset="0"/>
                <a:cs typeface="Arial" panose="020B0604020202020204" pitchFamily="34" charset="0"/>
              </a:rPr>
              <a:t>that angles </a:t>
            </a:r>
            <a:r>
              <a:rPr lang="en-US" sz="2500" i="1" dirty="0">
                <a:latin typeface="Arial" panose="020B0604020202020204" pitchFamily="34" charset="0"/>
                <a:cs typeface="Arial" panose="020B0604020202020204" pitchFamily="34" charset="0"/>
              </a:rPr>
              <a:t>a</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b</a:t>
            </a:r>
            <a:r>
              <a:rPr lang="en-US" sz="2500" dirty="0">
                <a:latin typeface="Arial" panose="020B0604020202020204" pitchFamily="34" charset="0"/>
                <a:cs typeface="Arial" panose="020B0604020202020204" pitchFamily="34" charset="0"/>
              </a:rPr>
              <a:t> and </a:t>
            </a:r>
            <a:r>
              <a:rPr lang="en-US" sz="2500" i="1" dirty="0">
                <a:latin typeface="Arial" panose="020B0604020202020204" pitchFamily="34" charset="0"/>
                <a:cs typeface="Arial" panose="020B0604020202020204" pitchFamily="34" charset="0"/>
              </a:rPr>
              <a:t>c</a:t>
            </a:r>
            <a:r>
              <a:rPr lang="en-US" sz="2500" dirty="0">
                <a:latin typeface="Arial" panose="020B0604020202020204" pitchFamily="34" charset="0"/>
                <a:cs typeface="Arial" panose="020B0604020202020204" pitchFamily="34" charset="0"/>
              </a:rPr>
              <a:t> add up to 360</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endParaRPr lang="en-US" sz="2500" dirty="0" smtClean="0">
              <a:latin typeface="Arial" panose="020B0604020202020204" pitchFamily="34" charset="0"/>
              <a:cs typeface="Arial" panose="020B0604020202020204" pitchFamily="34" charset="0"/>
            </a:endParaRPr>
          </a:p>
          <a:p>
            <a:pPr marL="571500" indent="-571500">
              <a:buClr>
                <a:srgbClr val="C00000"/>
              </a:buClr>
              <a:buFont typeface="+mj-lt"/>
              <a:buAutoNum type="arabicPeriod" startAt="10"/>
              <a:tabLst>
                <a:tab pos="2114550" algn="l"/>
                <a:tab pos="3714750" algn="l"/>
              </a:tabLst>
            </a:pPr>
            <a:r>
              <a:rPr lang="en-US" sz="2500" b="1" dirty="0" smtClean="0">
                <a:solidFill>
                  <a:srgbClr val="FF0000"/>
                </a:solidFill>
                <a:latin typeface="Arial" panose="020B0604020202020204" pitchFamily="34" charset="0"/>
                <a:cs typeface="Arial" panose="020B0604020202020204" pitchFamily="34" charset="0"/>
              </a:rPr>
              <a:t>P</a:t>
            </a:r>
            <a:r>
              <a:rPr lang="en-US" sz="2500" dirty="0" smtClean="0">
                <a:latin typeface="Arial" panose="020B0604020202020204" pitchFamily="34" charset="0"/>
                <a:cs typeface="Arial" panose="020B0604020202020204" pitchFamily="34" charset="0"/>
              </a:rPr>
              <a:t> The diagram shows a kite. Find the size of angle </a:t>
            </a:r>
            <a:r>
              <a:rPr lang="en-US" sz="2500" i="1" dirty="0" smtClean="0">
                <a:latin typeface="Arial" panose="020B0604020202020204" pitchFamily="34" charset="0"/>
                <a:cs typeface="Arial" panose="020B0604020202020204" pitchFamily="34" charset="0"/>
              </a:rPr>
              <a:t>a.</a:t>
            </a:r>
            <a:endParaRPr lang="en-US" sz="25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29221" r="29222" b="58400"/>
          <a:stretch/>
        </p:blipFill>
        <p:spPr>
          <a:xfrm>
            <a:off x="294904" y="3236741"/>
            <a:ext cx="2995782" cy="2472750"/>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67316" t="43700"/>
          <a:stretch/>
        </p:blipFill>
        <p:spPr>
          <a:xfrm>
            <a:off x="3491880" y="2924944"/>
            <a:ext cx="1979885" cy="2812127"/>
          </a:xfrm>
          <a:prstGeom prst="rect">
            <a:avLst/>
          </a:prstGeom>
        </p:spPr>
      </p:pic>
    </p:spTree>
    <p:extLst>
      <p:ext uri="{BB962C8B-B14F-4D97-AF65-F5344CB8AC3E}">
        <p14:creationId xmlns:p14="http://schemas.microsoft.com/office/powerpoint/2010/main" val="770664254"/>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6.2 – Angles in Parallel Lines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44</a:t>
            </a:r>
            <a:endParaRPr lang="en-GB" sz="1400" b="1" dirty="0">
              <a:latin typeface="Calibri" panose="020F0502020204030204" pitchFamily="34" charset="0"/>
            </a:endParaRPr>
          </a:p>
        </p:txBody>
      </p:sp>
      <p:sp>
        <p:nvSpPr>
          <p:cNvPr id="3" name="Rectangle 2"/>
          <p:cNvSpPr/>
          <p:nvPr/>
        </p:nvSpPr>
        <p:spPr>
          <a:xfrm>
            <a:off x="251520" y="1196752"/>
            <a:ext cx="5256584" cy="2246769"/>
          </a:xfrm>
          <a:prstGeom prst="rect">
            <a:avLst/>
          </a:prstGeom>
        </p:spPr>
        <p:txBody>
          <a:bodyPr wrap="square">
            <a:spAutoFit/>
          </a:bodyPr>
          <a:lstStyle/>
          <a:p>
            <a:pPr marL="457200" indent="-457200">
              <a:buClr>
                <a:srgbClr val="C00000"/>
              </a:buClr>
              <a:buFont typeface="+mj-lt"/>
              <a:buAutoNum type="arabicPeriod"/>
              <a:tabLst>
                <a:tab pos="2114550" algn="l"/>
                <a:tab pos="371475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diagram shows a line crossing </a:t>
            </a:r>
            <a:r>
              <a:rPr lang="en-US" sz="2800" dirty="0" smtClean="0">
                <a:latin typeface="Arial" panose="020B0604020202020204" pitchFamily="34" charset="0"/>
                <a:cs typeface="Arial" panose="020B0604020202020204" pitchFamily="34" charset="0"/>
              </a:rPr>
              <a:t>two parallel </a:t>
            </a:r>
            <a:r>
              <a:rPr lang="en-US" sz="2800" dirty="0">
                <a:latin typeface="Arial" panose="020B0604020202020204" pitchFamily="34" charset="0"/>
                <a:cs typeface="Arial" panose="020B0604020202020204" pitchFamily="34" charset="0"/>
              </a:rPr>
              <a:t>lines and angles labelled </a:t>
            </a:r>
            <a:r>
              <a:rPr lang="en-US" sz="2800" i="1" dirty="0" smtClean="0">
                <a:latin typeface="Arial" panose="020B0604020202020204" pitchFamily="34" charset="0"/>
                <a:cs typeface="Arial" panose="020B0604020202020204" pitchFamily="34" charset="0"/>
              </a:rPr>
              <a:t>f, g, h</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and </a:t>
            </a:r>
            <a:r>
              <a:rPr lang="en-US" sz="2800" i="1" dirty="0" err="1">
                <a:latin typeface="Arial" panose="020B0604020202020204" pitchFamily="34" charset="0"/>
                <a:cs typeface="Arial" panose="020B0604020202020204" pitchFamily="34" charset="0"/>
              </a:rPr>
              <a:t>i</a:t>
            </a:r>
            <a:r>
              <a:rPr lang="en-US" sz="2800" dirty="0">
                <a:latin typeface="Arial" panose="020B0604020202020204" pitchFamily="34" charset="0"/>
                <a:cs typeface="Arial" panose="020B0604020202020204" pitchFamily="34" charset="0"/>
              </a:rPr>
              <a:t>. Write down two pairs of alternate angles.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6" name="Picture 5"/>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539552" y="3717032"/>
            <a:ext cx="4745480" cy="2738703"/>
          </a:xfrm>
          <a:prstGeom prst="rect">
            <a:avLst/>
          </a:prstGeom>
        </p:spPr>
      </p:pic>
    </p:spTree>
    <p:extLst>
      <p:ext uri="{BB962C8B-B14F-4D97-AF65-F5344CB8AC3E}">
        <p14:creationId xmlns:p14="http://schemas.microsoft.com/office/powerpoint/2010/main" val="1015600094"/>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5.1 </a:t>
            </a:r>
            <a:r>
              <a:rPr lang="en-GB" dirty="0" smtClean="0"/>
              <a:t>– Solving Equations 1</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4"/>
            </a:pPr>
            <a:r>
              <a:rPr lang="en-US" sz="2200" dirty="0" smtClean="0">
                <a:latin typeface="Arial" panose="020B0604020202020204" pitchFamily="34" charset="0"/>
                <a:cs typeface="Arial" panose="020B0604020202020204" pitchFamily="34" charset="0"/>
              </a:rPr>
              <a:t>Use a balancing method to solve:</a:t>
            </a:r>
          </a:p>
          <a:p>
            <a:pPr marL="914400" indent="-457200">
              <a:buClr>
                <a:srgbClr val="C00000"/>
              </a:buClr>
              <a:buFont typeface="+mj-lt"/>
              <a:buAutoNum type="alphaLcPeriod"/>
            </a:pPr>
            <a:r>
              <a:rPr lang="en-US" sz="2200" i="1" dirty="0" smtClean="0">
                <a:latin typeface="Arial" panose="020B0604020202020204" pitchFamily="34" charset="0"/>
                <a:cs typeface="Arial" panose="020B0604020202020204" pitchFamily="34" charset="0"/>
              </a:rPr>
              <a:t>m </a:t>
            </a:r>
            <a:r>
              <a:rPr lang="en-US" sz="2200" dirty="0" smtClean="0">
                <a:latin typeface="Arial" panose="020B0604020202020204" pitchFamily="34" charset="0"/>
                <a:cs typeface="Arial" panose="020B0604020202020204" pitchFamily="34" charset="0"/>
              </a:rPr>
              <a:t>+ 8 = 12	</a:t>
            </a:r>
            <a:r>
              <a:rPr lang="en-US" sz="2200" i="1" dirty="0" smtClean="0">
                <a:solidFill>
                  <a:srgbClr val="C00000"/>
                </a:solidFill>
                <a:latin typeface="Arial" panose="020B0604020202020204" pitchFamily="34" charset="0"/>
                <a:cs typeface="Arial" panose="020B0604020202020204" pitchFamily="34" charset="0"/>
              </a:rPr>
              <a:t>b.</a:t>
            </a:r>
            <a:r>
              <a:rPr lang="en-US" sz="2200" i="1" dirty="0" smtClean="0">
                <a:latin typeface="Arial" panose="020B0604020202020204" pitchFamily="34" charset="0"/>
                <a:cs typeface="Arial" panose="020B0604020202020204" pitchFamily="34" charset="0"/>
              </a:rPr>
              <a:t>  y – </a:t>
            </a:r>
            <a:r>
              <a:rPr lang="en-US" sz="2200" dirty="0" smtClean="0">
                <a:latin typeface="Arial" panose="020B0604020202020204" pitchFamily="34" charset="0"/>
                <a:cs typeface="Arial" panose="020B0604020202020204" pitchFamily="34" charset="0"/>
              </a:rPr>
              <a:t>5</a:t>
            </a:r>
            <a:r>
              <a:rPr lang="en-US" sz="2200" i="1" dirty="0" smtClean="0">
                <a:latin typeface="Arial" panose="020B0604020202020204" pitchFamily="34" charset="0"/>
                <a:cs typeface="Arial" panose="020B0604020202020204" pitchFamily="34" charset="0"/>
              </a:rPr>
              <a:t> = </a:t>
            </a:r>
            <a:r>
              <a:rPr lang="en-US" sz="2200" dirty="0" smtClean="0">
                <a:latin typeface="Arial" panose="020B0604020202020204" pitchFamily="34" charset="0"/>
                <a:cs typeface="Arial" panose="020B0604020202020204" pitchFamily="34" charset="0"/>
              </a:rPr>
              <a:t>14</a:t>
            </a:r>
          </a:p>
          <a:p>
            <a:pPr marL="914400" indent="-457200">
              <a:buClr>
                <a:srgbClr val="C00000"/>
              </a:buClr>
              <a:buFont typeface="+mj-lt"/>
              <a:buAutoNum type="alphaLcPeriod" startAt="3"/>
            </a:pPr>
            <a:r>
              <a:rPr lang="en-US" sz="2200" i="1" dirty="0" smtClean="0">
                <a:latin typeface="Arial" panose="020B0604020202020204" pitchFamily="34" charset="0"/>
                <a:cs typeface="Arial" panose="020B0604020202020204" pitchFamily="34" charset="0"/>
              </a:rPr>
              <a:t>x + </a:t>
            </a:r>
            <a:r>
              <a:rPr lang="en-US" sz="2200" dirty="0" smtClean="0">
                <a:latin typeface="Arial" panose="020B0604020202020204" pitchFamily="34" charset="0"/>
                <a:cs typeface="Arial" panose="020B0604020202020204" pitchFamily="34" charset="0"/>
              </a:rPr>
              <a:t>11</a:t>
            </a:r>
            <a:r>
              <a:rPr lang="en-US" sz="2200" i="1" dirty="0" smtClean="0">
                <a:latin typeface="Arial" panose="020B0604020202020204" pitchFamily="34" charset="0"/>
                <a:cs typeface="Arial" panose="020B0604020202020204" pitchFamily="34" charset="0"/>
              </a:rPr>
              <a:t> = 12	</a:t>
            </a:r>
            <a:r>
              <a:rPr lang="en-US" sz="2200" i="1" dirty="0" smtClean="0">
                <a:solidFill>
                  <a:srgbClr val="C00000"/>
                </a:solidFill>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5 + </a:t>
            </a:r>
            <a:r>
              <a:rPr lang="en-US" sz="2200" i="1" dirty="0" smtClean="0">
                <a:latin typeface="Arial" panose="020B0604020202020204" pitchFamily="34" charset="0"/>
                <a:cs typeface="Arial" panose="020B0604020202020204" pitchFamily="34" charset="0"/>
              </a:rPr>
              <a:t>r</a:t>
            </a:r>
            <a:r>
              <a:rPr lang="en-US" sz="2200" dirty="0" smtClean="0">
                <a:latin typeface="Arial" panose="020B0604020202020204" pitchFamily="34" charset="0"/>
                <a:cs typeface="Arial" panose="020B0604020202020204" pitchFamily="34" charset="0"/>
              </a:rPr>
              <a:t> = 20</a:t>
            </a:r>
          </a:p>
          <a:p>
            <a:pPr marL="457200" indent="-457200">
              <a:buClr>
                <a:srgbClr val="C00000"/>
              </a:buClr>
              <a:buFont typeface="+mj-lt"/>
              <a:buAutoNum type="arabicPeriod" startAt="5"/>
            </a:pPr>
            <a:r>
              <a:rPr lang="en-US" sz="2200" dirty="0" smtClean="0">
                <a:latin typeface="Arial" panose="020B0604020202020204" pitchFamily="34" charset="0"/>
                <a:cs typeface="Arial" panose="020B0604020202020204" pitchFamily="34" charset="0"/>
              </a:rPr>
              <a:t>Simplify the left-hand side, then solve:</a:t>
            </a:r>
          </a:p>
          <a:p>
            <a:pPr marL="914400" indent="-457200">
              <a:buClr>
                <a:srgbClr val="C00000"/>
              </a:buClr>
              <a:buFont typeface="+mj-lt"/>
              <a:buAutoNum type="alphaLcPeriod"/>
            </a:pPr>
            <a:r>
              <a:rPr lang="en-US" sz="2200" dirty="0" smtClean="0">
                <a:latin typeface="Arial" panose="020B0604020202020204" pitchFamily="34" charset="0"/>
                <a:cs typeface="Arial" panose="020B0604020202020204" pitchFamily="34" charset="0"/>
              </a:rPr>
              <a:t>4</a:t>
            </a:r>
            <a:r>
              <a:rPr lang="en-US" sz="2200" i="1" dirty="0" smtClean="0">
                <a:latin typeface="Arial" panose="020B0604020202020204" pitchFamily="34" charset="0"/>
                <a:cs typeface="Arial" panose="020B0604020202020204" pitchFamily="34" charset="0"/>
              </a:rPr>
              <a:t>x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6</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30</a:t>
            </a:r>
            <a:r>
              <a:rPr lang="en-US" sz="2200" dirty="0">
                <a:latin typeface="Arial" panose="020B0604020202020204" pitchFamily="34" charset="0"/>
                <a:cs typeface="Arial" panose="020B0604020202020204" pitchFamily="34" charset="0"/>
              </a:rPr>
              <a:t>	</a:t>
            </a:r>
            <a:r>
              <a:rPr lang="en-US" sz="2200" i="1" dirty="0">
                <a:solidFill>
                  <a:srgbClr val="C00000"/>
                </a:solidFill>
                <a:latin typeface="Arial" panose="020B0604020202020204" pitchFamily="34" charset="0"/>
                <a:cs typeface="Arial" panose="020B0604020202020204" pitchFamily="34" charset="0"/>
              </a:rPr>
              <a:t>b.</a:t>
            </a:r>
            <a:r>
              <a:rPr lang="en-US" sz="2200" i="1"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9</a:t>
            </a:r>
            <a:r>
              <a:rPr lang="en-US" sz="2200" i="1" dirty="0" smtClean="0">
                <a:latin typeface="Arial" panose="020B0604020202020204" pitchFamily="34" charset="0"/>
                <a:cs typeface="Arial" panose="020B0604020202020204" pitchFamily="34" charset="0"/>
              </a:rPr>
              <a:t>y </a:t>
            </a:r>
            <a:r>
              <a:rPr lang="en-US" sz="2200" i="1"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smtClean="0">
                <a:latin typeface="Arial" panose="020B0604020202020204" pitchFamily="34" charset="0"/>
                <a:cs typeface="Arial" panose="020B0604020202020204" pitchFamily="34" charset="0"/>
              </a:rPr>
              <a:t>y </a:t>
            </a:r>
            <a:r>
              <a:rPr lang="en-US" sz="2200" i="1"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15</a:t>
            </a:r>
            <a:endParaRPr lang="en-US" sz="220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pPr>
            <a:r>
              <a:rPr lang="en-US" sz="2200" dirty="0" smtClean="0">
                <a:latin typeface="Arial" panose="020B0604020202020204" pitchFamily="34" charset="0"/>
                <a:cs typeface="Arial" panose="020B0604020202020204" pitchFamily="34" charset="0"/>
              </a:rPr>
              <a:t>8</a:t>
            </a:r>
            <a:r>
              <a:rPr lang="en-US" sz="2200" i="1" dirty="0" smtClean="0">
                <a:latin typeface="Arial" panose="020B0604020202020204" pitchFamily="34" charset="0"/>
                <a:cs typeface="Arial" panose="020B0604020202020204" pitchFamily="34" charset="0"/>
              </a:rPr>
              <a:t>m – </a:t>
            </a:r>
            <a:r>
              <a:rPr lang="en-US" sz="2200" dirty="0" smtClean="0">
                <a:latin typeface="Arial" panose="020B0604020202020204" pitchFamily="34" charset="0"/>
                <a:cs typeface="Arial" panose="020B0604020202020204" pitchFamily="34" charset="0"/>
              </a:rPr>
              <a:t>7</a:t>
            </a:r>
            <a:r>
              <a:rPr lang="en-US" sz="2200" i="1" dirty="0" smtClean="0">
                <a:latin typeface="Arial" panose="020B0604020202020204" pitchFamily="34" charset="0"/>
                <a:cs typeface="Arial" panose="020B0604020202020204" pitchFamily="34" charset="0"/>
              </a:rPr>
              <a:t>m </a:t>
            </a:r>
            <a:r>
              <a:rPr lang="en-US" sz="2200" i="1" dirty="0">
                <a:latin typeface="Arial" panose="020B0604020202020204" pitchFamily="34" charset="0"/>
                <a:cs typeface="Arial" panose="020B0604020202020204" pitchFamily="34" charset="0"/>
              </a:rPr>
              <a:t>= 12	</a:t>
            </a:r>
            <a:r>
              <a:rPr lang="en-US" sz="2200" i="1" dirty="0">
                <a:solidFill>
                  <a:srgbClr val="C00000"/>
                </a:solidFill>
                <a:latin typeface="Arial" panose="020B0604020202020204" pitchFamily="34" charset="0"/>
                <a:cs typeface="Arial" panose="020B0604020202020204" pitchFamily="34" charset="0"/>
              </a:rPr>
              <a:t>d.</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3</a:t>
            </a:r>
            <a:r>
              <a:rPr lang="en-US" sz="2200" i="1" dirty="0" smtClean="0">
                <a:latin typeface="Arial" panose="020B0604020202020204" pitchFamily="34" charset="0"/>
                <a:cs typeface="Arial" panose="020B0604020202020204" pitchFamily="34" charset="0"/>
              </a:rPr>
              <a:t>q</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q</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24</a:t>
            </a:r>
            <a:endParaRPr lang="en-US" sz="22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6"/>
            </a:pPr>
            <a:r>
              <a:rPr lang="en-US" sz="2200" b="1" dirty="0" smtClean="0">
                <a:solidFill>
                  <a:srgbClr val="FF0000"/>
                </a:solidFill>
                <a:latin typeface="Arial" panose="020B0604020202020204" pitchFamily="34" charset="0"/>
                <a:cs typeface="Arial" panose="020B0604020202020204" pitchFamily="34" charset="0"/>
              </a:rPr>
              <a:t>R</a:t>
            </a:r>
            <a:r>
              <a:rPr lang="en-US" sz="2200" dirty="0" smtClean="0">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a</a:t>
            </a:r>
            <a:r>
              <a:rPr lang="en-US" sz="2200" dirty="0" smtClean="0">
                <a:latin typeface="Arial" panose="020B0604020202020204" pitchFamily="34" charset="0"/>
                <a:cs typeface="Arial" panose="020B0604020202020204" pitchFamily="34" charset="0"/>
              </a:rPr>
              <a:t> Write an equation for the sum of these angles: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b="1"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Solve your equation to find the value of </a:t>
            </a:r>
            <a:r>
              <a:rPr lang="en-US" sz="2200" i="1" dirty="0" smtClean="0">
                <a:latin typeface="Arial" panose="020B0604020202020204" pitchFamily="34" charset="0"/>
                <a:cs typeface="Arial" panose="020B0604020202020204" pitchFamily="34" charset="0"/>
              </a:rPr>
              <a:t>b.</a:t>
            </a:r>
            <a:endParaRPr 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763688" y="4335950"/>
            <a:ext cx="2330366" cy="1613330"/>
          </a:xfrm>
          <a:prstGeom prst="rect">
            <a:avLst/>
          </a:prstGeom>
        </p:spPr>
      </p:pic>
    </p:spTree>
    <p:extLst>
      <p:ext uri="{BB962C8B-B14F-4D97-AF65-F5344CB8AC3E}">
        <p14:creationId xmlns:p14="http://schemas.microsoft.com/office/powerpoint/2010/main" val="344051930"/>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6.2 – Angles in Parallel Lines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44</a:t>
            </a:r>
            <a:endParaRPr lang="en-GB" sz="1400" b="1" dirty="0">
              <a:latin typeface="Calibri" panose="020F0502020204030204" pitchFamily="34" charset="0"/>
            </a:endParaRPr>
          </a:p>
        </p:txBody>
      </p:sp>
      <p:sp>
        <p:nvSpPr>
          <p:cNvPr id="3" name="Rectangle 2"/>
          <p:cNvSpPr/>
          <p:nvPr/>
        </p:nvSpPr>
        <p:spPr>
          <a:xfrm>
            <a:off x="251520" y="1196752"/>
            <a:ext cx="5256584" cy="954107"/>
          </a:xfrm>
          <a:prstGeom prst="rect">
            <a:avLst/>
          </a:prstGeom>
        </p:spPr>
        <p:txBody>
          <a:bodyPr wrap="square">
            <a:spAutoFit/>
          </a:bodyPr>
          <a:lstStyle/>
          <a:p>
            <a:pPr marL="514350" indent="-514350">
              <a:buClr>
                <a:srgbClr val="C00000"/>
              </a:buClr>
              <a:buFont typeface="+mj-lt"/>
              <a:buAutoNum type="arabicPeriod" startAt="2"/>
              <a:tabLst>
                <a:tab pos="2114550" algn="l"/>
                <a:tab pos="3714750" algn="l"/>
              </a:tabLst>
            </a:pPr>
            <a:r>
              <a:rPr lang="en-US" sz="2800" dirty="0">
                <a:latin typeface="Arial" panose="020B0604020202020204" pitchFamily="34" charset="0"/>
                <a:cs typeface="Arial" panose="020B0604020202020204" pitchFamily="34" charset="0"/>
              </a:rPr>
              <a:t>Find the sizes of the angles marked with letters.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2" name="Picture 1"/>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272147" y="2106647"/>
            <a:ext cx="5215331" cy="4487612"/>
          </a:xfrm>
          <a:prstGeom prst="rect">
            <a:avLst/>
          </a:prstGeom>
        </p:spPr>
      </p:pic>
    </p:spTree>
    <p:extLst>
      <p:ext uri="{BB962C8B-B14F-4D97-AF65-F5344CB8AC3E}">
        <p14:creationId xmlns:p14="http://schemas.microsoft.com/office/powerpoint/2010/main" val="3550366069"/>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6.2 – Angles in Parallel Lines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44</a:t>
            </a:r>
            <a:endParaRPr lang="en-GB" sz="1400" b="1" dirty="0">
              <a:latin typeface="Calibri" panose="020F0502020204030204" pitchFamily="34" charset="0"/>
            </a:endParaRPr>
          </a:p>
        </p:txBody>
      </p:sp>
      <p:sp>
        <p:nvSpPr>
          <p:cNvPr id="3" name="Rectangle 2"/>
          <p:cNvSpPr/>
          <p:nvPr/>
        </p:nvSpPr>
        <p:spPr>
          <a:xfrm>
            <a:off x="251520" y="1196752"/>
            <a:ext cx="5256584" cy="954107"/>
          </a:xfrm>
          <a:prstGeom prst="rect">
            <a:avLst/>
          </a:prstGeom>
        </p:spPr>
        <p:txBody>
          <a:bodyPr wrap="square">
            <a:spAutoFit/>
          </a:bodyPr>
          <a:lstStyle/>
          <a:p>
            <a:pPr marL="514350" indent="-514350">
              <a:buClr>
                <a:srgbClr val="C00000"/>
              </a:buClr>
              <a:buFont typeface="+mj-lt"/>
              <a:buAutoNum type="arabicPeriod" startAt="3"/>
              <a:tabLst>
                <a:tab pos="2114550" algn="l"/>
                <a:tab pos="3714750" algn="l"/>
              </a:tabLst>
            </a:pPr>
            <a:r>
              <a:rPr lang="en-US" sz="2800" dirty="0">
                <a:latin typeface="Arial" panose="020B0604020202020204" pitchFamily="34" charset="0"/>
                <a:cs typeface="Arial" panose="020B0604020202020204" pitchFamily="34" charset="0"/>
              </a:rPr>
              <a:t>Find the sizes of the angles marked with letters.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23528" y="2708920"/>
            <a:ext cx="2354046" cy="3033370"/>
          </a:xfrm>
          <a:prstGeom prst="rect">
            <a:avLst/>
          </a:prstGeom>
        </p:spPr>
      </p:pic>
      <p:pic>
        <p:nvPicPr>
          <p:cNvPr id="8" name="Picture 7"/>
          <p:cNvPicPr>
            <a:picLocks noChangeAspect="1"/>
          </p:cNvPicPr>
          <p:nvPr/>
        </p:nvPicPr>
        <p:blipFill rotWithShape="1">
          <a:blip r:embed="rId6" cstate="print">
            <a:lum bright="9000"/>
            <a:extLst>
              <a:ext uri="{28A0092B-C50C-407E-A947-70E740481C1C}">
                <a14:useLocalDpi xmlns:a14="http://schemas.microsoft.com/office/drawing/2010/main" val="0"/>
              </a:ext>
            </a:extLst>
          </a:blip>
          <a:srcRect/>
          <a:stretch/>
        </p:blipFill>
        <p:spPr>
          <a:xfrm>
            <a:off x="2791206" y="2696120"/>
            <a:ext cx="2633868" cy="3038873"/>
          </a:xfrm>
          <a:prstGeom prst="rect">
            <a:avLst/>
          </a:prstGeom>
        </p:spPr>
      </p:pic>
    </p:spTree>
    <p:extLst>
      <p:ext uri="{BB962C8B-B14F-4D97-AF65-F5344CB8AC3E}">
        <p14:creationId xmlns:p14="http://schemas.microsoft.com/office/powerpoint/2010/main" val="2690017946"/>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6.2 – Angles in Parallel Lines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44</a:t>
            </a:r>
            <a:endParaRPr lang="en-GB" sz="1400" b="1" dirty="0">
              <a:latin typeface="Calibri" panose="020F0502020204030204" pitchFamily="34" charset="0"/>
            </a:endParaRPr>
          </a:p>
        </p:txBody>
      </p:sp>
      <p:sp>
        <p:nvSpPr>
          <p:cNvPr id="3" name="Rectangle 2"/>
          <p:cNvSpPr/>
          <p:nvPr/>
        </p:nvSpPr>
        <p:spPr>
          <a:xfrm>
            <a:off x="251520" y="1196752"/>
            <a:ext cx="5256584" cy="1154162"/>
          </a:xfrm>
          <a:prstGeom prst="rect">
            <a:avLst/>
          </a:prstGeom>
        </p:spPr>
        <p:txBody>
          <a:bodyPr wrap="square">
            <a:spAutoFit/>
          </a:bodyPr>
          <a:lstStyle/>
          <a:p>
            <a:pPr marL="457200" indent="-457200">
              <a:buClr>
                <a:srgbClr val="C00000"/>
              </a:buClr>
              <a:buFont typeface="+mj-lt"/>
              <a:buAutoNum type="arabicPeriod" startAt="4"/>
              <a:tabLst>
                <a:tab pos="2114550" algn="l"/>
                <a:tab pos="3714750" algn="l"/>
              </a:tabLst>
            </a:pPr>
            <a:r>
              <a:rPr lang="en-US" sz="2300" dirty="0">
                <a:latin typeface="Arial" panose="020B0604020202020204" pitchFamily="34" charset="0"/>
                <a:cs typeface="Arial" panose="020B0604020202020204" pitchFamily="34" charset="0"/>
              </a:rPr>
              <a:t>Find the sizes of angles </a:t>
            </a:r>
            <a:r>
              <a:rPr lang="en-US" sz="2300" i="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to </a:t>
            </a:r>
            <a:r>
              <a:rPr lang="en-US" sz="2300" i="1" dirty="0" smtClean="0">
                <a:latin typeface="Arial" panose="020B0604020202020204" pitchFamily="34" charset="0"/>
                <a:cs typeface="Arial" panose="020B0604020202020204" pitchFamily="34" charset="0"/>
              </a:rPr>
              <a:t>e</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Give </a:t>
            </a:r>
            <a:r>
              <a:rPr lang="en-US" sz="2300" dirty="0">
                <a:latin typeface="Arial" panose="020B0604020202020204" pitchFamily="34" charset="0"/>
                <a:cs typeface="Arial" panose="020B0604020202020204" pitchFamily="34" charset="0"/>
              </a:rPr>
              <a:t>reasons for your </a:t>
            </a:r>
            <a:r>
              <a:rPr lang="en-US" sz="2300" dirty="0" smtClean="0">
                <a:latin typeface="Arial" panose="020B0604020202020204" pitchFamily="34" charset="0"/>
                <a:cs typeface="Arial" panose="020B0604020202020204" pitchFamily="34" charset="0"/>
              </a:rPr>
              <a:t>answers.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Choose </a:t>
            </a:r>
            <a:r>
              <a:rPr lang="en-US" sz="2300" dirty="0">
                <a:latin typeface="Arial" panose="020B0604020202020204" pitchFamily="34" charset="0"/>
                <a:cs typeface="Arial" panose="020B0604020202020204" pitchFamily="34" charset="0"/>
              </a:rPr>
              <a:t>your reasons from the box.</a:t>
            </a:r>
          </a:p>
        </p:txBody>
      </p:sp>
      <p:sp>
        <p:nvSpPr>
          <p:cNvPr id="2" name="Rectangle 1"/>
          <p:cNvSpPr/>
          <p:nvPr/>
        </p:nvSpPr>
        <p:spPr>
          <a:xfrm>
            <a:off x="251520" y="2406372"/>
            <a:ext cx="5215331" cy="17427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300"/>
              </a:lnSpc>
            </a:pPr>
            <a:r>
              <a:rPr lang="en-US" sz="2000" dirty="0" smtClean="0">
                <a:solidFill>
                  <a:schemeClr val="tx1"/>
                </a:solidFill>
                <a:latin typeface="Arial" panose="020B0604020202020204" pitchFamily="34" charset="0"/>
                <a:cs typeface="Arial" panose="020B0604020202020204" pitchFamily="34" charset="0"/>
              </a:rPr>
              <a:t>Angles </a:t>
            </a:r>
            <a:r>
              <a:rPr lang="en-US" sz="2000" dirty="0">
                <a:solidFill>
                  <a:schemeClr val="tx1"/>
                </a:solidFill>
                <a:latin typeface="Arial" panose="020B0604020202020204" pitchFamily="34" charset="0"/>
                <a:cs typeface="Arial" panose="020B0604020202020204" pitchFamily="34" charset="0"/>
              </a:rPr>
              <a:t>on a straight line add up to 180</a:t>
            </a:r>
            <a:r>
              <a:rPr lang="en-US" sz="2000" dirty="0" smtClean="0">
                <a:solidFill>
                  <a:schemeClr val="tx1"/>
                </a:solidFill>
                <a:latin typeface="Arial" panose="020B0604020202020204" pitchFamily="34" charset="0"/>
                <a:cs typeface="Arial" panose="020B0604020202020204" pitchFamily="34" charset="0"/>
              </a:rPr>
              <a:t>°.</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Angles </a:t>
            </a:r>
            <a:r>
              <a:rPr lang="en-US" sz="44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and </a:t>
            </a:r>
            <a:r>
              <a:rPr lang="en-US" sz="4400" dirty="0">
                <a:solidFill>
                  <a:schemeClr val="tx1"/>
                </a:solidFill>
                <a:latin typeface="Arial" panose="020B0604020202020204" pitchFamily="34" charset="0"/>
                <a:cs typeface="Arial" panose="020B0604020202020204" pitchFamily="34" charset="0"/>
              </a:rPr>
              <a:t>□</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are alternate and </a:t>
            </a:r>
            <a:r>
              <a:rPr lang="en-US" sz="2000" dirty="0" smtClean="0">
                <a:solidFill>
                  <a:schemeClr val="tx1"/>
                </a:solidFill>
                <a:latin typeface="Arial" panose="020B0604020202020204" pitchFamily="34" charset="0"/>
                <a:cs typeface="Arial" panose="020B0604020202020204" pitchFamily="34" charset="0"/>
              </a:rPr>
              <a:t>equal.</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Angles </a:t>
            </a:r>
            <a:r>
              <a:rPr lang="en-US" sz="44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and </a:t>
            </a:r>
            <a:r>
              <a:rPr lang="en-US" sz="44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are corresponding and equal.</a:t>
            </a:r>
          </a:p>
        </p:txBody>
      </p:sp>
      <p:pic>
        <p:nvPicPr>
          <p:cNvPr id="6" name="Picture 5"/>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r="60084"/>
          <a:stretch/>
        </p:blipFill>
        <p:spPr>
          <a:xfrm>
            <a:off x="251521" y="4268346"/>
            <a:ext cx="2160240" cy="2329006"/>
          </a:xfrm>
          <a:prstGeom prst="rect">
            <a:avLst/>
          </a:prstGeom>
        </p:spPr>
      </p:pic>
      <p:pic>
        <p:nvPicPr>
          <p:cNvPr id="10" name="Picture 9"/>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53067" b="18910"/>
          <a:stretch/>
        </p:blipFill>
        <p:spPr>
          <a:xfrm>
            <a:off x="2501862" y="4293096"/>
            <a:ext cx="2948832" cy="2304256"/>
          </a:xfrm>
          <a:prstGeom prst="rect">
            <a:avLst/>
          </a:prstGeom>
        </p:spPr>
      </p:pic>
    </p:spTree>
    <p:extLst>
      <p:ext uri="{BB962C8B-B14F-4D97-AF65-F5344CB8AC3E}">
        <p14:creationId xmlns:p14="http://schemas.microsoft.com/office/powerpoint/2010/main" val="2603055262"/>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6.2 – Angles in Parallel Lines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44</a:t>
            </a:r>
            <a:endParaRPr lang="en-GB" sz="1400" b="1" dirty="0">
              <a:latin typeface="Calibri" panose="020F0502020204030204" pitchFamily="34" charset="0"/>
            </a:endParaRPr>
          </a:p>
        </p:txBody>
      </p:sp>
      <p:sp>
        <p:nvSpPr>
          <p:cNvPr id="3" name="Rectangle 2"/>
          <p:cNvSpPr/>
          <p:nvPr/>
        </p:nvSpPr>
        <p:spPr>
          <a:xfrm>
            <a:off x="251520" y="1196752"/>
            <a:ext cx="5256584" cy="3862596"/>
          </a:xfrm>
          <a:prstGeom prst="rect">
            <a:avLst/>
          </a:prstGeom>
        </p:spPr>
        <p:txBody>
          <a:bodyPr wrap="square">
            <a:spAutoFit/>
          </a:bodyPr>
          <a:lstStyle/>
          <a:p>
            <a:pPr marL="400050" indent="-400050">
              <a:buClr>
                <a:srgbClr val="C00000"/>
              </a:buClr>
              <a:buFont typeface="+mj-lt"/>
              <a:buAutoNum type="arabicPeriod" startAt="5"/>
              <a:tabLst>
                <a:tab pos="2114550" algn="l"/>
                <a:tab pos="3714750" algn="l"/>
              </a:tabLst>
            </a:pPr>
            <a:r>
              <a:rPr lang="en-US" sz="2100" dirty="0">
                <a:latin typeface="Arial" panose="020B0604020202020204" pitchFamily="34" charset="0"/>
                <a:cs typeface="Arial" panose="020B0604020202020204" pitchFamily="34" charset="0"/>
              </a:rPr>
              <a:t>Which angles in the diagram are equal? Give reasons for your answers</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1100" dirty="0" smtClean="0">
              <a:latin typeface="Arial" panose="020B0604020202020204" pitchFamily="34" charset="0"/>
              <a:cs typeface="Arial" panose="020B0604020202020204" pitchFamily="34" charset="0"/>
            </a:endParaRPr>
          </a:p>
          <a:p>
            <a:pPr marL="400050" indent="-400050">
              <a:buClr>
                <a:srgbClr val="C00000"/>
              </a:buClr>
              <a:buFont typeface="+mj-lt"/>
              <a:buAutoNum type="arabicPeriod" startAt="5"/>
              <a:tabLst>
                <a:tab pos="2114550" algn="l"/>
                <a:tab pos="3714750" algn="l"/>
              </a:tabLst>
            </a:pPr>
            <a:r>
              <a:rPr lang="en-US" sz="2100" dirty="0">
                <a:latin typeface="Arial" panose="020B0604020202020204" pitchFamily="34" charset="0"/>
                <a:cs typeface="Arial" panose="020B0604020202020204" pitchFamily="34" charset="0"/>
              </a:rPr>
              <a:t>Angles inside two parallel lines are called co-interior angles. Use this diagram to explain why co-interior angles add to 180°.</a:t>
            </a:r>
          </a:p>
        </p:txBody>
      </p:sp>
      <p:pic>
        <p:nvPicPr>
          <p:cNvPr id="4" name="Picture 3"/>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971600" y="1951536"/>
            <a:ext cx="3888432" cy="1659375"/>
          </a:xfrm>
          <a:prstGeom prst="rect">
            <a:avLst/>
          </a:prstGeom>
        </p:spPr>
      </p:pic>
      <p:pic>
        <p:nvPicPr>
          <p:cNvPr id="5" name="Picture 4"/>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892639" y="5069566"/>
            <a:ext cx="2167193" cy="1527786"/>
          </a:xfrm>
          <a:prstGeom prst="rect">
            <a:avLst/>
          </a:prstGeom>
        </p:spPr>
      </p:pic>
      <p:pic>
        <p:nvPicPr>
          <p:cNvPr id="7" name="Picture 6"/>
          <p:cNvPicPr>
            <a:picLocks noChangeAspect="1"/>
          </p:cNvPicPr>
          <p:nvPr/>
        </p:nvPicPr>
        <p:blipFill>
          <a:blip r:embed="rId6">
            <a:lum bright="9000"/>
            <a:extLst>
              <a:ext uri="{28A0092B-C50C-407E-A947-70E740481C1C}">
                <a14:useLocalDpi xmlns:a14="http://schemas.microsoft.com/office/drawing/2010/main" val="0"/>
              </a:ext>
            </a:extLst>
          </a:blip>
          <a:stretch>
            <a:fillRect/>
          </a:stretch>
        </p:blipFill>
        <p:spPr>
          <a:xfrm>
            <a:off x="3419872" y="5067333"/>
            <a:ext cx="1877984" cy="1512163"/>
          </a:xfrm>
          <a:prstGeom prst="rect">
            <a:avLst/>
          </a:prstGeom>
        </p:spPr>
      </p:pic>
    </p:spTree>
    <p:extLst>
      <p:ext uri="{BB962C8B-B14F-4D97-AF65-F5344CB8AC3E}">
        <p14:creationId xmlns:p14="http://schemas.microsoft.com/office/powerpoint/2010/main" val="4042398880"/>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6.2 – Angles in Parallel Lines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45</a:t>
            </a:r>
            <a:endParaRPr lang="en-GB" sz="1400" b="1" dirty="0">
              <a:latin typeface="Calibri" panose="020F0502020204030204" pitchFamily="34" charset="0"/>
            </a:endParaRPr>
          </a:p>
        </p:txBody>
      </p:sp>
      <p:grpSp>
        <p:nvGrpSpPr>
          <p:cNvPr id="8" name="Group 7"/>
          <p:cNvGrpSpPr/>
          <p:nvPr/>
        </p:nvGrpSpPr>
        <p:grpSpPr>
          <a:xfrm>
            <a:off x="243512" y="1268760"/>
            <a:ext cx="5264592" cy="5256584"/>
            <a:chOff x="3483872" y="1089031"/>
            <a:chExt cx="5264592" cy="5256584"/>
          </a:xfrm>
        </p:grpSpPr>
        <p:sp>
          <p:nvSpPr>
            <p:cNvPr id="9" name="Round Diagonal Corner Rectangle 8"/>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7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5176568" cy="2246769"/>
            </a:xfrm>
            <a:prstGeom prst="rect">
              <a:avLst/>
            </a:prstGeom>
          </p:spPr>
          <p:txBody>
            <a:bodyPr wrap="square">
              <a:spAutoFit/>
            </a:bodyPr>
            <a:lstStyle/>
            <a:p>
              <a:pPr>
                <a:spcAft>
                  <a:spcPts val="600"/>
                </a:spcAft>
                <a:tabLst>
                  <a:tab pos="4972050" algn="r"/>
                </a:tabLst>
              </a:pPr>
              <a:r>
                <a:rPr lang="en-US" sz="2800" b="1" dirty="0"/>
                <a:t>ABCD</a:t>
              </a:r>
              <a:r>
                <a:rPr lang="en-US" sz="2800" dirty="0"/>
                <a:t> and </a:t>
              </a:r>
              <a:r>
                <a:rPr lang="en-US" sz="2800" b="1" dirty="0"/>
                <a:t>EFGH</a:t>
              </a:r>
              <a:r>
                <a:rPr lang="en-US" sz="2800" dirty="0"/>
                <a:t> are straight lines. </a:t>
              </a:r>
              <a:r>
                <a:rPr lang="en-US" sz="2800" b="1" dirty="0"/>
                <a:t>BCGF</a:t>
              </a:r>
              <a:r>
                <a:rPr lang="en-US" sz="2800" dirty="0"/>
                <a:t> is an isosceles trapezium. Find the size of the angle marked </a:t>
              </a:r>
              <a:r>
                <a:rPr lang="en-US" sz="2800" b="1" i="1" dirty="0"/>
                <a:t>x</a:t>
              </a:r>
              <a:r>
                <a:rPr lang="en-US" sz="2800" dirty="0"/>
                <a:t>. Give reasons to explain your answer</a:t>
              </a:r>
              <a:r>
                <a:rPr lang="en-US" sz="2800" dirty="0" smtClean="0"/>
                <a:t>.</a:t>
              </a:r>
              <a:endParaRPr lang="en-US" sz="2800" b="1" dirty="0"/>
            </a:p>
          </p:txBody>
        </p:sp>
      </p:grpSp>
      <p:pic>
        <p:nvPicPr>
          <p:cNvPr id="6" name="Picture 5"/>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43749" y="4077072"/>
            <a:ext cx="5092347" cy="2131679"/>
          </a:xfrm>
          <a:prstGeom prst="rect">
            <a:avLst/>
          </a:prstGeom>
        </p:spPr>
      </p:pic>
    </p:spTree>
    <p:extLst>
      <p:ext uri="{BB962C8B-B14F-4D97-AF65-F5344CB8AC3E}">
        <p14:creationId xmlns:p14="http://schemas.microsoft.com/office/powerpoint/2010/main" val="4143848628"/>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6.2 – Angles in Parallel Lines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45</a:t>
            </a:r>
            <a:endParaRPr lang="en-GB" sz="1400" b="1" dirty="0">
              <a:latin typeface="Calibri" panose="020F0502020204030204" pitchFamily="34" charset="0"/>
            </a:endParaRPr>
          </a:p>
        </p:txBody>
      </p:sp>
      <p:sp>
        <p:nvSpPr>
          <p:cNvPr id="3" name="Rectangle 2"/>
          <p:cNvSpPr/>
          <p:nvPr/>
        </p:nvSpPr>
        <p:spPr>
          <a:xfrm>
            <a:off x="251520" y="1196752"/>
            <a:ext cx="5256584" cy="830997"/>
          </a:xfrm>
          <a:prstGeom prst="rect">
            <a:avLst/>
          </a:prstGeom>
        </p:spPr>
        <p:txBody>
          <a:bodyPr wrap="square">
            <a:spAutoFit/>
          </a:bodyPr>
          <a:lstStyle/>
          <a:p>
            <a:pPr marL="457200" indent="-457200">
              <a:buClr>
                <a:srgbClr val="C00000"/>
              </a:buClr>
              <a:buFont typeface="+mj-lt"/>
              <a:buAutoNum type="arabicPeriod" startAt="8"/>
              <a:tabLst>
                <a:tab pos="2114550" algn="l"/>
                <a:tab pos="3714750" algn="l"/>
              </a:tabLst>
            </a:pPr>
            <a:r>
              <a:rPr lang="en-US" sz="2400" dirty="0">
                <a:latin typeface="Arial" panose="020B0604020202020204" pitchFamily="34" charset="0"/>
                <a:cs typeface="Arial" panose="020B0604020202020204" pitchFamily="34" charset="0"/>
              </a:rPr>
              <a:t>Find the sizes of the angles </a:t>
            </a:r>
            <a:r>
              <a:rPr lang="en-US" sz="2400" b="1" i="1" dirty="0">
                <a:latin typeface="Arial" panose="020B0604020202020204" pitchFamily="34" charset="0"/>
                <a:cs typeface="Arial" panose="020B0604020202020204" pitchFamily="34" charset="0"/>
              </a:rPr>
              <a:t>a</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a:t>
            </a:r>
            <a:r>
              <a:rPr lang="en-US" sz="2400" b="1" i="1" dirty="0" smtClean="0">
                <a:latin typeface="Arial" panose="020B0604020202020204" pitchFamily="34" charset="0"/>
                <a:cs typeface="Arial" panose="020B0604020202020204" pitchFamily="34" charset="0"/>
              </a:rPr>
              <a:t>j</a:t>
            </a:r>
            <a:r>
              <a:rPr lang="en-US" sz="24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reasons for your answers.</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704328" y="2060848"/>
            <a:ext cx="4350969" cy="2140029"/>
          </a:xfrm>
          <a:prstGeom prst="rect">
            <a:avLst/>
          </a:prstGeom>
        </p:spPr>
      </p:pic>
      <p:pic>
        <p:nvPicPr>
          <p:cNvPr id="9" name="Picture 8"/>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707590" y="4301038"/>
            <a:ext cx="4350969" cy="2312640"/>
          </a:xfrm>
          <a:prstGeom prst="rect">
            <a:avLst/>
          </a:prstGeom>
        </p:spPr>
      </p:pic>
    </p:spTree>
    <p:extLst>
      <p:ext uri="{BB962C8B-B14F-4D97-AF65-F5344CB8AC3E}">
        <p14:creationId xmlns:p14="http://schemas.microsoft.com/office/powerpoint/2010/main" val="2445649443"/>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6.2 – Angles in Parallel Lines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45</a:t>
            </a:r>
            <a:endParaRPr lang="en-GB" sz="1400" b="1" dirty="0">
              <a:latin typeface="Calibri" panose="020F0502020204030204" pitchFamily="34" charset="0"/>
            </a:endParaRPr>
          </a:p>
        </p:txBody>
      </p:sp>
      <p:grpSp>
        <p:nvGrpSpPr>
          <p:cNvPr id="7" name="Group 6"/>
          <p:cNvGrpSpPr/>
          <p:nvPr/>
        </p:nvGrpSpPr>
        <p:grpSpPr>
          <a:xfrm>
            <a:off x="243512" y="1268760"/>
            <a:ext cx="5264592" cy="5276329"/>
            <a:chOff x="3483872" y="1089031"/>
            <a:chExt cx="5264592" cy="5276329"/>
          </a:xfrm>
        </p:grpSpPr>
        <p:sp>
          <p:nvSpPr>
            <p:cNvPr id="8" name="Round Diagonal Corner Rectangle 7"/>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9 – Exam-Style Questions</a:t>
              </a:r>
              <a:endParaRPr lang="en-US" sz="24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563888" y="4118591"/>
              <a:ext cx="5176568" cy="2246769"/>
            </a:xfrm>
            <a:prstGeom prst="rect">
              <a:avLst/>
            </a:prstGeom>
          </p:spPr>
          <p:txBody>
            <a:bodyPr wrap="square">
              <a:spAutoFit/>
            </a:bodyPr>
            <a:lstStyle/>
            <a:p>
              <a:pPr>
                <a:spcAft>
                  <a:spcPts val="0"/>
                </a:spcAft>
                <a:tabLst>
                  <a:tab pos="4972050" algn="r"/>
                </a:tabLst>
              </a:pPr>
              <a:r>
                <a:rPr lang="en-US" sz="2800" b="1" dirty="0"/>
                <a:t>AFB</a:t>
              </a:r>
              <a:r>
                <a:rPr lang="en-US" sz="2800" dirty="0"/>
                <a:t> and </a:t>
              </a:r>
              <a:r>
                <a:rPr lang="en-US" sz="2800" b="1" dirty="0"/>
                <a:t>CED</a:t>
              </a:r>
              <a:r>
                <a:rPr lang="en-US" sz="2800" dirty="0"/>
                <a:t> are parallel lines.</a:t>
              </a:r>
            </a:p>
            <a:p>
              <a:pPr>
                <a:spcAft>
                  <a:spcPts val="0"/>
                </a:spcAft>
                <a:tabLst>
                  <a:tab pos="4972050" algn="r"/>
                </a:tabLst>
              </a:pPr>
              <a:r>
                <a:rPr lang="en-US" sz="2800" dirty="0"/>
                <a:t>EFG is a straight line.</a:t>
              </a:r>
            </a:p>
            <a:p>
              <a:pPr>
                <a:spcAft>
                  <a:spcPts val="0"/>
                </a:spcAft>
                <a:tabLst>
                  <a:tab pos="4972050" algn="r"/>
                </a:tabLst>
              </a:pPr>
              <a:r>
                <a:rPr lang="en-US" sz="2800" dirty="0"/>
                <a:t>Work out the size of the angle marked x</a:t>
              </a:r>
              <a:r>
                <a:rPr lang="en-US" sz="2800" dirty="0" smtClean="0"/>
                <a:t>.	</a:t>
              </a:r>
              <a:r>
                <a:rPr lang="en-US" sz="2800" b="1" dirty="0" smtClean="0"/>
                <a:t>(</a:t>
              </a:r>
              <a:r>
                <a:rPr lang="en-US" sz="2800" b="1" dirty="0"/>
                <a:t>3 marks)</a:t>
              </a:r>
            </a:p>
          </p:txBody>
        </p:sp>
      </p:gr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7628" t="19698" r="10392"/>
          <a:stretch/>
        </p:blipFill>
        <p:spPr>
          <a:xfrm>
            <a:off x="342578" y="1816581"/>
            <a:ext cx="5157518" cy="2332499"/>
          </a:xfrm>
          <a:prstGeom prst="rect">
            <a:avLst/>
          </a:prstGeom>
        </p:spPr>
      </p:pic>
    </p:spTree>
    <p:extLst>
      <p:ext uri="{BB962C8B-B14F-4D97-AF65-F5344CB8AC3E}">
        <p14:creationId xmlns:p14="http://schemas.microsoft.com/office/powerpoint/2010/main" val="3412046200"/>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6.2 – Angles in Parallel Lines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45</a:t>
            </a:r>
            <a:endParaRPr lang="en-GB" sz="1400" b="1" dirty="0">
              <a:latin typeface="Calibri" panose="020F0502020204030204" pitchFamily="34" charset="0"/>
            </a:endParaRPr>
          </a:p>
        </p:txBody>
      </p:sp>
      <p:sp>
        <p:nvSpPr>
          <p:cNvPr id="3" name="Rectangle 2"/>
          <p:cNvSpPr/>
          <p:nvPr/>
        </p:nvSpPr>
        <p:spPr>
          <a:xfrm>
            <a:off x="251520" y="1196752"/>
            <a:ext cx="5256584" cy="2308324"/>
          </a:xfrm>
          <a:prstGeom prst="rect">
            <a:avLst/>
          </a:prstGeom>
        </p:spPr>
        <p:txBody>
          <a:bodyPr wrap="square">
            <a:spAutoFit/>
          </a:bodyPr>
          <a:lstStyle/>
          <a:p>
            <a:pPr marL="742950" indent="-742950">
              <a:buClr>
                <a:srgbClr val="C00000"/>
              </a:buClr>
              <a:buFont typeface="+mj-lt"/>
              <a:buAutoNum type="arabicPeriod" startAt="10"/>
              <a:tabLst>
                <a:tab pos="2114550" algn="l"/>
                <a:tab pos="3714750" algn="l"/>
              </a:tabLst>
            </a:pPr>
            <a:r>
              <a:rPr lang="en-US" sz="3600" b="1" dirty="0" smtClean="0">
                <a:latin typeface="Arial" panose="020B0604020202020204" pitchFamily="34" charset="0"/>
                <a:cs typeface="Arial" panose="020B0604020202020204" pitchFamily="34" charset="0"/>
              </a:rPr>
              <a:t>PQRS</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is a </a:t>
            </a:r>
            <a:r>
              <a:rPr lang="en-US" sz="3600" dirty="0" smtClean="0">
                <a:latin typeface="Arial" panose="020B0604020202020204" pitchFamily="34" charset="0"/>
                <a:cs typeface="Arial" panose="020B0604020202020204" pitchFamily="34" charset="0"/>
              </a:rPr>
              <a:t>trapezium. Work </a:t>
            </a:r>
            <a:r>
              <a:rPr lang="en-US" sz="3600" dirty="0">
                <a:latin typeface="Arial" panose="020B0604020202020204" pitchFamily="34" charset="0"/>
                <a:cs typeface="Arial" panose="020B0604020202020204" pitchFamily="34" charset="0"/>
              </a:rPr>
              <a:t>out the sizes of the angles </a:t>
            </a:r>
            <a:r>
              <a:rPr lang="en-US" sz="3600" b="1" i="1" dirty="0">
                <a:latin typeface="Arial" panose="020B0604020202020204" pitchFamily="34" charset="0"/>
                <a:cs typeface="Arial" panose="020B0604020202020204" pitchFamily="34" charset="0"/>
              </a:rPr>
              <a:t>a</a:t>
            </a:r>
            <a:r>
              <a:rPr lang="en-US" sz="3600" dirty="0">
                <a:latin typeface="Arial" panose="020B0604020202020204" pitchFamily="34" charset="0"/>
                <a:cs typeface="Arial" panose="020B0604020202020204" pitchFamily="34" charset="0"/>
              </a:rPr>
              <a:t> and </a:t>
            </a:r>
            <a:r>
              <a:rPr lang="en-US" sz="3600" b="1" i="1" dirty="0">
                <a:latin typeface="Arial" panose="020B0604020202020204" pitchFamily="34" charset="0"/>
                <a:cs typeface="Arial" panose="020B0604020202020204" pitchFamily="34" charset="0"/>
              </a:rPr>
              <a:t>b</a:t>
            </a:r>
            <a:r>
              <a:rPr lang="en-US" sz="36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268817" y="3707329"/>
            <a:ext cx="5192987" cy="2385967"/>
          </a:xfrm>
          <a:prstGeom prst="rect">
            <a:avLst/>
          </a:prstGeom>
        </p:spPr>
      </p:pic>
    </p:spTree>
    <p:extLst>
      <p:ext uri="{BB962C8B-B14F-4D97-AF65-F5344CB8AC3E}">
        <p14:creationId xmlns:p14="http://schemas.microsoft.com/office/powerpoint/2010/main" val="1910177479"/>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a:t>
            </a:r>
            <a:r>
              <a:rPr lang="en-GB" dirty="0"/>
              <a:t>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45</a:t>
            </a:r>
            <a:endParaRPr lang="en-GB" sz="1400" b="1" dirty="0">
              <a:latin typeface="Calibri" panose="020F0502020204030204" pitchFamily="34" charset="0"/>
            </a:endParaRPr>
          </a:p>
        </p:txBody>
      </p:sp>
      <p:sp>
        <p:nvSpPr>
          <p:cNvPr id="3" name="Rectangle 2"/>
          <p:cNvSpPr/>
          <p:nvPr/>
        </p:nvSpPr>
        <p:spPr>
          <a:xfrm>
            <a:off x="251520" y="1196752"/>
            <a:ext cx="5256584" cy="3754874"/>
          </a:xfrm>
          <a:prstGeom prst="rect">
            <a:avLst/>
          </a:prstGeom>
        </p:spPr>
        <p:txBody>
          <a:bodyPr wrap="square">
            <a:spAutoFit/>
          </a:bodyPr>
          <a:lstStyle/>
          <a:p>
            <a:pPr marL="400050" indent="-400050">
              <a:buClr>
                <a:srgbClr val="C00000"/>
              </a:buClr>
              <a:buFont typeface="+mj-lt"/>
              <a:buAutoNum type="arabicPeriod"/>
              <a:tabLst>
                <a:tab pos="2114550" algn="l"/>
                <a:tab pos="3714750" algn="l"/>
              </a:tabLst>
            </a:pPr>
            <a:r>
              <a:rPr lang="en-US" sz="2400" dirty="0">
                <a:latin typeface="Arial" panose="020B0604020202020204" pitchFamily="34" charset="0"/>
                <a:cs typeface="Arial" panose="020B0604020202020204" pitchFamily="34" charset="0"/>
              </a:rPr>
              <a:t>Calculate the sizes of the angles marked with letters.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
            </a:r>
            <a:br>
              <a:rPr lang="en-US" sz="105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Choose a reason from the box to explain each answer.</a:t>
            </a:r>
          </a:p>
        </p:txBody>
      </p:sp>
      <p:sp>
        <p:nvSpPr>
          <p:cNvPr id="6" name="Rectangle 5"/>
          <p:cNvSpPr/>
          <p:nvPr/>
        </p:nvSpPr>
        <p:spPr>
          <a:xfrm>
            <a:off x="251520" y="4951626"/>
            <a:ext cx="5215331" cy="15737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latin typeface="Arial" panose="020B0604020202020204" pitchFamily="34" charset="0"/>
                <a:cs typeface="Arial" panose="020B0604020202020204" pitchFamily="34" charset="0"/>
              </a:rPr>
              <a:t>Reason 1 Angles about a point add up to 360°. </a:t>
            </a:r>
            <a:r>
              <a:rPr lang="en-US" sz="2600" dirty="0" smtClean="0">
                <a:solidFill>
                  <a:schemeClr val="tx1"/>
                </a:solidFill>
                <a:latin typeface="Arial" panose="020B0604020202020204" pitchFamily="34" charset="0"/>
                <a:cs typeface="Arial" panose="020B0604020202020204" pitchFamily="34" charset="0"/>
              </a:rPr>
              <a:t/>
            </a:r>
            <a:br>
              <a:rPr lang="en-US" sz="2600" dirty="0" smtClean="0">
                <a:solidFill>
                  <a:schemeClr val="tx1"/>
                </a:solidFill>
                <a:latin typeface="Arial" panose="020B0604020202020204" pitchFamily="34" charset="0"/>
                <a:cs typeface="Arial" panose="020B0604020202020204" pitchFamily="34" charset="0"/>
              </a:rPr>
            </a:br>
            <a:r>
              <a:rPr lang="en-US" sz="2600" dirty="0" smtClean="0">
                <a:solidFill>
                  <a:schemeClr val="tx1"/>
                </a:solidFill>
                <a:latin typeface="Arial" panose="020B0604020202020204" pitchFamily="34" charset="0"/>
                <a:cs typeface="Arial" panose="020B0604020202020204" pitchFamily="34" charset="0"/>
              </a:rPr>
              <a:t>Reason </a:t>
            </a:r>
            <a:r>
              <a:rPr lang="en-US" sz="2600" dirty="0">
                <a:solidFill>
                  <a:schemeClr val="tx1"/>
                </a:solidFill>
                <a:latin typeface="Arial" panose="020B0604020202020204" pitchFamily="34" charset="0"/>
                <a:cs typeface="Arial" panose="020B0604020202020204" pitchFamily="34" charset="0"/>
              </a:rPr>
              <a:t>2 Angles on a straight line add up to 180°</a:t>
            </a: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669312" y="1656322"/>
            <a:ext cx="4766784" cy="235785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7166" y="1268760"/>
            <a:ext cx="551298" cy="540797"/>
          </a:xfrm>
          <a:prstGeom prst="rect">
            <a:avLst/>
          </a:prstGeom>
        </p:spPr>
      </p:pic>
    </p:spTree>
    <p:extLst>
      <p:ext uri="{BB962C8B-B14F-4D97-AF65-F5344CB8AC3E}">
        <p14:creationId xmlns:p14="http://schemas.microsoft.com/office/powerpoint/2010/main" val="255884131"/>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a:t>
            </a:r>
            <a:r>
              <a:rPr lang="en-GB" dirty="0"/>
              <a:t>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45</a:t>
            </a:r>
            <a:endParaRPr lang="en-GB" sz="1400" b="1" dirty="0">
              <a:latin typeface="Calibri" panose="020F0502020204030204" pitchFamily="34" charset="0"/>
            </a:endParaRPr>
          </a:p>
        </p:txBody>
      </p:sp>
      <p:sp>
        <p:nvSpPr>
          <p:cNvPr id="3" name="Rectangle 2"/>
          <p:cNvSpPr/>
          <p:nvPr/>
        </p:nvSpPr>
        <p:spPr>
          <a:xfrm>
            <a:off x="251520" y="1196752"/>
            <a:ext cx="5256584" cy="5401479"/>
          </a:xfrm>
          <a:prstGeom prst="rect">
            <a:avLst/>
          </a:prstGeom>
        </p:spPr>
        <p:txBody>
          <a:bodyPr wrap="square">
            <a:spAutoFit/>
          </a:bodyPr>
          <a:lstStyle/>
          <a:p>
            <a:pPr marL="400050" indent="-400050">
              <a:buClr>
                <a:srgbClr val="C00000"/>
              </a:buClr>
              <a:buFont typeface="+mj-lt"/>
              <a:buAutoNum type="arabicPeriod" startAt="2"/>
              <a:tabLst>
                <a:tab pos="2114550" algn="l"/>
                <a:tab pos="3714750" algn="l"/>
              </a:tabLst>
            </a:pPr>
            <a:r>
              <a:rPr lang="en-US" sz="2300" b="1" dirty="0">
                <a:solidFill>
                  <a:srgbClr val="FF0000"/>
                </a:solidFill>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The diagram shows an isosceles triangle and a scalene triangle</a:t>
            </a:r>
            <a:r>
              <a:rPr lang="en-US" sz="2300" dirty="0" smtClean="0">
                <a:latin typeface="Arial" panose="020B0604020202020204" pitchFamily="34" charset="0"/>
                <a:cs typeface="Arial" panose="020B0604020202020204" pitchFamily="34" charset="0"/>
              </a:rPr>
              <a:t>.</a:t>
            </a: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a:buClr>
                <a:srgbClr val="C00000"/>
              </a:buClr>
              <a:tabLst>
                <a:tab pos="2114550" algn="l"/>
                <a:tab pos="3714750" algn="l"/>
              </a:tabLst>
            </a:pP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2114550" algn="l"/>
                <a:tab pos="3714750" algn="l"/>
              </a:tabLst>
            </a:pPr>
            <a:r>
              <a:rPr lang="en-US" sz="2300" dirty="0" smtClean="0">
                <a:latin typeface="Arial" panose="020B0604020202020204" pitchFamily="34" charset="0"/>
                <a:cs typeface="Arial" panose="020B0604020202020204" pitchFamily="34" charset="0"/>
              </a:rPr>
              <a:t>An </a:t>
            </a:r>
            <a:r>
              <a:rPr lang="en-US" sz="2300" dirty="0">
                <a:latin typeface="Arial" panose="020B0604020202020204" pitchFamily="34" charset="0"/>
                <a:cs typeface="Arial" panose="020B0604020202020204" pitchFamily="34" charset="0"/>
              </a:rPr>
              <a:t>isosceles triangle has a line of symmetry. What does this tell you about the two angles </a:t>
            </a:r>
            <a:r>
              <a:rPr lang="en-US" sz="2300" i="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and </a:t>
            </a:r>
            <a:r>
              <a:rPr lang="en-US" sz="2300" i="1" dirty="0" smtClean="0">
                <a:latin typeface="Arial" panose="020B0604020202020204" pitchFamily="34" charset="0"/>
                <a:cs typeface="Arial" panose="020B0604020202020204" pitchFamily="34" charset="0"/>
              </a:rPr>
              <a:t>c</a:t>
            </a:r>
            <a:r>
              <a:rPr lang="en-US" sz="2300" dirty="0" smtClean="0">
                <a:latin typeface="Arial" panose="020B0604020202020204" pitchFamily="34" charset="0"/>
                <a:cs typeface="Arial" panose="020B0604020202020204" pitchFamily="34" charset="0"/>
              </a:rPr>
              <a:t>?</a:t>
            </a:r>
            <a:endParaRPr lang="en-US" sz="2300" dirty="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2114550" algn="l"/>
                <a:tab pos="3714750" algn="l"/>
              </a:tabLst>
            </a:pPr>
            <a:r>
              <a:rPr lang="en-US" sz="2300" dirty="0" smtClean="0">
                <a:latin typeface="Arial" panose="020B0604020202020204" pitchFamily="34" charset="0"/>
                <a:cs typeface="Arial" panose="020B0604020202020204" pitchFamily="34" charset="0"/>
              </a:rPr>
              <a:t>A </a:t>
            </a:r>
            <a:r>
              <a:rPr lang="en-US" sz="2300" dirty="0">
                <a:latin typeface="Arial" panose="020B0604020202020204" pitchFamily="34" charset="0"/>
                <a:cs typeface="Arial" panose="020B0604020202020204" pitchFamily="34" charset="0"/>
              </a:rPr>
              <a:t>scalene triangle has no lines of symmetry. What does this tell you about angles </a:t>
            </a:r>
            <a:r>
              <a:rPr lang="en-US" sz="2300" i="1" dirty="0">
                <a:latin typeface="Arial" panose="020B0604020202020204" pitchFamily="34" charset="0"/>
                <a:cs typeface="Arial" panose="020B0604020202020204" pitchFamily="34" charset="0"/>
              </a:rPr>
              <a:t>d</a:t>
            </a:r>
            <a:r>
              <a:rPr lang="en-US" sz="2300" dirty="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e</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and </a:t>
            </a:r>
            <a:r>
              <a:rPr lang="en-US" sz="2300" i="1" dirty="0" smtClean="0">
                <a:latin typeface="Arial" panose="020B0604020202020204" pitchFamily="34" charset="0"/>
                <a:cs typeface="Arial" panose="020B0604020202020204" pitchFamily="34" charset="0"/>
              </a:rPr>
              <a:t>f</a:t>
            </a:r>
            <a:r>
              <a:rPr lang="en-US" sz="2300" dirty="0" smtClean="0">
                <a:latin typeface="Arial" panose="020B0604020202020204" pitchFamily="34" charset="0"/>
                <a:cs typeface="Arial" panose="020B0604020202020204" pitchFamily="34" charset="0"/>
              </a:rPr>
              <a:t>?</a:t>
            </a:r>
            <a:endParaRPr lang="en-US" sz="23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pic>
        <p:nvPicPr>
          <p:cNvPr id="4" name="Picture 3"/>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282309" y="2033449"/>
            <a:ext cx="5195007" cy="2231169"/>
          </a:xfrm>
          <a:prstGeom prst="rect">
            <a:avLst/>
          </a:prstGeom>
        </p:spPr>
      </p:pic>
    </p:spTree>
    <p:extLst>
      <p:ext uri="{BB962C8B-B14F-4D97-AF65-F5344CB8AC3E}">
        <p14:creationId xmlns:p14="http://schemas.microsoft.com/office/powerpoint/2010/main" val="1754271114"/>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5.1 </a:t>
            </a:r>
            <a:r>
              <a:rPr lang="en-GB" dirty="0" smtClean="0"/>
              <a:t>– Solving Equations 1</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a:t>
            </a:r>
            <a:endParaRPr lang="en-GB" sz="1400" b="1" dirty="0">
              <a:latin typeface="Calibri" panose="020F0502020204030204" pitchFamily="34" charset="0"/>
            </a:endParaRPr>
          </a:p>
        </p:txBody>
      </p:sp>
      <p:sp>
        <p:nvSpPr>
          <p:cNvPr id="3" name="Rectangle 2"/>
          <p:cNvSpPr/>
          <p:nvPr/>
        </p:nvSpPr>
        <p:spPr>
          <a:xfrm>
            <a:off x="251520" y="1196752"/>
            <a:ext cx="5256584" cy="3170099"/>
          </a:xfrm>
          <a:prstGeom prst="rect">
            <a:avLst/>
          </a:prstGeom>
        </p:spPr>
        <p:txBody>
          <a:bodyPr wrap="square">
            <a:spAutoFit/>
          </a:bodyPr>
          <a:lstStyle/>
          <a:p>
            <a:pPr marL="401638" indent="-401638">
              <a:buClr>
                <a:srgbClr val="C00000"/>
              </a:buClr>
              <a:buFont typeface="+mj-lt"/>
              <a:buAutoNum type="arabicPeriod" startAt="7"/>
            </a:pPr>
            <a:r>
              <a:rPr lang="en-US" sz="2000" b="1" dirty="0" smtClean="0">
                <a:solidFill>
                  <a:srgbClr val="FF0000"/>
                </a:solidFill>
                <a:latin typeface="Arial" panose="020B0604020202020204" pitchFamily="34" charset="0"/>
                <a:cs typeface="Arial" panose="020B0604020202020204" pitchFamily="34" charset="0"/>
              </a:rPr>
              <a:t>R</a:t>
            </a:r>
            <a:r>
              <a:rPr lang="en-US" sz="2000" dirty="0" smtClean="0">
                <a:latin typeface="Arial" panose="020B0604020202020204" pitchFamily="34" charset="0"/>
                <a:cs typeface="Arial" panose="020B0604020202020204" pitchFamily="34" charset="0"/>
              </a:rPr>
              <a:t> </a:t>
            </a:r>
            <a:r>
              <a:rPr lang="en-US" sz="2000" b="1" dirty="0">
                <a:solidFill>
                  <a:srgbClr val="C00000"/>
                </a:solidFill>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The perimeter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of this isosceles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triangle is 30 cm.</a:t>
            </a:r>
          </a:p>
          <a:p>
            <a:pPr marL="804863" indent="-384175">
              <a:buClr>
                <a:srgbClr val="C00000"/>
              </a:buClr>
              <a:buFont typeface="+mj-lt"/>
              <a:buAutoNum type="alphaLcPeriod"/>
            </a:pPr>
            <a:r>
              <a:rPr lang="en-US" sz="2000" dirty="0" smtClean="0">
                <a:latin typeface="Arial" panose="020B0604020202020204" pitchFamily="34" charset="0"/>
                <a:cs typeface="Arial" panose="020B0604020202020204" pitchFamily="34" charset="0"/>
              </a:rPr>
              <a:t>Write an equation for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the perimeter.</a:t>
            </a:r>
          </a:p>
          <a:p>
            <a:pPr marL="804863" indent="-384175">
              <a:buClr>
                <a:srgbClr val="C00000"/>
              </a:buClr>
              <a:buFont typeface="+mj-lt"/>
              <a:buAutoNum type="alphaLcPeriod"/>
            </a:pPr>
            <a:r>
              <a:rPr lang="en-US" sz="2000" dirty="0" smtClean="0">
                <a:latin typeface="Arial" panose="020B0604020202020204" pitchFamily="34" charset="0"/>
                <a:cs typeface="Arial" panose="020B0604020202020204" pitchFamily="34" charset="0"/>
              </a:rPr>
              <a:t>Work out the value of </a:t>
            </a:r>
            <a:r>
              <a:rPr lang="en-US" sz="2000" i="1" dirty="0" smtClean="0">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a:t>
            </a:r>
          </a:p>
          <a:p>
            <a:pPr marL="804863" indent="-384175">
              <a:buClr>
                <a:srgbClr val="C00000"/>
              </a:buClr>
              <a:buFont typeface="+mj-lt"/>
              <a:buAutoNum type="alphaLcPeriod"/>
            </a:pPr>
            <a:r>
              <a:rPr lang="en-US" sz="2000" dirty="0" smtClean="0">
                <a:latin typeface="Arial" panose="020B0604020202020204" pitchFamily="34" charset="0"/>
                <a:cs typeface="Arial" panose="020B0604020202020204" pitchFamily="34" charset="0"/>
              </a:rPr>
              <a:t>Work out the length of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the shortest side.</a:t>
            </a:r>
          </a:p>
          <a:p>
            <a:pPr marL="457200" indent="-457200">
              <a:buClr>
                <a:srgbClr val="C00000"/>
              </a:buClr>
              <a:buFont typeface="+mj-lt"/>
              <a:buAutoNum type="arabicPeriod" startAt="8"/>
            </a:pPr>
            <a:r>
              <a:rPr lang="en-US" sz="2000" b="1" dirty="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Calculate the size of the smallest angle.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3923927" y="1258597"/>
            <a:ext cx="1528451" cy="2140363"/>
          </a:xfrm>
          <a:prstGeom prst="rect">
            <a:avLst/>
          </a:prstGeom>
        </p:spPr>
      </p:pic>
      <p:pic>
        <p:nvPicPr>
          <p:cNvPr id="6" name="Picture 5"/>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907704" y="4077071"/>
            <a:ext cx="3600400" cy="1500167"/>
          </a:xfrm>
          <a:prstGeom prst="rect">
            <a:avLst/>
          </a:prstGeom>
        </p:spPr>
      </p:pic>
      <p:sp>
        <p:nvSpPr>
          <p:cNvPr id="9" name="Rectangle 8"/>
          <p:cNvSpPr/>
          <p:nvPr/>
        </p:nvSpPr>
        <p:spPr>
          <a:xfrm flipH="1">
            <a:off x="277537" y="5661248"/>
            <a:ext cx="5204539" cy="8640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Q8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What do the angles in a quadrilateral add up to.</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4388958"/>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a:t>
            </a:r>
            <a:r>
              <a:rPr lang="en-GB" dirty="0"/>
              <a:t>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45</a:t>
            </a:r>
            <a:endParaRPr lang="en-GB" sz="1400" b="1" dirty="0">
              <a:latin typeface="Calibri" panose="020F0502020204030204" pitchFamily="34" charset="0"/>
            </a:endParaRPr>
          </a:p>
        </p:txBody>
      </p:sp>
      <p:sp>
        <p:nvSpPr>
          <p:cNvPr id="3" name="Rectangle 2"/>
          <p:cNvSpPr/>
          <p:nvPr/>
        </p:nvSpPr>
        <p:spPr>
          <a:xfrm>
            <a:off x="251520" y="1196752"/>
            <a:ext cx="5256584" cy="954107"/>
          </a:xfrm>
          <a:prstGeom prst="rect">
            <a:avLst/>
          </a:prstGeom>
        </p:spPr>
        <p:txBody>
          <a:bodyPr wrap="square">
            <a:spAutoFit/>
          </a:bodyPr>
          <a:lstStyle/>
          <a:p>
            <a:pPr marL="457200" indent="-457200">
              <a:buClr>
                <a:srgbClr val="C00000"/>
              </a:buClr>
              <a:buFont typeface="+mj-lt"/>
              <a:buAutoNum type="arabicPeriod" startAt="3"/>
              <a:tabLst>
                <a:tab pos="2114550" algn="l"/>
                <a:tab pos="3714750" algn="l"/>
              </a:tabLst>
            </a:pPr>
            <a:r>
              <a:rPr lang="en-US" sz="2800" dirty="0" smtClean="0">
                <a:latin typeface="Arial" panose="020B0604020202020204" pitchFamily="34" charset="0"/>
                <a:cs typeface="Arial" panose="020B0604020202020204" pitchFamily="34" charset="0"/>
              </a:rPr>
              <a:t>Find </a:t>
            </a:r>
            <a:r>
              <a:rPr lang="en-US" sz="2800" dirty="0">
                <a:latin typeface="Arial" panose="020B0604020202020204" pitchFamily="34" charset="0"/>
                <a:cs typeface="Arial" panose="020B0604020202020204" pitchFamily="34" charset="0"/>
              </a:rPr>
              <a:t>the sizes of the missing angles.</a:t>
            </a: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324665" y="2223065"/>
            <a:ext cx="2644902" cy="425288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7166" y="1268760"/>
            <a:ext cx="551298" cy="540797"/>
          </a:xfrm>
          <a:prstGeom prst="rect">
            <a:avLst/>
          </a:prstGeom>
        </p:spPr>
      </p:pic>
      <p:pic>
        <p:nvPicPr>
          <p:cNvPr id="5" name="Picture 4"/>
          <p:cNvPicPr>
            <a:picLocks noChangeAspect="1"/>
          </p:cNvPicPr>
          <p:nvPr/>
        </p:nvPicPr>
        <p:blipFill>
          <a:blip r:embed="rId6">
            <a:lum bright="9000"/>
            <a:extLst>
              <a:ext uri="{28A0092B-C50C-407E-A947-70E740481C1C}">
                <a14:useLocalDpi xmlns:a14="http://schemas.microsoft.com/office/drawing/2010/main" val="0"/>
              </a:ext>
            </a:extLst>
          </a:blip>
          <a:stretch>
            <a:fillRect/>
          </a:stretch>
        </p:blipFill>
        <p:spPr>
          <a:xfrm>
            <a:off x="3112871" y="2222329"/>
            <a:ext cx="2323225" cy="4303015"/>
          </a:xfrm>
          <a:prstGeom prst="rect">
            <a:avLst/>
          </a:prstGeom>
        </p:spPr>
      </p:pic>
    </p:spTree>
    <p:extLst>
      <p:ext uri="{BB962C8B-B14F-4D97-AF65-F5344CB8AC3E}">
        <p14:creationId xmlns:p14="http://schemas.microsoft.com/office/powerpoint/2010/main" val="2199754713"/>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a:t>
            </a:r>
            <a:r>
              <a:rPr lang="en-GB" dirty="0"/>
              <a:t>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45</a:t>
            </a:r>
            <a:endParaRPr lang="en-GB" sz="1400" b="1" dirty="0">
              <a:latin typeface="Calibri" panose="020F0502020204030204" pitchFamily="34" charset="0"/>
            </a:endParaRPr>
          </a:p>
        </p:txBody>
      </p:sp>
      <p:sp>
        <p:nvSpPr>
          <p:cNvPr id="3" name="Rectangle 2"/>
          <p:cNvSpPr/>
          <p:nvPr/>
        </p:nvSpPr>
        <p:spPr>
          <a:xfrm>
            <a:off x="251520" y="1196752"/>
            <a:ext cx="5256584" cy="5170646"/>
          </a:xfrm>
          <a:prstGeom prst="rect">
            <a:avLst/>
          </a:prstGeom>
        </p:spPr>
        <p:txBody>
          <a:bodyPr wrap="square">
            <a:spAutoFit/>
          </a:bodyPr>
          <a:lstStyle/>
          <a:p>
            <a:pPr marL="457200" indent="-457200">
              <a:buClr>
                <a:srgbClr val="C00000"/>
              </a:buClr>
              <a:buFont typeface="+mj-lt"/>
              <a:buAutoNum type="arabicPeriod" startAt="4"/>
              <a:tabLst>
                <a:tab pos="2114550" algn="l"/>
                <a:tab pos="3714750" algn="l"/>
              </a:tabLst>
            </a:pPr>
            <a:r>
              <a:rPr lang="en-US" sz="2200" dirty="0" smtClean="0">
                <a:latin typeface="Arial" panose="020B0604020202020204" pitchFamily="34" charset="0"/>
                <a:cs typeface="Arial" panose="020B0604020202020204" pitchFamily="34" charset="0"/>
              </a:rPr>
              <a:t>In order to be usable, a ramp should make an angle of 20° or less with the horizontal, </a:t>
            </a:r>
          </a:p>
          <a:p>
            <a:pPr marL="857250" indent="-400050">
              <a:buClr>
                <a:srgbClr val="C00000"/>
              </a:buClr>
              <a:buFont typeface="+mj-lt"/>
              <a:buAutoNum type="alphaLcPeriod"/>
              <a:tabLst>
                <a:tab pos="2114550" algn="l"/>
                <a:tab pos="3714750" algn="l"/>
              </a:tabLst>
            </a:pPr>
            <a:r>
              <a:rPr lang="en-US" sz="2200" dirty="0" smtClean="0">
                <a:latin typeface="Arial" panose="020B0604020202020204" pitchFamily="34" charset="0"/>
                <a:cs typeface="Arial" panose="020B0604020202020204" pitchFamily="34" charset="0"/>
              </a:rPr>
              <a:t>How many degrees is this with the vertical? </a:t>
            </a:r>
          </a:p>
          <a:p>
            <a:pPr marL="857250" indent="-400050">
              <a:buClr>
                <a:srgbClr val="C00000"/>
              </a:buClr>
              <a:buFont typeface="+mj-lt"/>
              <a:buAutoNum type="alphaLcPeriod"/>
              <a:tabLst>
                <a:tab pos="2114550" algn="l"/>
                <a:tab pos="3714750" algn="l"/>
              </a:tabLst>
            </a:pPr>
            <a:r>
              <a:rPr lang="en-US" sz="2200" dirty="0" smtClean="0">
                <a:latin typeface="Arial" panose="020B0604020202020204" pitchFamily="34" charset="0"/>
                <a:cs typeface="Arial" panose="020B0604020202020204" pitchFamily="34" charset="0"/>
              </a:rPr>
              <a:t>Is either of these ramps usable? Explain your answer.</a:t>
            </a:r>
          </a:p>
          <a:p>
            <a:pPr marL="457200">
              <a:buClr>
                <a:srgbClr val="C00000"/>
              </a:buClr>
              <a:tabLst>
                <a:tab pos="2114550" algn="l"/>
                <a:tab pos="3714750" algn="l"/>
              </a:tabLst>
            </a:pPr>
            <a:endParaRPr lang="en-US" sz="2200" dirty="0" smtClean="0">
              <a:latin typeface="Arial" panose="020B0604020202020204" pitchFamily="34" charset="0"/>
              <a:cs typeface="Arial" panose="020B0604020202020204" pitchFamily="34" charset="0"/>
            </a:endParaRPr>
          </a:p>
          <a:p>
            <a:pPr marL="457200">
              <a:buClr>
                <a:srgbClr val="C00000"/>
              </a:buClr>
              <a:tabLst>
                <a:tab pos="2114550" algn="l"/>
                <a:tab pos="3714750" algn="l"/>
              </a:tabLst>
            </a:pPr>
            <a:endParaRPr lang="en-US" sz="2200" dirty="0">
              <a:latin typeface="Arial" panose="020B0604020202020204" pitchFamily="34" charset="0"/>
              <a:cs typeface="Arial" panose="020B0604020202020204" pitchFamily="34" charset="0"/>
            </a:endParaRPr>
          </a:p>
          <a:p>
            <a:pPr marL="457200">
              <a:buClr>
                <a:srgbClr val="C00000"/>
              </a:buClr>
              <a:tabLst>
                <a:tab pos="2114550" algn="l"/>
                <a:tab pos="3714750" algn="l"/>
              </a:tabLst>
            </a:pPr>
            <a:endParaRPr lang="en-US" sz="2200" dirty="0" smtClean="0">
              <a:latin typeface="Arial" panose="020B0604020202020204" pitchFamily="34" charset="0"/>
              <a:cs typeface="Arial" panose="020B0604020202020204" pitchFamily="34" charset="0"/>
            </a:endParaRPr>
          </a:p>
          <a:p>
            <a:pPr marL="457200">
              <a:buClr>
                <a:srgbClr val="C00000"/>
              </a:buClr>
              <a:tabLst>
                <a:tab pos="2114550" algn="l"/>
                <a:tab pos="3714750" algn="l"/>
              </a:tabLst>
            </a:pPr>
            <a:endParaRPr lang="en-US" sz="12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5"/>
              <a:tabLst>
                <a:tab pos="2114550" algn="l"/>
                <a:tab pos="3714750" algn="l"/>
              </a:tabLst>
            </a:pPr>
            <a:r>
              <a:rPr lang="en-US" sz="2200" dirty="0">
                <a:latin typeface="Arial" panose="020B0604020202020204" pitchFamily="34" charset="0"/>
                <a:cs typeface="Arial" panose="020B0604020202020204" pitchFamily="34" charset="0"/>
              </a:rPr>
              <a:t>An engineer </a:t>
            </a:r>
            <a:r>
              <a:rPr lang="en-US" sz="2200" dirty="0" smtClean="0">
                <a:latin typeface="Arial" panose="020B0604020202020204" pitchFamily="34" charset="0"/>
                <a:cs typeface="Arial" panose="020B0604020202020204" pitchFamily="34" charset="0"/>
              </a:rPr>
              <a:t>designs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this support </a:t>
            </a:r>
            <a:r>
              <a:rPr lang="en-US" sz="2200" dirty="0">
                <a:latin typeface="Arial" panose="020B0604020202020204" pitchFamily="34" charset="0"/>
                <a:cs typeface="Arial" panose="020B0604020202020204" pitchFamily="34" charset="0"/>
              </a:rPr>
              <a:t>for a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beam</a:t>
            </a:r>
            <a:r>
              <a:rPr lang="en-US" sz="2200" dirty="0">
                <a:latin typeface="Arial" panose="020B0604020202020204" pitchFamily="34" charset="0"/>
                <a:cs typeface="Arial" panose="020B0604020202020204" pitchFamily="34" charset="0"/>
              </a:rPr>
              <a:t>. What sizes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are </a:t>
            </a:r>
            <a:r>
              <a:rPr lang="en-US" sz="2200" dirty="0">
                <a:latin typeface="Arial" panose="020B0604020202020204" pitchFamily="34" charset="0"/>
                <a:cs typeface="Arial" panose="020B0604020202020204" pitchFamily="34" charset="0"/>
              </a:rPr>
              <a:t>angles a and </a:t>
            </a:r>
            <a:r>
              <a:rPr lang="en-US" sz="2200" dirty="0" smtClean="0">
                <a:latin typeface="Arial" panose="020B0604020202020204" pitchFamily="34" charset="0"/>
                <a:cs typeface="Arial" panose="020B0604020202020204" pitchFamily="34" charset="0"/>
              </a:rPr>
              <a:t>b?</a:t>
            </a:r>
            <a:endParaRPr lang="en-US" sz="22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7166" y="1268760"/>
            <a:ext cx="551298" cy="540797"/>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10560" y="3714872"/>
            <a:ext cx="5197544" cy="866256"/>
          </a:xfrm>
          <a:prstGeom prst="rect">
            <a:avLst/>
          </a:prstGeom>
        </p:spPr>
      </p:pic>
      <p:pic>
        <p:nvPicPr>
          <p:cNvPr id="6" name="Picture 5"/>
          <p:cNvPicPr>
            <a:picLocks noChangeAspect="1"/>
          </p:cNvPicPr>
          <p:nvPr/>
        </p:nvPicPr>
        <p:blipFill>
          <a:blip r:embed="rId6">
            <a:lum bright="9000"/>
            <a:extLst>
              <a:ext uri="{28A0092B-C50C-407E-A947-70E740481C1C}">
                <a14:useLocalDpi xmlns:a14="http://schemas.microsoft.com/office/drawing/2010/main" val="0"/>
              </a:ext>
            </a:extLst>
          </a:blip>
          <a:stretch>
            <a:fillRect/>
          </a:stretch>
        </p:blipFill>
        <p:spPr>
          <a:xfrm>
            <a:off x="3635896" y="4712354"/>
            <a:ext cx="1872208" cy="1886981"/>
          </a:xfrm>
          <a:prstGeom prst="rect">
            <a:avLst/>
          </a:prstGeom>
        </p:spPr>
      </p:pic>
    </p:spTree>
    <p:extLst>
      <p:ext uri="{BB962C8B-B14F-4D97-AF65-F5344CB8AC3E}">
        <p14:creationId xmlns:p14="http://schemas.microsoft.com/office/powerpoint/2010/main" val="1571590278"/>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a:t>
            </a:r>
            <a:r>
              <a:rPr lang="en-GB" dirty="0"/>
              <a:t>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46</a:t>
            </a:r>
            <a:endParaRPr lang="en-GB" sz="1400" b="1" dirty="0">
              <a:latin typeface="Calibri" panose="020F0502020204030204" pitchFamily="34" charset="0"/>
            </a:endParaRPr>
          </a:p>
        </p:txBody>
      </p:sp>
      <p:sp>
        <p:nvSpPr>
          <p:cNvPr id="3" name="Rectangle 2"/>
          <p:cNvSpPr/>
          <p:nvPr/>
        </p:nvSpPr>
        <p:spPr>
          <a:xfrm>
            <a:off x="251520" y="1196752"/>
            <a:ext cx="5256584" cy="5581015"/>
          </a:xfrm>
          <a:prstGeom prst="rect">
            <a:avLst/>
          </a:prstGeom>
        </p:spPr>
        <p:txBody>
          <a:bodyPr wrap="square">
            <a:spAutoFit/>
          </a:bodyPr>
          <a:lstStyle/>
          <a:p>
            <a:pPr marL="342900" indent="-342900">
              <a:buClr>
                <a:srgbClr val="C00000"/>
              </a:buClr>
              <a:buFont typeface="+mj-lt"/>
              <a:buAutoNum type="arabicPeriod" startAt="6"/>
              <a:tabLst>
                <a:tab pos="2343150" algn="l"/>
                <a:tab pos="3714750" algn="l"/>
              </a:tabLst>
            </a:pPr>
            <a:r>
              <a:rPr lang="en-US" sz="2000" b="1" dirty="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Sketch a copy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of </a:t>
            </a:r>
            <a:r>
              <a:rPr lang="en-US" sz="2000" dirty="0">
                <a:latin typeface="Arial" panose="020B0604020202020204" pitchFamily="34" charset="0"/>
                <a:cs typeface="Arial" panose="020B0604020202020204" pitchFamily="34" charset="0"/>
              </a:rPr>
              <a:t>this </a:t>
            </a:r>
            <a:r>
              <a:rPr lang="en-US" sz="2000" dirty="0" smtClean="0">
                <a:latin typeface="Arial" panose="020B0604020202020204" pitchFamily="34" charset="0"/>
                <a:cs typeface="Arial" panose="020B0604020202020204" pitchFamily="34" charset="0"/>
              </a:rPr>
              <a:t>diagram.</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Copy </a:t>
            </a:r>
            <a:r>
              <a:rPr lang="en-US" sz="2000" dirty="0">
                <a:latin typeface="Arial" panose="020B0604020202020204" pitchFamily="34" charset="0"/>
                <a:cs typeface="Arial" panose="020B0604020202020204" pitchFamily="34" charset="0"/>
              </a:rPr>
              <a:t>and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complete </a:t>
            </a:r>
            <a:r>
              <a:rPr lang="en-US" sz="2000" dirty="0">
                <a:latin typeface="Arial" panose="020B0604020202020204" pitchFamily="34" charset="0"/>
                <a:cs typeface="Arial" panose="020B0604020202020204" pitchFamily="34" charset="0"/>
              </a:rPr>
              <a:t>these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statements </a:t>
            </a:r>
            <a:r>
              <a:rPr lang="en-US" sz="2000" dirty="0">
                <a:latin typeface="Arial" panose="020B0604020202020204" pitchFamily="34" charset="0"/>
                <a:cs typeface="Arial" panose="020B0604020202020204" pitchFamily="34" charset="0"/>
              </a:rPr>
              <a:t>to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prove </a:t>
            </a:r>
            <a:r>
              <a:rPr lang="en-US" sz="2000" dirty="0">
                <a:latin typeface="Arial" panose="020B0604020202020204" pitchFamily="34" charset="0"/>
                <a:cs typeface="Arial" panose="020B0604020202020204" pitchFamily="34" charset="0"/>
              </a:rPr>
              <a:t>that the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sum of </a:t>
            </a:r>
            <a:r>
              <a:rPr lang="en-US" sz="2000" dirty="0">
                <a:latin typeface="Arial" panose="020B0604020202020204" pitchFamily="34" charset="0"/>
                <a:cs typeface="Arial" panose="020B0604020202020204" pitchFamily="34" charset="0"/>
              </a:rPr>
              <a:t>the angles in a triangle is 180</a:t>
            </a:r>
            <a:r>
              <a:rPr lang="en-US" sz="2000" dirty="0" smtClean="0">
                <a:latin typeface="Arial" panose="020B0604020202020204" pitchFamily="34" charset="0"/>
                <a:cs typeface="Arial" panose="020B0604020202020204" pitchFamily="34" charset="0"/>
              </a:rPr>
              <a:t>°.</a:t>
            </a:r>
          </a:p>
          <a:p>
            <a:pPr marL="342900">
              <a:lnSpc>
                <a:spcPts val="2600"/>
              </a:lnSpc>
              <a:buClr>
                <a:srgbClr val="C00000"/>
              </a:buClr>
              <a:tabLst>
                <a:tab pos="2171700" algn="l"/>
                <a:tab pos="3714750" algn="l"/>
              </a:tabLst>
            </a:pPr>
            <a:r>
              <a:rPr lang="en-US" sz="2000" b="1" dirty="0" smtClean="0">
                <a:latin typeface="Arial" panose="020B0604020202020204" pitchFamily="34" charset="0"/>
                <a:cs typeface="Arial" panose="020B0604020202020204" pitchFamily="34" charset="0"/>
              </a:rPr>
              <a:t>Statement 	Reason</a:t>
            </a:r>
            <a:br>
              <a:rPr lang="en-US" sz="2000" b="1" dirty="0" smtClean="0">
                <a:latin typeface="Arial" panose="020B0604020202020204" pitchFamily="34" charset="0"/>
                <a:cs typeface="Arial" panose="020B0604020202020204" pitchFamily="34" charset="0"/>
              </a:rPr>
            </a:br>
            <a:r>
              <a:rPr lang="en-US" sz="2000" i="1" dirty="0" smtClean="0">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 </a:t>
            </a:r>
            <a:r>
              <a:rPr lang="en-US" sz="36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Angles </a:t>
            </a:r>
            <a:r>
              <a:rPr lang="en-US" sz="2000" i="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and </a:t>
            </a:r>
            <a:r>
              <a:rPr lang="en-US" sz="2000" i="1" dirty="0">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lie </a:t>
            </a:r>
            <a:r>
              <a:rPr lang="en-US" sz="2000" dirty="0" smtClean="0">
                <a:latin typeface="Arial" panose="020B0604020202020204" pitchFamily="34" charset="0"/>
                <a:cs typeface="Arial" panose="020B0604020202020204" pitchFamily="34" charset="0"/>
              </a:rPr>
              <a:t>	on </a:t>
            </a:r>
            <a:r>
              <a:rPr lang="en-US" sz="2000" dirty="0">
                <a:latin typeface="Arial" panose="020B0604020202020204" pitchFamily="34" charset="0"/>
                <a:cs typeface="Arial" panose="020B0604020202020204" pitchFamily="34" charset="0"/>
              </a:rPr>
              <a:t>a </a:t>
            </a:r>
            <a:r>
              <a:rPr lang="en-US" sz="2000" dirty="0" smtClean="0">
                <a:latin typeface="Arial" panose="020B0604020202020204" pitchFamily="34" charset="0"/>
                <a:cs typeface="Arial" panose="020B0604020202020204" pitchFamily="34" charset="0"/>
              </a:rPr>
              <a:t>	straight line.</a:t>
            </a:r>
            <a:br>
              <a:rPr lang="en-US" sz="2000" dirty="0" smtClean="0">
                <a:latin typeface="Arial" panose="020B0604020202020204" pitchFamily="34" charset="0"/>
                <a:cs typeface="Arial" panose="020B0604020202020204" pitchFamily="34" charset="0"/>
              </a:rPr>
            </a:br>
            <a:r>
              <a:rPr lang="en-US" sz="2000" i="1" dirty="0" smtClean="0">
                <a:latin typeface="Arial" panose="020B0604020202020204" pitchFamily="34" charset="0"/>
                <a:cs typeface="Arial" panose="020B0604020202020204" pitchFamily="34" charset="0"/>
              </a:rPr>
              <a:t>d</a:t>
            </a:r>
            <a:r>
              <a:rPr lang="en-US" sz="20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Angles </a:t>
            </a:r>
            <a:r>
              <a:rPr lang="en-US" sz="2000" i="1" dirty="0" smtClean="0">
                <a:latin typeface="Arial" panose="020B0604020202020204" pitchFamily="34" charset="0"/>
                <a:cs typeface="Arial" panose="020B0604020202020204" pitchFamily="34" charset="0"/>
              </a:rPr>
              <a:t>d</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a:t>
            </a:r>
            <a:r>
              <a:rPr lang="en-US" sz="36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are </a:t>
            </a:r>
            <a:r>
              <a:rPr lang="en-US" sz="2000" dirty="0" smtClean="0">
                <a:latin typeface="Arial" panose="020B0604020202020204" pitchFamily="34" charset="0"/>
                <a:cs typeface="Arial" panose="020B0604020202020204" pitchFamily="34" charset="0"/>
              </a:rPr>
              <a:t>	alternate.</a:t>
            </a:r>
            <a:br>
              <a:rPr lang="en-US" sz="2000" dirty="0" smtClean="0">
                <a:latin typeface="Arial" panose="020B0604020202020204" pitchFamily="34" charset="0"/>
                <a:cs typeface="Arial" panose="020B0604020202020204" pitchFamily="34" charset="0"/>
              </a:rPr>
            </a:br>
            <a:r>
              <a:rPr lang="en-US" sz="2000" i="1" dirty="0" smtClean="0">
                <a:latin typeface="Arial" panose="020B0604020202020204" pitchFamily="34" charset="0"/>
                <a:cs typeface="Arial" panose="020B0604020202020204" pitchFamily="34" charset="0"/>
              </a:rPr>
              <a:t>e</a:t>
            </a: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Angles </a:t>
            </a:r>
            <a:r>
              <a:rPr lang="en-US" sz="2000" i="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and </a:t>
            </a:r>
            <a:r>
              <a:rPr lang="en-US" sz="36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are </a:t>
            </a:r>
            <a:r>
              <a:rPr lang="en-US" sz="2000" dirty="0" smtClean="0">
                <a:latin typeface="Arial" panose="020B0604020202020204" pitchFamily="34" charset="0"/>
                <a:cs typeface="Arial" panose="020B0604020202020204" pitchFamily="34" charset="0"/>
              </a:rPr>
              <a:t>	alternate.</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So </a:t>
            </a:r>
            <a:r>
              <a:rPr lang="en-US" sz="2000" i="1" dirty="0" smtClean="0">
                <a:latin typeface="Arial" panose="020B0604020202020204" pitchFamily="34" charset="0"/>
                <a:cs typeface="Arial" panose="020B0604020202020204" pitchFamily="34" charset="0"/>
              </a:rPr>
              <a:t>d </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b</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 </a:t>
            </a:r>
            <a:r>
              <a:rPr lang="en-US" sz="36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This </a:t>
            </a:r>
            <a:r>
              <a:rPr lang="en-US" sz="2000" dirty="0">
                <a:latin typeface="Arial" panose="020B0604020202020204" pitchFamily="34" charset="0"/>
                <a:cs typeface="Arial" panose="020B0604020202020204" pitchFamily="34" charset="0"/>
              </a:rPr>
              <a:t>proves that the angles in a triangle sum to </a:t>
            </a:r>
            <a:r>
              <a:rPr lang="en-US" sz="32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7166" y="1268760"/>
            <a:ext cx="551298" cy="540797"/>
          </a:xfrm>
          <a:prstGeom prst="rect">
            <a:avLst/>
          </a:prstGeom>
        </p:spPr>
      </p:pic>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2843808" y="1258483"/>
            <a:ext cx="2664296" cy="1766001"/>
          </a:xfrm>
          <a:prstGeom prst="rect">
            <a:avLst/>
          </a:prstGeom>
        </p:spPr>
      </p:pic>
    </p:spTree>
    <p:extLst>
      <p:ext uri="{BB962C8B-B14F-4D97-AF65-F5344CB8AC3E}">
        <p14:creationId xmlns:p14="http://schemas.microsoft.com/office/powerpoint/2010/main" val="3131924921"/>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46</a:t>
            </a:r>
            <a:endParaRPr lang="en-GB" sz="1400" b="1" dirty="0">
              <a:latin typeface="Calibri" panose="020F0502020204030204" pitchFamily="34" charset="0"/>
            </a:endParaRPr>
          </a:p>
        </p:txBody>
      </p:sp>
      <p:sp>
        <p:nvSpPr>
          <p:cNvPr id="3" name="Rectangle 2"/>
          <p:cNvSpPr/>
          <p:nvPr/>
        </p:nvSpPr>
        <p:spPr>
          <a:xfrm>
            <a:off x="251520" y="1196752"/>
            <a:ext cx="5256584" cy="3970318"/>
          </a:xfrm>
          <a:prstGeom prst="rect">
            <a:avLst/>
          </a:prstGeom>
        </p:spPr>
        <p:txBody>
          <a:bodyPr wrap="square">
            <a:spAutoFit/>
          </a:bodyPr>
          <a:lstStyle/>
          <a:p>
            <a:pPr marL="457200" indent="-457200">
              <a:buClr>
                <a:srgbClr val="C00000"/>
              </a:buClr>
              <a:buFont typeface="+mj-lt"/>
              <a:buAutoNum type="arabicPeriod" startAt="7"/>
              <a:tabLst>
                <a:tab pos="2343150" algn="l"/>
                <a:tab pos="3714750" algn="l"/>
              </a:tabLst>
            </a:pPr>
            <a:r>
              <a:rPr lang="en-US" sz="2400" b="1" dirty="0" smtClean="0">
                <a:solidFill>
                  <a:srgbClr val="FF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Work </a:t>
            </a:r>
            <a:r>
              <a:rPr lang="en-US" sz="2400" dirty="0">
                <a:latin typeface="Arial" panose="020B0604020202020204" pitchFamily="34" charset="0"/>
                <a:cs typeface="Arial" panose="020B0604020202020204" pitchFamily="34" charset="0"/>
              </a:rPr>
              <a:t>out the sizes of the angles marked with letters</a:t>
            </a:r>
            <a:r>
              <a:rPr lang="en-US" sz="2400" dirty="0" smtClean="0">
                <a:latin typeface="Arial" panose="020B0604020202020204" pitchFamily="34" charset="0"/>
                <a:cs typeface="Arial" panose="020B0604020202020204" pitchFamily="34" charset="0"/>
              </a:rPr>
              <a:t>.</a:t>
            </a:r>
          </a:p>
          <a:p>
            <a:pPr marL="857250" indent="-457200">
              <a:buClr>
                <a:srgbClr val="C00000"/>
              </a:buClr>
              <a:buFont typeface="+mj-lt"/>
              <a:buAutoNum type="alphaLcPeriod"/>
              <a:tabLst>
                <a:tab pos="2343150" algn="l"/>
                <a:tab pos="3714750" algn="l"/>
              </a:tabLst>
            </a:pP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
            </a:r>
            <a:br>
              <a:rPr lang="en-US" sz="11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857250" indent="-457200">
              <a:buClr>
                <a:srgbClr val="C00000"/>
              </a:buClr>
              <a:buFont typeface="+mj-lt"/>
              <a:buAutoNum type="alphaLcPeriod"/>
              <a:tabLst>
                <a:tab pos="2343150" algn="l"/>
                <a:tab pos="3714750" algn="l"/>
              </a:tabLst>
            </a:pPr>
            <a:r>
              <a:rPr lang="en-US" sz="2400" dirty="0" smtClean="0">
                <a:latin typeface="Arial" panose="020B0604020202020204" pitchFamily="34" charset="0"/>
                <a:cs typeface="Arial" panose="020B0604020202020204" pitchFamily="34" charset="0"/>
              </a:rPr>
              <a:t> </a:t>
            </a:r>
          </a:p>
          <a:p>
            <a:pPr marL="857250" indent="-457200">
              <a:buClr>
                <a:srgbClr val="C00000"/>
              </a:buClr>
              <a:buFont typeface="+mj-lt"/>
              <a:buAutoNum type="alphaLcPeriod"/>
              <a:tabLst>
                <a:tab pos="2343150" algn="l"/>
                <a:tab pos="3714750" algn="l"/>
              </a:tabLst>
            </a:pP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7166" y="1268760"/>
            <a:ext cx="551298" cy="540797"/>
          </a:xfrm>
          <a:prstGeom prst="rect">
            <a:avLst/>
          </a:prstGeom>
        </p:spPr>
      </p:pic>
      <p:pic>
        <p:nvPicPr>
          <p:cNvPr id="4" name="Picture 3"/>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l="23046"/>
          <a:stretch/>
        </p:blipFill>
        <p:spPr>
          <a:xfrm>
            <a:off x="1254724" y="2027749"/>
            <a:ext cx="2220260" cy="2321410"/>
          </a:xfrm>
          <a:prstGeom prst="rect">
            <a:avLst/>
          </a:prstGeom>
        </p:spPr>
      </p:pic>
      <p:pic>
        <p:nvPicPr>
          <p:cNvPr id="5" name="Picture 4"/>
          <p:cNvPicPr>
            <a:picLocks noChangeAspect="1"/>
          </p:cNvPicPr>
          <p:nvPr/>
        </p:nvPicPr>
        <p:blipFill>
          <a:blip r:embed="rId6">
            <a:lum bright="9000"/>
            <a:extLst>
              <a:ext uri="{28A0092B-C50C-407E-A947-70E740481C1C}">
                <a14:useLocalDpi xmlns:a14="http://schemas.microsoft.com/office/drawing/2010/main" val="0"/>
              </a:ext>
            </a:extLst>
          </a:blip>
          <a:stretch>
            <a:fillRect/>
          </a:stretch>
        </p:blipFill>
        <p:spPr>
          <a:xfrm>
            <a:off x="1259632" y="4509120"/>
            <a:ext cx="2215352" cy="2088232"/>
          </a:xfrm>
          <a:prstGeom prst="rect">
            <a:avLst/>
          </a:prstGeom>
        </p:spPr>
      </p:pic>
    </p:spTree>
    <p:extLst>
      <p:ext uri="{BB962C8B-B14F-4D97-AF65-F5344CB8AC3E}">
        <p14:creationId xmlns:p14="http://schemas.microsoft.com/office/powerpoint/2010/main" val="2555536869"/>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46</a:t>
            </a:r>
            <a:endParaRPr lang="en-GB" sz="1400" b="1" dirty="0">
              <a:latin typeface="Calibri" panose="020F0502020204030204" pitchFamily="34" charset="0"/>
            </a:endParaRPr>
          </a:p>
        </p:txBody>
      </p:sp>
      <p:sp>
        <p:nvSpPr>
          <p:cNvPr id="3" name="Rectangle 2"/>
          <p:cNvSpPr/>
          <p:nvPr/>
        </p:nvSpPr>
        <p:spPr>
          <a:xfrm>
            <a:off x="251520" y="1196752"/>
            <a:ext cx="5256584" cy="5355312"/>
          </a:xfrm>
          <a:prstGeom prst="rect">
            <a:avLst/>
          </a:prstGeom>
        </p:spPr>
        <p:txBody>
          <a:bodyPr wrap="square">
            <a:spAutoFit/>
          </a:bodyPr>
          <a:lstStyle/>
          <a:p>
            <a:pPr marL="457200" indent="-457200">
              <a:buClr>
                <a:srgbClr val="C00000"/>
              </a:buClr>
              <a:buFont typeface="+mj-lt"/>
              <a:buAutoNum type="arabicPeriod" startAt="8"/>
              <a:tabLst>
                <a:tab pos="2343150" algn="l"/>
                <a:tab pos="371475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Copy </a:t>
            </a:r>
            <a:r>
              <a:rPr lang="en-US" sz="2400" dirty="0">
                <a:latin typeface="Arial" panose="020B0604020202020204" pitchFamily="34" charset="0"/>
                <a:cs typeface="Arial" panose="020B0604020202020204" pitchFamily="34" charset="0"/>
              </a:rPr>
              <a:t>the </a:t>
            </a:r>
            <a:r>
              <a:rPr lang="en-US" sz="2400" dirty="0" smtClean="0">
                <a:latin typeface="Arial" panose="020B0604020202020204" pitchFamily="34" charset="0"/>
                <a:cs typeface="Arial" panose="020B0604020202020204" pitchFamily="34" charset="0"/>
              </a:rPr>
              <a:t>diagram.</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00050">
              <a:lnSpc>
                <a:spcPts val="3000"/>
              </a:lnSpc>
              <a:buClr>
                <a:srgbClr val="C00000"/>
              </a:buClr>
              <a:tabLst>
                <a:tab pos="2343150" algn="l"/>
                <a:tab pos="3714750"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and complete this proof to show that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 </a:t>
            </a:r>
            <a:r>
              <a:rPr lang="en-US" sz="2400" i="1" dirty="0" smtClean="0">
                <a:latin typeface="Arial" panose="020B0604020202020204" pitchFamily="34" charset="0"/>
                <a:cs typeface="Arial" panose="020B0604020202020204" pitchFamily="34" charset="0"/>
              </a:rPr>
              <a:t>q</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 = 180° </a:t>
            </a:r>
            <a:r>
              <a:rPr lang="en-US" sz="2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because the angles in a triangle add up to </a:t>
            </a:r>
            <a:r>
              <a:rPr lang="en-US" sz="4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s</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180° - </a:t>
            </a:r>
            <a:r>
              <a:rPr lang="en-US" sz="4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because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lie on a </a:t>
            </a:r>
            <a:r>
              <a:rPr lang="en-US" sz="2400" dirty="0" smtClean="0">
                <a:latin typeface="Arial" panose="020B0604020202020204" pitchFamily="34" charset="0"/>
                <a:cs typeface="Arial" panose="020B0604020202020204" pitchFamily="34" charset="0"/>
              </a:rPr>
              <a:t>______________ line.</a:t>
            </a: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7166" y="1268760"/>
            <a:ext cx="551298" cy="540797"/>
          </a:xfrm>
          <a:prstGeom prst="rect">
            <a:avLst/>
          </a:prstGeom>
        </p:spPr>
      </p:pic>
      <p:pic>
        <p:nvPicPr>
          <p:cNvPr id="2" name="Picture 1"/>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611560" y="1809557"/>
            <a:ext cx="4682700" cy="2216484"/>
          </a:xfrm>
          <a:prstGeom prst="rect">
            <a:avLst/>
          </a:prstGeom>
        </p:spPr>
      </p:pic>
    </p:spTree>
    <p:extLst>
      <p:ext uri="{BB962C8B-B14F-4D97-AF65-F5344CB8AC3E}">
        <p14:creationId xmlns:p14="http://schemas.microsoft.com/office/powerpoint/2010/main" val="387573197"/>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46</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9"/>
              <a:tabLst>
                <a:tab pos="2343150" algn="l"/>
                <a:tab pos="371475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Which </a:t>
            </a:r>
            <a:r>
              <a:rPr lang="en-US" sz="2400" dirty="0">
                <a:latin typeface="Arial" panose="020B0604020202020204" pitchFamily="34" charset="0"/>
                <a:cs typeface="Arial" panose="020B0604020202020204" pitchFamily="34" charset="0"/>
              </a:rPr>
              <a:t>statement is true about this triangle</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914400" indent="-457200">
              <a:buClr>
                <a:srgbClr val="C00000"/>
              </a:buClr>
              <a:buFont typeface="+mj-lt"/>
              <a:buAutoNum type="alphaUcPeriod"/>
              <a:tabLst>
                <a:tab pos="2343150" algn="l"/>
                <a:tab pos="3714750" algn="l"/>
              </a:tabLst>
            </a:pPr>
            <a:r>
              <a:rPr lang="en-US" sz="2400" dirty="0" smtClean="0">
                <a:latin typeface="Arial" panose="020B0604020202020204" pitchFamily="34" charset="0"/>
                <a:cs typeface="Arial" panose="020B0604020202020204" pitchFamily="34" charset="0"/>
              </a:rPr>
              <a:t>Angle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UcPeriod"/>
              <a:tabLst>
                <a:tab pos="2343150" algn="l"/>
                <a:tab pos="3714750" algn="l"/>
              </a:tabLst>
            </a:pPr>
            <a:r>
              <a:rPr lang="en-US" sz="2400" dirty="0" smtClean="0">
                <a:latin typeface="Arial" panose="020B0604020202020204" pitchFamily="34" charset="0"/>
                <a:cs typeface="Arial" panose="020B0604020202020204" pitchFamily="34" charset="0"/>
              </a:rPr>
              <a:t>Angle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w</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UcPeriod"/>
              <a:tabLst>
                <a:tab pos="2343150" algn="l"/>
                <a:tab pos="3714750" algn="l"/>
              </a:tabLst>
            </a:pPr>
            <a:r>
              <a:rPr lang="en-US" sz="2400" dirty="0" smtClean="0">
                <a:latin typeface="Arial" panose="020B0604020202020204" pitchFamily="34" charset="0"/>
                <a:cs typeface="Arial" panose="020B0604020202020204" pitchFamily="34" charset="0"/>
              </a:rPr>
              <a:t>Angle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UcPeriod"/>
              <a:tabLst>
                <a:tab pos="2343150" algn="l"/>
                <a:tab pos="3714750" algn="l"/>
              </a:tabLst>
            </a:pPr>
            <a:r>
              <a:rPr lang="en-US" sz="2400" dirty="0" smtClean="0">
                <a:latin typeface="Arial" panose="020B0604020202020204" pitchFamily="34" charset="0"/>
                <a:cs typeface="Arial" panose="020B0604020202020204" pitchFamily="34" charset="0"/>
              </a:rPr>
              <a:t>Angle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w</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y</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7166" y="1268760"/>
            <a:ext cx="551298" cy="540797"/>
          </a:xfrm>
          <a:prstGeom prst="rect">
            <a:avLst/>
          </a:prstGeom>
        </p:spPr>
      </p:pic>
      <p:pic>
        <p:nvPicPr>
          <p:cNvPr id="4" name="Picture 3"/>
          <p:cNvPicPr>
            <a:picLocks noChangeAspect="1"/>
          </p:cNvPicPr>
          <p:nvPr/>
        </p:nvPicPr>
        <p:blipFill>
          <a:blip r:embed="rId5">
            <a:lum bright="9000"/>
            <a:extLst>
              <a:ext uri="{28A0092B-C50C-407E-A947-70E740481C1C}">
                <a14:useLocalDpi xmlns:a14="http://schemas.microsoft.com/office/drawing/2010/main" val="0"/>
              </a:ext>
            </a:extLst>
          </a:blip>
          <a:stretch>
            <a:fillRect/>
          </a:stretch>
        </p:blipFill>
        <p:spPr>
          <a:xfrm>
            <a:off x="516021" y="2094379"/>
            <a:ext cx="4753286" cy="2558757"/>
          </a:xfrm>
          <a:prstGeom prst="rect">
            <a:avLst/>
          </a:prstGeom>
        </p:spPr>
      </p:pic>
    </p:spTree>
    <p:extLst>
      <p:ext uri="{BB962C8B-B14F-4D97-AF65-F5344CB8AC3E}">
        <p14:creationId xmlns:p14="http://schemas.microsoft.com/office/powerpoint/2010/main" val="1235887229"/>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46</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571500" indent="-571500">
              <a:buClr>
                <a:srgbClr val="C00000"/>
              </a:buClr>
              <a:buFont typeface="+mj-lt"/>
              <a:buAutoNum type="arabicPeriod" startAt="10"/>
              <a:tabLst>
                <a:tab pos="2343150" algn="l"/>
                <a:tab pos="371475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What sizes could angles a, b and c be? Choose possible angles from the cloud.</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marL="914400" indent="-457200">
              <a:buClr>
                <a:srgbClr val="C00000"/>
              </a:buClr>
              <a:buFont typeface="+mj-lt"/>
              <a:buAutoNum type="alphaUcPeriod"/>
              <a:tabLst>
                <a:tab pos="2343150" algn="l"/>
                <a:tab pos="3714750" algn="l"/>
              </a:tabLst>
            </a:pPr>
            <a:r>
              <a:rPr lang="en-US" sz="2400" dirty="0" smtClean="0">
                <a:latin typeface="Arial" panose="020B0604020202020204" pitchFamily="34" charset="0"/>
                <a:cs typeface="Arial" panose="020B0604020202020204" pitchFamily="34" charset="0"/>
              </a:rPr>
              <a:t>Angle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UcPeriod"/>
              <a:tabLst>
                <a:tab pos="2343150" algn="l"/>
                <a:tab pos="3714750" algn="l"/>
              </a:tabLst>
            </a:pPr>
            <a:r>
              <a:rPr lang="en-US" sz="2400" dirty="0" smtClean="0">
                <a:latin typeface="Arial" panose="020B0604020202020204" pitchFamily="34" charset="0"/>
                <a:cs typeface="Arial" panose="020B0604020202020204" pitchFamily="34" charset="0"/>
              </a:rPr>
              <a:t>Angle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w</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UcPeriod"/>
              <a:tabLst>
                <a:tab pos="2343150" algn="l"/>
                <a:tab pos="3714750" algn="l"/>
              </a:tabLst>
            </a:pPr>
            <a:r>
              <a:rPr lang="en-US" sz="2400" dirty="0" smtClean="0">
                <a:latin typeface="Arial" panose="020B0604020202020204" pitchFamily="34" charset="0"/>
                <a:cs typeface="Arial" panose="020B0604020202020204" pitchFamily="34" charset="0"/>
              </a:rPr>
              <a:t>Angle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UcPeriod"/>
              <a:tabLst>
                <a:tab pos="2343150" algn="l"/>
                <a:tab pos="3714750" algn="l"/>
              </a:tabLst>
            </a:pPr>
            <a:r>
              <a:rPr lang="en-US" sz="2400" dirty="0" smtClean="0">
                <a:latin typeface="Arial" panose="020B0604020202020204" pitchFamily="34" charset="0"/>
                <a:cs typeface="Arial" panose="020B0604020202020204" pitchFamily="34" charset="0"/>
              </a:rPr>
              <a:t>Angle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w</a:t>
            </a:r>
            <a:r>
              <a:rPr lang="en-US" sz="2400" dirty="0">
                <a:latin typeface="Arial" panose="020B0604020202020204" pitchFamily="34" charset="0"/>
                <a:cs typeface="Arial" panose="020B0604020202020204" pitchFamily="34" charset="0"/>
              </a:rPr>
              <a:t> + angle </a:t>
            </a:r>
            <a:r>
              <a:rPr lang="en-US" sz="2400" i="1" dirty="0">
                <a:latin typeface="Arial" panose="020B0604020202020204" pitchFamily="34" charset="0"/>
                <a:cs typeface="Arial" panose="020B0604020202020204" pitchFamily="34" charset="0"/>
              </a:rPr>
              <a:t>y</a:t>
            </a:r>
          </a:p>
        </p:txBody>
      </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r="59739"/>
          <a:stretch/>
        </p:blipFill>
        <p:spPr>
          <a:xfrm>
            <a:off x="254596" y="2613320"/>
            <a:ext cx="2789985" cy="2111824"/>
          </a:xfrm>
          <a:prstGeom prst="rect">
            <a:avLst/>
          </a:prstGeom>
        </p:spPr>
      </p:pic>
      <p:pic>
        <p:nvPicPr>
          <p:cNvPr id="9" name="Picture 8"/>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l="51428"/>
          <a:stretch/>
        </p:blipFill>
        <p:spPr>
          <a:xfrm>
            <a:off x="3131840" y="2852936"/>
            <a:ext cx="2376264" cy="1632132"/>
          </a:xfrm>
          <a:prstGeom prst="rect">
            <a:avLst/>
          </a:prstGeom>
        </p:spPr>
      </p:pic>
    </p:spTree>
    <p:extLst>
      <p:ext uri="{BB962C8B-B14F-4D97-AF65-F5344CB8AC3E}">
        <p14:creationId xmlns:p14="http://schemas.microsoft.com/office/powerpoint/2010/main" val="2113421335"/>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46</a:t>
            </a:r>
            <a:endParaRPr lang="en-GB" sz="1400" b="1" dirty="0">
              <a:latin typeface="Calibri" panose="020F0502020204030204" pitchFamily="34" charset="0"/>
            </a:endParaRPr>
          </a:p>
        </p:txBody>
      </p:sp>
      <p:sp>
        <p:nvSpPr>
          <p:cNvPr id="3" name="Rectangle 2"/>
          <p:cNvSpPr/>
          <p:nvPr/>
        </p:nvSpPr>
        <p:spPr>
          <a:xfrm>
            <a:off x="251520" y="1196752"/>
            <a:ext cx="5256584" cy="830997"/>
          </a:xfrm>
          <a:prstGeom prst="rect">
            <a:avLst/>
          </a:prstGeom>
        </p:spPr>
        <p:txBody>
          <a:bodyPr wrap="square">
            <a:spAutoFit/>
          </a:bodyPr>
          <a:lstStyle/>
          <a:p>
            <a:pPr marL="571500" indent="-571500">
              <a:buClr>
                <a:srgbClr val="C00000"/>
              </a:buClr>
              <a:buFont typeface="+mj-lt"/>
              <a:buAutoNum type="arabicPeriod" startAt="11"/>
              <a:tabLst>
                <a:tab pos="2343150" algn="l"/>
                <a:tab pos="3714750" algn="l"/>
              </a:tabLst>
            </a:pPr>
            <a:r>
              <a:rPr lang="en-US" sz="2400" b="1" dirty="0" smtClean="0">
                <a:solidFill>
                  <a:srgbClr val="FF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Work out the sizes of the angles marked with a letter.</a:t>
            </a:r>
            <a:endParaRPr lang="en-US" sz="24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1097269" y="2072590"/>
            <a:ext cx="3706022" cy="1217905"/>
          </a:xfrm>
          <a:prstGeom prst="rect">
            <a:avLst/>
          </a:prstGeom>
        </p:spPr>
      </p:pic>
      <p:sp>
        <p:nvSpPr>
          <p:cNvPr id="10" name="Rectangle 9"/>
          <p:cNvSpPr/>
          <p:nvPr/>
        </p:nvSpPr>
        <p:spPr>
          <a:xfrm flipH="1">
            <a:off x="277536" y="5301208"/>
            <a:ext cx="5204539" cy="122413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Arial" panose="020B0604020202020204" pitchFamily="34" charset="0"/>
                <a:cs typeface="Arial" panose="020B0604020202020204" pitchFamily="34" charset="0"/>
              </a:rPr>
              <a:t>Q11a </a:t>
            </a:r>
            <a:r>
              <a:rPr lang="en-US" b="1" dirty="0">
                <a:solidFill>
                  <a:srgbClr val="C00000"/>
                </a:solidFill>
                <a:latin typeface="Arial" panose="020B0604020202020204" pitchFamily="34" charset="0"/>
                <a:cs typeface="Arial" panose="020B0604020202020204" pitchFamily="34" charset="0"/>
              </a:rPr>
              <a:t>hint</a:t>
            </a:r>
            <a:r>
              <a:rPr lang="en-US" dirty="0">
                <a:solidFill>
                  <a:schemeClr val="tx1"/>
                </a:solidFill>
                <a:latin typeface="Arial" panose="020B0604020202020204" pitchFamily="34" charset="0"/>
                <a:cs typeface="Arial" panose="020B0604020202020204" pitchFamily="34" charset="0"/>
              </a:rPr>
              <a:t> - What types of triangles can you see?</a:t>
            </a:r>
          </a:p>
          <a:p>
            <a:r>
              <a:rPr lang="en-US" b="1" dirty="0" smtClean="0">
                <a:solidFill>
                  <a:srgbClr val="C00000"/>
                </a:solidFill>
                <a:latin typeface="Arial" panose="020B0604020202020204" pitchFamily="34" charset="0"/>
                <a:cs typeface="Arial" panose="020B0604020202020204" pitchFamily="34" charset="0"/>
              </a:rPr>
              <a:t>Q11b </a:t>
            </a:r>
            <a:r>
              <a:rPr lang="en-US" b="1" dirty="0">
                <a:solidFill>
                  <a:srgbClr val="C00000"/>
                </a:solidFill>
                <a:latin typeface="Arial" panose="020B0604020202020204" pitchFamily="34" charset="0"/>
                <a:cs typeface="Arial" panose="020B0604020202020204" pitchFamily="34" charset="0"/>
              </a:rPr>
              <a:t>hint</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What do the angles of a quadrilateral add up to? How can you use properties of parallel lines?</a:t>
            </a:r>
          </a:p>
        </p:txBody>
      </p:sp>
      <p:pic>
        <p:nvPicPr>
          <p:cNvPr id="11" name="Picture 10"/>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1097271" y="3395739"/>
            <a:ext cx="3706023" cy="1833461"/>
          </a:xfrm>
          <a:prstGeom prst="rect">
            <a:avLst/>
          </a:prstGeom>
        </p:spPr>
      </p:pic>
    </p:spTree>
    <p:extLst>
      <p:ext uri="{BB962C8B-B14F-4D97-AF65-F5344CB8AC3E}">
        <p14:creationId xmlns:p14="http://schemas.microsoft.com/office/powerpoint/2010/main" val="240434930"/>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6.3 – Angles in Triangles</a:t>
            </a:r>
            <a:endParaRPr lang="en-GB"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46</a:t>
            </a:r>
            <a:endParaRPr lang="en-GB" sz="1400" b="1" dirty="0">
              <a:latin typeface="Calibri" panose="020F0502020204030204" pitchFamily="34" charset="0"/>
            </a:endParaRPr>
          </a:p>
        </p:txBody>
      </p:sp>
      <p:grpSp>
        <p:nvGrpSpPr>
          <p:cNvPr id="8" name="Group 7"/>
          <p:cNvGrpSpPr/>
          <p:nvPr/>
        </p:nvGrpSpPr>
        <p:grpSpPr>
          <a:xfrm>
            <a:off x="243512" y="1268760"/>
            <a:ext cx="5264592" cy="5256584"/>
            <a:chOff x="3483872" y="1089031"/>
            <a:chExt cx="5264592" cy="5256584"/>
          </a:xfrm>
        </p:grpSpPr>
        <p:sp>
          <p:nvSpPr>
            <p:cNvPr id="9" name="Round Diagonal Corner Rectangle 8"/>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12 – Exam-Style Questions</a:t>
              </a:r>
              <a:endParaRPr lang="en-US" sz="28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3563888" y="1666250"/>
              <a:ext cx="5176568" cy="4662815"/>
            </a:xfrm>
            <a:prstGeom prst="rect">
              <a:avLst/>
            </a:prstGeom>
          </p:spPr>
          <p:txBody>
            <a:bodyPr wrap="square">
              <a:spAutoFit/>
            </a:bodyPr>
            <a:lstStyle/>
            <a:p>
              <a:pPr>
                <a:spcAft>
                  <a:spcPts val="600"/>
                </a:spcAft>
                <a:tabLst>
                  <a:tab pos="4972050" algn="r"/>
                </a:tabLst>
              </a:pPr>
              <a:r>
                <a:rPr lang="en-US" sz="2700" dirty="0"/>
                <a:t>AB is parallel to CD. </a:t>
              </a:r>
              <a:r>
                <a:rPr lang="en-US" sz="2700" dirty="0" smtClean="0"/>
                <a:t/>
              </a:r>
              <a:br>
                <a:rPr lang="en-US" sz="2700" dirty="0" smtClean="0"/>
              </a:br>
              <a:r>
                <a:rPr lang="en-US" sz="4400" dirty="0" smtClean="0"/>
                <a:t/>
              </a:r>
              <a:br>
                <a:rPr lang="en-US" sz="4400" dirty="0" smtClean="0"/>
              </a:br>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endParaRPr lang="en-US" sz="2700" dirty="0"/>
            </a:p>
            <a:p>
              <a:pPr>
                <a:spcAft>
                  <a:spcPts val="600"/>
                </a:spcAft>
                <a:tabLst>
                  <a:tab pos="2228850" algn="l"/>
                  <a:tab pos="4972050" algn="r"/>
                </a:tabLst>
              </a:pPr>
              <a:r>
                <a:rPr lang="en-US" sz="2700" dirty="0"/>
                <a:t>CF = </a:t>
              </a:r>
              <a:r>
                <a:rPr lang="en-US" sz="2700" dirty="0" smtClean="0"/>
                <a:t>EF	CFE </a:t>
              </a:r>
              <a:r>
                <a:rPr lang="en-US" sz="2700" dirty="0"/>
                <a:t>= 72° </a:t>
              </a:r>
              <a:endParaRPr lang="en-US" sz="2700" dirty="0" smtClean="0"/>
            </a:p>
            <a:p>
              <a:pPr>
                <a:spcAft>
                  <a:spcPts val="600"/>
                </a:spcAft>
                <a:tabLst>
                  <a:tab pos="4972050" algn="r"/>
                </a:tabLst>
              </a:pPr>
              <a:r>
                <a:rPr lang="en-US" sz="2700" dirty="0" smtClean="0"/>
                <a:t>Calculate the size of AFG.	</a:t>
              </a:r>
              <a:br>
                <a:rPr lang="en-US" sz="2700" dirty="0" smtClean="0"/>
              </a:br>
              <a:r>
                <a:rPr lang="en-US" sz="2700" dirty="0" smtClean="0"/>
                <a:t>	</a:t>
              </a:r>
              <a:r>
                <a:rPr lang="en-US" sz="2700" b="1" dirty="0" smtClean="0"/>
                <a:t>(3 marks)</a:t>
              </a:r>
              <a:endParaRPr lang="en-US" sz="2700" b="1" dirty="0"/>
            </a:p>
          </p:txBody>
        </p:sp>
      </p:grpSp>
      <p:pic>
        <p:nvPicPr>
          <p:cNvPr id="2" name="Picture 1"/>
          <p:cNvPicPr>
            <a:picLocks noChangeAspect="1"/>
          </p:cNvPicPr>
          <p:nvPr/>
        </p:nvPicPr>
        <p:blipFill rotWithShape="1">
          <a:blip r:embed="rId4" cstate="print">
            <a:lum bright="9000"/>
            <a:extLst>
              <a:ext uri="{28A0092B-C50C-407E-A947-70E740481C1C}">
                <a14:useLocalDpi xmlns:a14="http://schemas.microsoft.com/office/drawing/2010/main" val="0"/>
              </a:ext>
            </a:extLst>
          </a:blip>
          <a:srcRect/>
          <a:stretch/>
        </p:blipFill>
        <p:spPr>
          <a:xfrm>
            <a:off x="971568" y="2354560"/>
            <a:ext cx="3692523" cy="2658616"/>
          </a:xfrm>
          <a:prstGeom prst="rect">
            <a:avLst/>
          </a:prstGeom>
        </p:spPr>
      </p:pic>
    </p:spTree>
    <p:extLst>
      <p:ext uri="{BB962C8B-B14F-4D97-AF65-F5344CB8AC3E}">
        <p14:creationId xmlns:p14="http://schemas.microsoft.com/office/powerpoint/2010/main" val="2239584886"/>
      </p:ext>
    </p:extLst>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6.4 – Interior and Exterior Angles</a:t>
            </a:r>
            <a:endParaRPr lang="en-GB" sz="4000" b="1" dirty="0" smtClean="0"/>
          </a:p>
        </p:txBody>
      </p:sp>
      <p:sp>
        <p:nvSpPr>
          <p:cNvPr id="21" name="Round Same Side Corner Rectangle 20">
            <a:hlinkClick r:id="rId3" action="ppaction://hlinkpres?slideindex=1&amp;slidetitle="/>
          </p:cNvPr>
          <p:cNvSpPr/>
          <p:nvPr/>
        </p:nvSpPr>
        <p:spPr>
          <a:xfrm>
            <a:off x="658526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46</a:t>
            </a:r>
            <a:endParaRPr lang="en-GB" sz="1400" b="1" dirty="0">
              <a:latin typeface="Calibri" panose="020F0502020204030204" pitchFamily="34" charset="0"/>
            </a:endParaRPr>
          </a:p>
        </p:txBody>
      </p:sp>
      <p:sp>
        <p:nvSpPr>
          <p:cNvPr id="3" name="Rectangle 2"/>
          <p:cNvSpPr/>
          <p:nvPr/>
        </p:nvSpPr>
        <p:spPr>
          <a:xfrm>
            <a:off x="251520" y="1196752"/>
            <a:ext cx="5256584" cy="3770263"/>
          </a:xfrm>
          <a:prstGeom prst="rect">
            <a:avLst/>
          </a:prstGeom>
        </p:spPr>
        <p:txBody>
          <a:bodyPr wrap="square">
            <a:spAutoFit/>
          </a:bodyPr>
          <a:lstStyle/>
          <a:p>
            <a:pPr marL="457200" indent="-457200">
              <a:buClr>
                <a:srgbClr val="C00000"/>
              </a:buClr>
              <a:buFont typeface="+mj-lt"/>
              <a:buAutoNum type="arabicPeriod"/>
              <a:tabLst>
                <a:tab pos="2343150" algn="l"/>
                <a:tab pos="3714750" algn="l"/>
              </a:tabLst>
            </a:pPr>
            <a:r>
              <a:rPr lang="en-US" sz="2500" dirty="0" smtClean="0">
                <a:latin typeface="Arial" panose="020B0604020202020204" pitchFamily="34" charset="0"/>
                <a:cs typeface="Arial" panose="020B0604020202020204" pitchFamily="34" charset="0"/>
              </a:rPr>
              <a:t>Copy </a:t>
            </a:r>
            <a:r>
              <a:rPr lang="en-US" sz="2500" dirty="0">
                <a:latin typeface="Arial" panose="020B0604020202020204" pitchFamily="34" charset="0"/>
                <a:cs typeface="Arial" panose="020B0604020202020204" pitchFamily="34" charset="0"/>
              </a:rPr>
              <a:t>the polygons. Draw one interior angle and one exterior angle for each shape</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2343150" algn="l"/>
                <a:tab pos="3714750" algn="l"/>
              </a:tabLst>
            </a:pPr>
            <a:r>
              <a:rPr lang="en-US" sz="2500" dirty="0">
                <a:latin typeface="Arial" panose="020B0604020202020204" pitchFamily="34" charset="0"/>
                <a:cs typeface="Arial" panose="020B0604020202020204" pitchFamily="34" charset="0"/>
              </a:rPr>
              <a:t>Write down whether each polygon is regular or </a:t>
            </a:r>
            <a:r>
              <a:rPr lang="en-US" sz="2500" dirty="0" smtClean="0">
                <a:latin typeface="Arial" panose="020B0604020202020204" pitchFamily="34" charset="0"/>
                <a:cs typeface="Arial" panose="020B0604020202020204" pitchFamily="34" charset="0"/>
              </a:rPr>
              <a:t>irregular.</a:t>
            </a:r>
            <a:endParaRPr lang="en-US" sz="25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bright="9000"/>
            <a:extLst>
              <a:ext uri="{28A0092B-C50C-407E-A947-70E740481C1C}">
                <a14:useLocalDpi xmlns:a14="http://schemas.microsoft.com/office/drawing/2010/main" val="0"/>
              </a:ext>
            </a:extLst>
          </a:blip>
          <a:stretch>
            <a:fillRect/>
          </a:stretch>
        </p:blipFill>
        <p:spPr>
          <a:xfrm>
            <a:off x="329116" y="2571398"/>
            <a:ext cx="5178988" cy="1289650"/>
          </a:xfrm>
          <a:prstGeom prst="rect">
            <a:avLst/>
          </a:prstGeom>
        </p:spPr>
      </p:pic>
      <p:pic>
        <p:nvPicPr>
          <p:cNvPr id="5" name="Picture 4"/>
          <p:cNvPicPr>
            <a:picLocks noChangeAspect="1"/>
          </p:cNvPicPr>
          <p:nvPr/>
        </p:nvPicPr>
        <p:blipFill rotWithShape="1">
          <a:blip r:embed="rId5" cstate="print">
            <a:lum bright="9000"/>
            <a:extLst>
              <a:ext uri="{28A0092B-C50C-407E-A947-70E740481C1C}">
                <a14:useLocalDpi xmlns:a14="http://schemas.microsoft.com/office/drawing/2010/main" val="0"/>
              </a:ext>
            </a:extLst>
          </a:blip>
          <a:srcRect/>
          <a:stretch/>
        </p:blipFill>
        <p:spPr>
          <a:xfrm>
            <a:off x="397223" y="5013176"/>
            <a:ext cx="5038873" cy="1393730"/>
          </a:xfrm>
          <a:prstGeom prst="rect">
            <a:avLst/>
          </a:prstGeom>
        </p:spPr>
      </p:pic>
    </p:spTree>
    <p:extLst>
      <p:ext uri="{BB962C8B-B14F-4D97-AF65-F5344CB8AC3E}">
        <p14:creationId xmlns:p14="http://schemas.microsoft.com/office/powerpoint/2010/main" val="2570194562"/>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6DD945F-B7B0-4691-A0D0-E2EAD6DA23B3}">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70409</TotalTime>
  <Words>9239</Words>
  <Application>Microsoft Office PowerPoint</Application>
  <PresentationFormat>On-screen Show (4:3)</PresentationFormat>
  <Paragraphs>2182</Paragraphs>
  <Slides>242</Slides>
  <Notes>242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242</vt:i4>
      </vt:variant>
    </vt:vector>
  </HeadingPairs>
  <TitlesOfParts>
    <vt:vector size="253" baseType="lpstr">
      <vt:lpstr>Adobe Gothic Std B</vt:lpstr>
      <vt:lpstr>Arial</vt:lpstr>
      <vt:lpstr>Calibri</vt:lpstr>
      <vt:lpstr>Cambria</vt:lpstr>
      <vt:lpstr>Cambria Math</vt:lpstr>
      <vt:lpstr>Lucida Sans Unicode</vt:lpstr>
      <vt:lpstr>Verdana</vt:lpstr>
      <vt:lpstr>Wingdings</vt:lpstr>
      <vt:lpstr>Wingdings 2</vt:lpstr>
      <vt:lpstr>Wingdings 3</vt:lpstr>
      <vt:lpstr>Enderoth</vt:lpstr>
      <vt:lpstr>PowerPoint Presentation</vt:lpstr>
      <vt:lpstr>Contents</vt:lpstr>
      <vt:lpstr>Contents</vt:lpstr>
      <vt:lpstr>Contents</vt:lpstr>
      <vt:lpstr>5.1 – Solving Equations 1</vt:lpstr>
      <vt:lpstr>5.1 – Solving Equations 1</vt:lpstr>
      <vt:lpstr>5.1 – Solving Equations 1</vt:lpstr>
      <vt:lpstr>5.1 – Solving Equations 1</vt:lpstr>
      <vt:lpstr>5.1 – Solving Equations 1</vt:lpstr>
      <vt:lpstr>5.1 – Solving Equations 1</vt:lpstr>
      <vt:lpstr>5.1 – Solving Equations 1</vt:lpstr>
      <vt:lpstr>5.2 – Solving Equations 2</vt:lpstr>
      <vt:lpstr>5.2 – Solving Equations 2</vt:lpstr>
      <vt:lpstr>5.2 – Solving Equations 2</vt:lpstr>
      <vt:lpstr>5.2 – Solving Equations 2</vt:lpstr>
      <vt:lpstr>5.2 – Solving Equations 2</vt:lpstr>
      <vt:lpstr>5.2 – Solving Equations 2</vt:lpstr>
      <vt:lpstr>5.2 – Solving Equations 2</vt:lpstr>
      <vt:lpstr>5.2 – Solving Equations 2</vt:lpstr>
      <vt:lpstr>5.3 – Solving Equations with Brackets</vt:lpstr>
      <vt:lpstr>5.3 – Solving Equations with Brackets</vt:lpstr>
      <vt:lpstr>5.3 – Solving Equations with Brackets</vt:lpstr>
      <vt:lpstr>5.3 – Solving Equations with Brackets</vt:lpstr>
      <vt:lpstr>5.3 – Solving Equations with Brackets</vt:lpstr>
      <vt:lpstr>5.4 – Introducing Inequalities</vt:lpstr>
      <vt:lpstr>5.4 – Introducing Inequalities</vt:lpstr>
      <vt:lpstr>5.4 – Introducing Inequalities</vt:lpstr>
      <vt:lpstr>5.4 – Introducing Inequalities</vt:lpstr>
      <vt:lpstr>5.4 – Introducing Inequalities</vt:lpstr>
      <vt:lpstr>5.4 – Introducing Inequalities</vt:lpstr>
      <vt:lpstr>5.4 – Introducing Inequalities</vt:lpstr>
      <vt:lpstr>5.4 – Introducing Inequalities</vt:lpstr>
      <vt:lpstr>5.5 – More Inequalities</vt:lpstr>
      <vt:lpstr>5.5 – More Inequalities</vt:lpstr>
      <vt:lpstr>5.5 – More Inequalities</vt:lpstr>
      <vt:lpstr>5.5 – More Inequalities</vt:lpstr>
      <vt:lpstr>5.5 – More Inequalities</vt:lpstr>
      <vt:lpstr>5.6 – Using Formulae</vt:lpstr>
      <vt:lpstr>5.6 – Using Formulae</vt:lpstr>
      <vt:lpstr>5.6 – Using Formulae</vt:lpstr>
      <vt:lpstr>5.6 – Using Formulae</vt:lpstr>
      <vt:lpstr>5.6 – Using Formulae</vt:lpstr>
      <vt:lpstr>5.6 – Using Formulae</vt:lpstr>
      <vt:lpstr>5.7 – Generating Sequences</vt:lpstr>
      <vt:lpstr>5.7 – Generating Sequences</vt:lpstr>
      <vt:lpstr>5.7 – Generating Sequences</vt:lpstr>
      <vt:lpstr>5.7 – Generating Sequences</vt:lpstr>
      <vt:lpstr>5.7 – Generating Sequences</vt:lpstr>
      <vt:lpstr>5.7 – Generating Sequences</vt:lpstr>
      <vt:lpstr>5.7 – Generating Sequences</vt:lpstr>
      <vt:lpstr>5.8 – Using the nth Term of a Sequence</vt:lpstr>
      <vt:lpstr>5.8 – Using the nth Term of a Sequence</vt:lpstr>
      <vt:lpstr>5.8 – Using the nth Term of a Sequence</vt:lpstr>
      <vt:lpstr>5.8 – Using the nth Term of a Sequence</vt:lpstr>
      <vt:lpstr>5.8 – Using the nth Term of a Sequence</vt:lpstr>
      <vt:lpstr>5.8 – Using the nth Term of a Sequence</vt:lpstr>
      <vt:lpstr>5.8 – Using the nth Term of a Sequence</vt:lpstr>
      <vt:lpstr>5.8 – Using the nth Term of a Sequence</vt:lpstr>
      <vt:lpstr>5 – Problem Solving</vt:lpstr>
      <vt:lpstr>5 – Problem Solving</vt:lpstr>
      <vt:lpstr>5 – Problem Solving</vt:lpstr>
      <vt:lpstr>5 – Problem Solving</vt:lpstr>
      <vt:lpstr>5 – Problem Solving</vt:lpstr>
      <vt:lpstr>5 – Problem Solving</vt:lpstr>
      <vt:lpstr>5 – Problem Solving</vt:lpstr>
      <vt:lpstr>5 – Problem Solving</vt:lpstr>
      <vt:lpstr>5 – Problem Solving</vt:lpstr>
      <vt:lpstr>5 – Problem Solving</vt:lpstr>
      <vt:lpstr>6.1 – Angles – Properties of Shapes</vt:lpstr>
      <vt:lpstr>6.1 – Angles – Properties of Shapes</vt:lpstr>
      <vt:lpstr>6.1 – Angles – Properties of Shapes</vt:lpstr>
      <vt:lpstr>6.1 – Angles – Properties of Shapes</vt:lpstr>
      <vt:lpstr>6.1 – Angles – Properties of Shapes</vt:lpstr>
      <vt:lpstr>6.1 – Angles – Properties of Shapes</vt:lpstr>
      <vt:lpstr>6.1 – Angles – Properties of Shapes</vt:lpstr>
      <vt:lpstr>6.1 – Angles – Properties of Shapes</vt:lpstr>
      <vt:lpstr>6.1 – Angles – Properties of Shapes</vt:lpstr>
      <vt:lpstr>6.1 – Angles – Properties of Shapes</vt:lpstr>
      <vt:lpstr>6.2 – Angles in Parallel Lines</vt:lpstr>
      <vt:lpstr>6.2 – Angles in Parallel Lines</vt:lpstr>
      <vt:lpstr>6.2 – Angles in Parallel Lines</vt:lpstr>
      <vt:lpstr>6.2 – Angles in Parallel Lines</vt:lpstr>
      <vt:lpstr>6.2 – Angles in Parallel Lines</vt:lpstr>
      <vt:lpstr>6.2 – Angles in Parallel Lines</vt:lpstr>
      <vt:lpstr>6.2 – Angles in Parallel Lines</vt:lpstr>
      <vt:lpstr>6.2 – Angles in Parallel Lines</vt:lpstr>
      <vt:lpstr>6.2 – Angles in Parallel Lines</vt:lpstr>
      <vt:lpstr>6.3 – Angles in Triangles</vt:lpstr>
      <vt:lpstr>6.3 – Angles in Triangles</vt:lpstr>
      <vt:lpstr>6.3 – Angles in Triangles</vt:lpstr>
      <vt:lpstr>6.3 – Angles in Triangles</vt:lpstr>
      <vt:lpstr>6.3 – Angles in Triangles</vt:lpstr>
      <vt:lpstr>6.3 – Angles in Triangles</vt:lpstr>
      <vt:lpstr>6.3 – Angles in Triangles</vt:lpstr>
      <vt:lpstr>6.3 – Angles in Triangles</vt:lpstr>
      <vt:lpstr>6.3 – Angles in Triangles</vt:lpstr>
      <vt:lpstr>6.3 – Angles in Triangles</vt:lpstr>
      <vt:lpstr>6.3 – Angles in Triangles</vt:lpstr>
      <vt:lpstr>6.4 – Interior and Exterior Angles</vt:lpstr>
      <vt:lpstr>6.4 – Interior and Exterior Angles</vt:lpstr>
      <vt:lpstr>6.4 – Interior and Exterior Angles</vt:lpstr>
      <vt:lpstr>6.4 – Interior and Exterior Angles</vt:lpstr>
      <vt:lpstr>6.4 – Interior and Exterior Angles</vt:lpstr>
      <vt:lpstr>6.4 – Interior and Exterior Angles</vt:lpstr>
      <vt:lpstr>6.4 – Interior and Exterior Angles</vt:lpstr>
      <vt:lpstr>6.4 – Interior and Exterior Angles</vt:lpstr>
      <vt:lpstr>6.4 – Interior and Exterior Angles</vt:lpstr>
      <vt:lpstr>6.5 – More Interior and Exterior Angles</vt:lpstr>
      <vt:lpstr>6.5 – More Interior and Exterior Angles</vt:lpstr>
      <vt:lpstr>6.5 – More Interior and Exterior Angles</vt:lpstr>
      <vt:lpstr>6.5 – More Interior and Exterior Angles</vt:lpstr>
      <vt:lpstr>6.5 – More Interior and Exterior Angles</vt:lpstr>
      <vt:lpstr>6.5 – More Interior and Exterior Angles</vt:lpstr>
      <vt:lpstr>6.5 – More Interior and Exterior Angles</vt:lpstr>
      <vt:lpstr>6.5 – More Interior and Exterior Angles</vt:lpstr>
      <vt:lpstr>6.5 – More Interior and Exterior Angles</vt:lpstr>
      <vt:lpstr>6.6 – Geometrical Problems</vt:lpstr>
      <vt:lpstr>6.6 – Geometrical Problems</vt:lpstr>
      <vt:lpstr>6.6 – Geometrical Problems</vt:lpstr>
      <vt:lpstr>6.6 – Geometrical Problems</vt:lpstr>
      <vt:lpstr>6.6 – Geometrical Problems</vt:lpstr>
      <vt:lpstr>6.6 – Geometrical Problems</vt:lpstr>
      <vt:lpstr>6.6 – Geometrical Problems</vt:lpstr>
      <vt:lpstr>6.6 – Geometrical Problems</vt:lpstr>
      <vt:lpstr>6.6 – Geometrical Problems</vt:lpstr>
      <vt:lpstr>6.6 – Geometrical Problems</vt:lpstr>
      <vt:lpstr>6 – Problem Solving</vt:lpstr>
      <vt:lpstr>6 – Problem Solving</vt:lpstr>
      <vt:lpstr>6 – Problem Solving</vt:lpstr>
      <vt:lpstr>6 – Problem Solving</vt:lpstr>
      <vt:lpstr>6 – Problem Solving</vt:lpstr>
      <vt:lpstr>6 – Problem Solving</vt:lpstr>
      <vt:lpstr>6 – Problem Solving</vt:lpstr>
      <vt:lpstr>6 – Problem Solving</vt:lpstr>
      <vt:lpstr>6 – Problem Solving</vt:lpstr>
      <vt:lpstr>6 – Problem Solving</vt:lpstr>
      <vt:lpstr>7.1 – Averages &amp; Ranges – Mean &amp; Range</vt:lpstr>
      <vt:lpstr>7.1 – Averages &amp; Ranges – Mean &amp; Range</vt:lpstr>
      <vt:lpstr>7.1 – Averages &amp; Ranges – Mean &amp; Range</vt:lpstr>
      <vt:lpstr>7.1 – Averages &amp; Ranges – Mean &amp; Range</vt:lpstr>
      <vt:lpstr>7.1 – Averages &amp; Ranges – Mean &amp; Range</vt:lpstr>
      <vt:lpstr>7.1 – Averages &amp; Ranges – Mean &amp; Range</vt:lpstr>
      <vt:lpstr>7.1 – Averages &amp; Ranges – Mean &amp; Range</vt:lpstr>
      <vt:lpstr>7.1 – Averages &amp; Ranges – Mean &amp; Range</vt:lpstr>
      <vt:lpstr>7.1 – Averages &amp; Ranges – Mean &amp; Range</vt:lpstr>
      <vt:lpstr>7.2 – Mode, Median and Range</vt:lpstr>
      <vt:lpstr>7.2 – Mode, Median and Range</vt:lpstr>
      <vt:lpstr>7.2 – Mode, Median and Range</vt:lpstr>
      <vt:lpstr>7.2 – Mode, Median and Range</vt:lpstr>
      <vt:lpstr>7.2 – Mode, Median and Range</vt:lpstr>
      <vt:lpstr>7.2 – Mode, Median and Range</vt:lpstr>
      <vt:lpstr>7.2 – Mode, Median and Range</vt:lpstr>
      <vt:lpstr>7.2 – Mode, Median and Range</vt:lpstr>
      <vt:lpstr>7.2 – Mode, Median and Range</vt:lpstr>
      <vt:lpstr>7.3 – Types of Average</vt:lpstr>
      <vt:lpstr>7.3 – Types of Average</vt:lpstr>
      <vt:lpstr>7.3 – Types of Average</vt:lpstr>
      <vt:lpstr>7.3 – Types of Average</vt:lpstr>
      <vt:lpstr>7.3 – Types of Average</vt:lpstr>
      <vt:lpstr>7.3 – Types of Average</vt:lpstr>
      <vt:lpstr>7.3 – Types of Average</vt:lpstr>
      <vt:lpstr>7.3 – Types of Average</vt:lpstr>
      <vt:lpstr>7.3 – Types of Average</vt:lpstr>
      <vt:lpstr>7.4 – Estimating the Mean</vt:lpstr>
      <vt:lpstr>7.4 – Estimating the Mean</vt:lpstr>
      <vt:lpstr>7.4 – Estimating the Mean</vt:lpstr>
      <vt:lpstr>7.4 – Estimating the Mean</vt:lpstr>
      <vt:lpstr>7.4 – Estimating the Mean</vt:lpstr>
      <vt:lpstr>7.5 – Sampling</vt:lpstr>
      <vt:lpstr>7.5 – Sampling</vt:lpstr>
      <vt:lpstr>7.5 – Sampling</vt:lpstr>
      <vt:lpstr>7.5 – Sampling</vt:lpstr>
      <vt:lpstr>7.5 – Sampling</vt:lpstr>
      <vt:lpstr>7.5 – Sampling</vt:lpstr>
      <vt:lpstr>7.5 – Sampling</vt:lpstr>
      <vt:lpstr>7 – Problem Solving</vt:lpstr>
      <vt:lpstr>7.5 – Sampling</vt:lpstr>
      <vt:lpstr>7.5 – Sampling</vt:lpstr>
      <vt:lpstr>7.5 – Sampling</vt:lpstr>
      <vt:lpstr>7.5 – Sampling</vt:lpstr>
      <vt:lpstr>7.5 – Sampling</vt:lpstr>
      <vt:lpstr>7.5 – Sampling</vt:lpstr>
      <vt:lpstr>7.5 – Sampling</vt:lpstr>
      <vt:lpstr>8.1 – Rectangles, Parallelograms and Triangles</vt:lpstr>
      <vt:lpstr>8.1 – Rectangles, Parallelograms and Triangles</vt:lpstr>
      <vt:lpstr>8.1 – Rectangles, Parallelograms and Triangles</vt:lpstr>
      <vt:lpstr>8.1 – Rectangles, Parallelograms and Triangles</vt:lpstr>
      <vt:lpstr>8.1 – Rectangles, Parallelograms and Triangles</vt:lpstr>
      <vt:lpstr>8.1 – Rectangles, Parallelograms and Triangles</vt:lpstr>
      <vt:lpstr>8.1 – Rectangles, Parallelograms and Triangles</vt:lpstr>
      <vt:lpstr>8.1 – Rectangles, Parallelograms and Triangles</vt:lpstr>
      <vt:lpstr>8.2 – Trapezia and Changing Units</vt:lpstr>
      <vt:lpstr>8.2 – Trapezia and Changing Units</vt:lpstr>
      <vt:lpstr>8.2 – Trapezia and Changing Units</vt:lpstr>
      <vt:lpstr>8.2 – Trapezia and Changing Units</vt:lpstr>
      <vt:lpstr>8.2 – Trapezia and Changing Units</vt:lpstr>
      <vt:lpstr>8.2 – Trapezia and Changing Units</vt:lpstr>
      <vt:lpstr>8.2 – Trapezia and Changing Units</vt:lpstr>
      <vt:lpstr>8.2 – Trapezia and Changing Units</vt:lpstr>
      <vt:lpstr>8.2 – Trapezia and Changing Units</vt:lpstr>
      <vt:lpstr>8.2 – Trapezia and Changing Units</vt:lpstr>
      <vt:lpstr>8.3 – Trapezia and Changing Units</vt:lpstr>
      <vt:lpstr>8.3 – Trapezia and Changing Units</vt:lpstr>
      <vt:lpstr>8.3 – Trapezia and Changing Units</vt:lpstr>
      <vt:lpstr>8.3 – Trapezia and Changing Units</vt:lpstr>
      <vt:lpstr>8.3 – Trapezia and Changing Units</vt:lpstr>
      <vt:lpstr>8.3 – Trapezia and Changing Units</vt:lpstr>
      <vt:lpstr>8.3 – Trapezia and Changing Units</vt:lpstr>
      <vt:lpstr>8.3 – Trapezia and Changing Units</vt:lpstr>
      <vt:lpstr>8.3 – Trapezia and Changing Units</vt:lpstr>
      <vt:lpstr>8.3 – Trapezia and Changing Units</vt:lpstr>
      <vt:lpstr>8.4 – Surface Area of 3D Solids</vt:lpstr>
      <vt:lpstr>8.4 – Surface Area of 3D Solids</vt:lpstr>
      <vt:lpstr>8.4 – Surface Area of 3D Solids</vt:lpstr>
      <vt:lpstr>8.4 – Surface Area of 3D Solids</vt:lpstr>
      <vt:lpstr>8.4 – Surface Area of 3D Solids</vt:lpstr>
      <vt:lpstr>8.4 – Surface Area of 3D Solids</vt:lpstr>
      <vt:lpstr>8.4 – Surface Area of 3D Solids</vt:lpstr>
      <vt:lpstr>8.4 – Surface Area of 3D Solids</vt:lpstr>
      <vt:lpstr>8.5 - Volume of Prisms</vt:lpstr>
      <vt:lpstr>8.5 - Volume of Prisms</vt:lpstr>
      <vt:lpstr>8.5 - Volume of Prisms</vt:lpstr>
      <vt:lpstr>8.5 - Volume of Prisms</vt:lpstr>
      <vt:lpstr>8.5 - Volume of Prisms</vt:lpstr>
      <vt:lpstr>8.5 - Volume of Prisms</vt:lpstr>
      <vt:lpstr>8.5 - Volume of Prisms</vt:lpstr>
      <vt:lpstr>8.6 – More Volume &amp; Surface Area</vt:lpstr>
      <vt:lpstr>8.6 – More Volume &amp; Surface Area</vt:lpstr>
      <vt:lpstr>8.6 – More Volume &amp; Surface Area</vt:lpstr>
      <vt:lpstr>8.6 – More Volume &amp; Surface Area</vt:lpstr>
      <vt:lpstr>8.6 – More Volume &amp; Surface Area</vt:lpstr>
      <vt:lpstr>8.6 – More Volume &amp; Surface Area</vt:lpstr>
      <vt:lpstr>8.6 – More Volume &amp; Surface Area</vt:lpstr>
      <vt:lpstr>8.6 – More Volume &amp; Surface Area</vt:lpstr>
      <vt:lpstr>8 – Problem Solving</vt:lpstr>
      <vt:lpstr>8 – Problem Solving</vt:lpstr>
      <vt:lpstr>8 – Problem Solving</vt:lpstr>
      <vt:lpstr>8 – Problem Solving</vt:lpstr>
      <vt:lpstr>8 – Problem Solving</vt:lpstr>
      <vt:lpstr>8 – Problem Solving</vt:lpstr>
      <vt:lpstr>8 – Problem Solving</vt:lpstr>
      <vt:lpstr>8 – Problem Solving</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07 - Mathematics - Unit 1-4</dc:title>
  <dc:subject>Travel and Tourism</dc:subject>
  <dc:creator>Enderoth</dc:creator>
  <cp:keywords>Unit 02 - Features of worldwide destinations</cp:keywords>
  <cp:lastModifiedBy>Enderoth</cp:lastModifiedBy>
  <cp:revision>2292</cp:revision>
  <cp:lastPrinted>2014-01-22T18:25:48Z</cp:lastPrinted>
  <dcterms:created xsi:type="dcterms:W3CDTF">2008-03-12T11:01:44Z</dcterms:created>
  <dcterms:modified xsi:type="dcterms:W3CDTF">2018-05-25T20:33:26Z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